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1" r:id="rId1"/>
  </p:sldMasterIdLst>
  <p:notesMasterIdLst>
    <p:notesMasterId r:id="rId23"/>
  </p:notesMasterIdLst>
  <p:handoutMasterIdLst>
    <p:handoutMasterId r:id="rId24"/>
  </p:handoutMasterIdLst>
  <p:sldIdLst>
    <p:sldId id="287" r:id="rId2"/>
    <p:sldId id="261" r:id="rId3"/>
    <p:sldId id="263" r:id="rId4"/>
    <p:sldId id="288" r:id="rId5"/>
    <p:sldId id="279" r:id="rId6"/>
    <p:sldId id="294" r:id="rId7"/>
    <p:sldId id="295" r:id="rId8"/>
    <p:sldId id="289" r:id="rId9"/>
    <p:sldId id="273" r:id="rId10"/>
    <p:sldId id="293" r:id="rId11"/>
    <p:sldId id="283" r:id="rId12"/>
    <p:sldId id="276" r:id="rId13"/>
    <p:sldId id="299" r:id="rId14"/>
    <p:sldId id="277" r:id="rId15"/>
    <p:sldId id="286" r:id="rId16"/>
    <p:sldId id="302" r:id="rId17"/>
    <p:sldId id="303" r:id="rId18"/>
    <p:sldId id="304" r:id="rId19"/>
    <p:sldId id="290" r:id="rId20"/>
    <p:sldId id="292" r:id="rId21"/>
    <p:sldId id="291" r:id="rId22"/>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8" autoAdjust="0"/>
    <p:restoredTop sz="94692" autoAdjust="0"/>
  </p:normalViewPr>
  <p:slideViewPr>
    <p:cSldViewPr snapToGrid="0" snapToObjects="1">
      <p:cViewPr varScale="1">
        <p:scale>
          <a:sx n="95" d="100"/>
          <a:sy n="95" d="100"/>
        </p:scale>
        <p:origin x="36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3" d="100"/>
          <a:sy n="53" d="100"/>
        </p:scale>
        <p:origin x="-287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39713"/>
            <a:ext cx="3170238" cy="481012"/>
          </a:xfrm>
          <a:prstGeom prst="rect">
            <a:avLst/>
          </a:prstGeom>
        </p:spPr>
        <p:txBody>
          <a:bodyPr vert="horz" lIns="96661" tIns="48331" rIns="96661" bIns="48331" rtlCol="0"/>
          <a:lstStyle>
            <a:lvl1pPr algn="l">
              <a:defRPr sz="1300" dirty="0" smtClean="0"/>
            </a:lvl1pPr>
          </a:lstStyle>
          <a:p>
            <a:pPr>
              <a:defRPr/>
            </a:pPr>
            <a:r>
              <a:rPr lang="en-US"/>
              <a:t>Chapter 2, Section 1</a:t>
            </a:r>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dirty="0" smtClean="0"/>
            </a:lvl1pPr>
          </a:lstStyle>
          <a:p>
            <a:pPr>
              <a:defRPr/>
            </a:pP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smtClean="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dirty="0" smtClean="0"/>
            </a:lvl1pPr>
          </a:lstStyle>
          <a:p>
            <a:pPr>
              <a:defRPr/>
            </a:pPr>
            <a:endParaRPr lang="en-US"/>
          </a:p>
        </p:txBody>
      </p:sp>
    </p:spTree>
    <p:extLst>
      <p:ext uri="{BB962C8B-B14F-4D97-AF65-F5344CB8AC3E}">
        <p14:creationId xmlns:p14="http://schemas.microsoft.com/office/powerpoint/2010/main" val="2311726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pPr>
              <a:defRPr/>
            </a:pPr>
            <a:fld id="{5EBFDA08-9A25-4871-87E0-50387121F898}" type="datetime1">
              <a:rPr lang="en-US"/>
              <a:pPr>
                <a:defRPr/>
              </a:pPr>
              <a:t>8/31/18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pPr>
              <a:defRPr/>
            </a:pPr>
            <a:fld id="{20F31908-EE74-4698-B6C1-1D87CFFE2620}" type="slidenum">
              <a:rPr lang="en-US"/>
              <a:pPr>
                <a:defRPr/>
              </a:pPr>
              <a:t>‹#›</a:t>
            </a:fld>
            <a:endParaRPr lang="en-US"/>
          </a:p>
        </p:txBody>
      </p:sp>
    </p:spTree>
    <p:extLst>
      <p:ext uri="{BB962C8B-B14F-4D97-AF65-F5344CB8AC3E}">
        <p14:creationId xmlns:p14="http://schemas.microsoft.com/office/powerpoint/2010/main" val="375993224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111" charset="-128"/>
              </a:defRPr>
            </a:lvl1pPr>
            <a:lvl2pPr marL="784225" indent="-301625" eaLnBrk="0" hangingPunct="0">
              <a:spcBef>
                <a:spcPct val="30000"/>
              </a:spcBef>
              <a:defRPr sz="1200">
                <a:solidFill>
                  <a:schemeClr val="tx1"/>
                </a:solidFill>
                <a:latin typeface="Calibri" pitchFamily="34" charset="0"/>
                <a:ea typeface="ＭＳ Ｐゴシック" pitchFamily="-111" charset="-128"/>
              </a:defRPr>
            </a:lvl2pPr>
            <a:lvl3pPr marL="1208088" indent="-241300" eaLnBrk="0" hangingPunct="0">
              <a:spcBef>
                <a:spcPct val="30000"/>
              </a:spcBef>
              <a:defRPr sz="1200">
                <a:solidFill>
                  <a:schemeClr val="tx1"/>
                </a:solidFill>
                <a:latin typeface="Calibri" pitchFamily="34" charset="0"/>
                <a:ea typeface="ＭＳ Ｐゴシック" pitchFamily="-111" charset="-128"/>
              </a:defRPr>
            </a:lvl3pPr>
            <a:lvl4pPr marL="1690688" indent="-241300" eaLnBrk="0" hangingPunct="0">
              <a:spcBef>
                <a:spcPct val="30000"/>
              </a:spcBef>
              <a:defRPr sz="1200">
                <a:solidFill>
                  <a:schemeClr val="tx1"/>
                </a:solidFill>
                <a:latin typeface="Calibri" pitchFamily="34" charset="0"/>
                <a:ea typeface="ＭＳ Ｐゴシック" pitchFamily="-111" charset="-128"/>
              </a:defRPr>
            </a:lvl4pPr>
            <a:lvl5pPr marL="2174875" indent="-241300" eaLnBrk="0" hangingPunct="0">
              <a:spcBef>
                <a:spcPct val="30000"/>
              </a:spcBef>
              <a:defRPr sz="1200">
                <a:solidFill>
                  <a:schemeClr val="tx1"/>
                </a:solidFill>
                <a:latin typeface="Calibri" pitchFamily="34" charset="0"/>
                <a:ea typeface="ＭＳ Ｐゴシック" pitchFamily="-111" charset="-128"/>
              </a:defRPr>
            </a:lvl5pPr>
            <a:lvl6pPr marL="26320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6pPr>
            <a:lvl7pPr marL="30892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7pPr>
            <a:lvl8pPr marL="35464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8pPr>
            <a:lvl9pPr marL="40036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9pPr>
          </a:lstStyle>
          <a:p>
            <a:pPr eaLnBrk="1" hangingPunct="1">
              <a:spcBef>
                <a:spcPct val="0"/>
              </a:spcBef>
            </a:pPr>
            <a:fld id="{E37B743B-B65F-476E-A6BB-D67AAAD4A43B}" type="slidenum">
              <a:rPr lang="en-US" altLang="en-US" sz="1300" smtClean="0">
                <a:latin typeface="Arial" charset="0"/>
              </a:rPr>
              <a:pPr eaLnBrk="1" hangingPunct="1">
                <a:spcBef>
                  <a:spcPct val="0"/>
                </a:spcBef>
              </a:pPr>
              <a:t>8</a:t>
            </a:fld>
            <a:endParaRPr lang="en-US" altLang="en-US" sz="1300">
              <a:latin typeface="Arial" charset="0"/>
            </a:endParaRPr>
          </a:p>
        </p:txBody>
      </p:sp>
    </p:spTree>
    <p:extLst>
      <p:ext uri="{BB962C8B-B14F-4D97-AF65-F5344CB8AC3E}">
        <p14:creationId xmlns:p14="http://schemas.microsoft.com/office/powerpoint/2010/main" val="1328833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111" charset="-128"/>
              </a:defRPr>
            </a:lvl1pPr>
            <a:lvl2pPr marL="784225" indent="-301625" eaLnBrk="0" hangingPunct="0">
              <a:spcBef>
                <a:spcPct val="30000"/>
              </a:spcBef>
              <a:defRPr sz="1200">
                <a:solidFill>
                  <a:schemeClr val="tx1"/>
                </a:solidFill>
                <a:latin typeface="Calibri" pitchFamily="34" charset="0"/>
                <a:ea typeface="ＭＳ Ｐゴシック" pitchFamily="-111" charset="-128"/>
              </a:defRPr>
            </a:lvl2pPr>
            <a:lvl3pPr marL="1208088" indent="-241300" eaLnBrk="0" hangingPunct="0">
              <a:spcBef>
                <a:spcPct val="30000"/>
              </a:spcBef>
              <a:defRPr sz="1200">
                <a:solidFill>
                  <a:schemeClr val="tx1"/>
                </a:solidFill>
                <a:latin typeface="Calibri" pitchFamily="34" charset="0"/>
                <a:ea typeface="ＭＳ Ｐゴシック" pitchFamily="-111" charset="-128"/>
              </a:defRPr>
            </a:lvl3pPr>
            <a:lvl4pPr marL="1690688" indent="-241300" eaLnBrk="0" hangingPunct="0">
              <a:spcBef>
                <a:spcPct val="30000"/>
              </a:spcBef>
              <a:defRPr sz="1200">
                <a:solidFill>
                  <a:schemeClr val="tx1"/>
                </a:solidFill>
                <a:latin typeface="Calibri" pitchFamily="34" charset="0"/>
                <a:ea typeface="ＭＳ Ｐゴシック" pitchFamily="-111" charset="-128"/>
              </a:defRPr>
            </a:lvl4pPr>
            <a:lvl5pPr marL="2174875" indent="-241300" eaLnBrk="0" hangingPunct="0">
              <a:spcBef>
                <a:spcPct val="30000"/>
              </a:spcBef>
              <a:defRPr sz="1200">
                <a:solidFill>
                  <a:schemeClr val="tx1"/>
                </a:solidFill>
                <a:latin typeface="Calibri" pitchFamily="34" charset="0"/>
                <a:ea typeface="ＭＳ Ｐゴシック" pitchFamily="-111" charset="-128"/>
              </a:defRPr>
            </a:lvl5pPr>
            <a:lvl6pPr marL="26320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6pPr>
            <a:lvl7pPr marL="30892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7pPr>
            <a:lvl8pPr marL="35464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8pPr>
            <a:lvl9pPr marL="40036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9pPr>
          </a:lstStyle>
          <a:p>
            <a:pPr eaLnBrk="1" hangingPunct="1">
              <a:spcBef>
                <a:spcPct val="0"/>
              </a:spcBef>
            </a:pPr>
            <a:fld id="{5536BA1C-03CD-4DD1-BCE0-32D0FCE92189}" type="slidenum">
              <a:rPr lang="en-US" altLang="en-US" sz="1300" smtClean="0">
                <a:latin typeface="Arial" charset="0"/>
              </a:rPr>
              <a:pPr eaLnBrk="1" hangingPunct="1">
                <a:spcBef>
                  <a:spcPct val="0"/>
                </a:spcBef>
              </a:pPr>
              <a:t>9</a:t>
            </a:fld>
            <a:endParaRPr lang="en-US" altLang="en-US" sz="1300">
              <a:latin typeface="Arial" charset="0"/>
            </a:endParaRPr>
          </a:p>
        </p:txBody>
      </p:sp>
    </p:spTree>
    <p:extLst>
      <p:ext uri="{BB962C8B-B14F-4D97-AF65-F5344CB8AC3E}">
        <p14:creationId xmlns:p14="http://schemas.microsoft.com/office/powerpoint/2010/main" val="201623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111" charset="-128"/>
              </a:defRPr>
            </a:lvl1pPr>
            <a:lvl2pPr marL="784225" indent="-301625" eaLnBrk="0" hangingPunct="0">
              <a:spcBef>
                <a:spcPct val="30000"/>
              </a:spcBef>
              <a:defRPr sz="1200">
                <a:solidFill>
                  <a:schemeClr val="tx1"/>
                </a:solidFill>
                <a:latin typeface="Calibri" pitchFamily="34" charset="0"/>
                <a:ea typeface="ＭＳ Ｐゴシック" pitchFamily="-111" charset="-128"/>
              </a:defRPr>
            </a:lvl2pPr>
            <a:lvl3pPr marL="1208088" indent="-241300" eaLnBrk="0" hangingPunct="0">
              <a:spcBef>
                <a:spcPct val="30000"/>
              </a:spcBef>
              <a:defRPr sz="1200">
                <a:solidFill>
                  <a:schemeClr val="tx1"/>
                </a:solidFill>
                <a:latin typeface="Calibri" pitchFamily="34" charset="0"/>
                <a:ea typeface="ＭＳ Ｐゴシック" pitchFamily="-111" charset="-128"/>
              </a:defRPr>
            </a:lvl3pPr>
            <a:lvl4pPr marL="1690688" indent="-241300" eaLnBrk="0" hangingPunct="0">
              <a:spcBef>
                <a:spcPct val="30000"/>
              </a:spcBef>
              <a:defRPr sz="1200">
                <a:solidFill>
                  <a:schemeClr val="tx1"/>
                </a:solidFill>
                <a:latin typeface="Calibri" pitchFamily="34" charset="0"/>
                <a:ea typeface="ＭＳ Ｐゴシック" pitchFamily="-111" charset="-128"/>
              </a:defRPr>
            </a:lvl4pPr>
            <a:lvl5pPr marL="2174875" indent="-241300" eaLnBrk="0" hangingPunct="0">
              <a:spcBef>
                <a:spcPct val="30000"/>
              </a:spcBef>
              <a:defRPr sz="1200">
                <a:solidFill>
                  <a:schemeClr val="tx1"/>
                </a:solidFill>
                <a:latin typeface="Calibri" pitchFamily="34" charset="0"/>
                <a:ea typeface="ＭＳ Ｐゴシック" pitchFamily="-111" charset="-128"/>
              </a:defRPr>
            </a:lvl5pPr>
            <a:lvl6pPr marL="26320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6pPr>
            <a:lvl7pPr marL="30892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7pPr>
            <a:lvl8pPr marL="35464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8pPr>
            <a:lvl9pPr marL="40036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9pPr>
          </a:lstStyle>
          <a:p>
            <a:pPr eaLnBrk="1" hangingPunct="1">
              <a:spcBef>
                <a:spcPct val="0"/>
              </a:spcBef>
            </a:pPr>
            <a:fld id="{20644FAD-D6F2-4451-959C-97638E98B9C3}" type="slidenum">
              <a:rPr lang="en-US" altLang="en-US" sz="1300" smtClean="0">
                <a:latin typeface="Arial" charset="0"/>
              </a:rPr>
              <a:pPr eaLnBrk="1" hangingPunct="1">
                <a:spcBef>
                  <a:spcPct val="0"/>
                </a:spcBef>
              </a:pPr>
              <a:t>10</a:t>
            </a:fld>
            <a:endParaRPr lang="en-US" altLang="en-US" sz="1300">
              <a:latin typeface="Arial" charset="0"/>
            </a:endParaRPr>
          </a:p>
        </p:txBody>
      </p:sp>
    </p:spTree>
    <p:extLst>
      <p:ext uri="{BB962C8B-B14F-4D97-AF65-F5344CB8AC3E}">
        <p14:creationId xmlns:p14="http://schemas.microsoft.com/office/powerpoint/2010/main" val="1795650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111" charset="-128"/>
              </a:defRPr>
            </a:lvl1pPr>
            <a:lvl2pPr marL="784225" indent="-301625" eaLnBrk="0" hangingPunct="0">
              <a:spcBef>
                <a:spcPct val="30000"/>
              </a:spcBef>
              <a:defRPr sz="1200">
                <a:solidFill>
                  <a:schemeClr val="tx1"/>
                </a:solidFill>
                <a:latin typeface="Calibri" pitchFamily="34" charset="0"/>
                <a:ea typeface="ＭＳ Ｐゴシック" pitchFamily="-111" charset="-128"/>
              </a:defRPr>
            </a:lvl2pPr>
            <a:lvl3pPr marL="1208088" indent="-241300" eaLnBrk="0" hangingPunct="0">
              <a:spcBef>
                <a:spcPct val="30000"/>
              </a:spcBef>
              <a:defRPr sz="1200">
                <a:solidFill>
                  <a:schemeClr val="tx1"/>
                </a:solidFill>
                <a:latin typeface="Calibri" pitchFamily="34" charset="0"/>
                <a:ea typeface="ＭＳ Ｐゴシック" pitchFamily="-111" charset="-128"/>
              </a:defRPr>
            </a:lvl3pPr>
            <a:lvl4pPr marL="1690688" indent="-241300" eaLnBrk="0" hangingPunct="0">
              <a:spcBef>
                <a:spcPct val="30000"/>
              </a:spcBef>
              <a:defRPr sz="1200">
                <a:solidFill>
                  <a:schemeClr val="tx1"/>
                </a:solidFill>
                <a:latin typeface="Calibri" pitchFamily="34" charset="0"/>
                <a:ea typeface="ＭＳ Ｐゴシック" pitchFamily="-111" charset="-128"/>
              </a:defRPr>
            </a:lvl4pPr>
            <a:lvl5pPr marL="2174875" indent="-241300" eaLnBrk="0" hangingPunct="0">
              <a:spcBef>
                <a:spcPct val="30000"/>
              </a:spcBef>
              <a:defRPr sz="1200">
                <a:solidFill>
                  <a:schemeClr val="tx1"/>
                </a:solidFill>
                <a:latin typeface="Calibri" pitchFamily="34" charset="0"/>
                <a:ea typeface="ＭＳ Ｐゴシック" pitchFamily="-111" charset="-128"/>
              </a:defRPr>
            </a:lvl5pPr>
            <a:lvl6pPr marL="26320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6pPr>
            <a:lvl7pPr marL="30892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7pPr>
            <a:lvl8pPr marL="35464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8pPr>
            <a:lvl9pPr marL="40036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9pPr>
          </a:lstStyle>
          <a:p>
            <a:pPr eaLnBrk="1" hangingPunct="1">
              <a:spcBef>
                <a:spcPct val="0"/>
              </a:spcBef>
            </a:pPr>
            <a:fld id="{37A576E5-83B0-4361-BEE2-1B954CC3C509}" type="slidenum">
              <a:rPr lang="en-US" altLang="en-US" sz="1300" smtClean="0">
                <a:latin typeface="Arial" charset="0"/>
              </a:rPr>
              <a:pPr eaLnBrk="1" hangingPunct="1">
                <a:spcBef>
                  <a:spcPct val="0"/>
                </a:spcBef>
              </a:pPr>
              <a:t>11</a:t>
            </a:fld>
            <a:endParaRPr lang="en-US" altLang="en-US" sz="1300">
              <a:latin typeface="Arial" charset="0"/>
            </a:endParaRPr>
          </a:p>
        </p:txBody>
      </p:sp>
    </p:spTree>
    <p:extLst>
      <p:ext uri="{BB962C8B-B14F-4D97-AF65-F5344CB8AC3E}">
        <p14:creationId xmlns:p14="http://schemas.microsoft.com/office/powerpoint/2010/main" val="91648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111" charset="-128"/>
              </a:defRPr>
            </a:lvl1pPr>
            <a:lvl2pPr marL="784225" indent="-301625" eaLnBrk="0" hangingPunct="0">
              <a:spcBef>
                <a:spcPct val="30000"/>
              </a:spcBef>
              <a:defRPr sz="1200">
                <a:solidFill>
                  <a:schemeClr val="tx1"/>
                </a:solidFill>
                <a:latin typeface="Calibri" pitchFamily="34" charset="0"/>
                <a:ea typeface="ＭＳ Ｐゴシック" pitchFamily="-111" charset="-128"/>
              </a:defRPr>
            </a:lvl2pPr>
            <a:lvl3pPr marL="1208088" indent="-241300" eaLnBrk="0" hangingPunct="0">
              <a:spcBef>
                <a:spcPct val="30000"/>
              </a:spcBef>
              <a:defRPr sz="1200">
                <a:solidFill>
                  <a:schemeClr val="tx1"/>
                </a:solidFill>
                <a:latin typeface="Calibri" pitchFamily="34" charset="0"/>
                <a:ea typeface="ＭＳ Ｐゴシック" pitchFamily="-111" charset="-128"/>
              </a:defRPr>
            </a:lvl3pPr>
            <a:lvl4pPr marL="1690688" indent="-241300" eaLnBrk="0" hangingPunct="0">
              <a:spcBef>
                <a:spcPct val="30000"/>
              </a:spcBef>
              <a:defRPr sz="1200">
                <a:solidFill>
                  <a:schemeClr val="tx1"/>
                </a:solidFill>
                <a:latin typeface="Calibri" pitchFamily="34" charset="0"/>
                <a:ea typeface="ＭＳ Ｐゴシック" pitchFamily="-111" charset="-128"/>
              </a:defRPr>
            </a:lvl4pPr>
            <a:lvl5pPr marL="2174875" indent="-241300" eaLnBrk="0" hangingPunct="0">
              <a:spcBef>
                <a:spcPct val="30000"/>
              </a:spcBef>
              <a:defRPr sz="1200">
                <a:solidFill>
                  <a:schemeClr val="tx1"/>
                </a:solidFill>
                <a:latin typeface="Calibri" pitchFamily="34" charset="0"/>
                <a:ea typeface="ＭＳ Ｐゴシック" pitchFamily="-111" charset="-128"/>
              </a:defRPr>
            </a:lvl5pPr>
            <a:lvl6pPr marL="26320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6pPr>
            <a:lvl7pPr marL="30892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7pPr>
            <a:lvl8pPr marL="35464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8pPr>
            <a:lvl9pPr marL="40036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9pPr>
          </a:lstStyle>
          <a:p>
            <a:pPr eaLnBrk="1" hangingPunct="1">
              <a:spcBef>
                <a:spcPct val="0"/>
              </a:spcBef>
            </a:pPr>
            <a:fld id="{7230C2B9-B16F-4465-A724-A957ECED0FC8}" type="slidenum">
              <a:rPr lang="en-US" altLang="en-US" sz="1300" smtClean="0">
                <a:latin typeface="Arial" charset="0"/>
              </a:rPr>
              <a:pPr eaLnBrk="1" hangingPunct="1">
                <a:spcBef>
                  <a:spcPct val="0"/>
                </a:spcBef>
              </a:pPr>
              <a:t>12</a:t>
            </a:fld>
            <a:endParaRPr lang="en-US" altLang="en-US" sz="1300">
              <a:latin typeface="Arial" charset="0"/>
            </a:endParaRPr>
          </a:p>
        </p:txBody>
      </p:sp>
    </p:spTree>
    <p:extLst>
      <p:ext uri="{BB962C8B-B14F-4D97-AF65-F5344CB8AC3E}">
        <p14:creationId xmlns:p14="http://schemas.microsoft.com/office/powerpoint/2010/main" val="1540072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111" charset="-128"/>
              </a:defRPr>
            </a:lvl1pPr>
            <a:lvl2pPr marL="784225" indent="-301625" eaLnBrk="0" hangingPunct="0">
              <a:spcBef>
                <a:spcPct val="30000"/>
              </a:spcBef>
              <a:defRPr sz="1200">
                <a:solidFill>
                  <a:schemeClr val="tx1"/>
                </a:solidFill>
                <a:latin typeface="Calibri" pitchFamily="34" charset="0"/>
                <a:ea typeface="ＭＳ Ｐゴシック" pitchFamily="-111" charset="-128"/>
              </a:defRPr>
            </a:lvl2pPr>
            <a:lvl3pPr marL="1208088" indent="-241300" eaLnBrk="0" hangingPunct="0">
              <a:spcBef>
                <a:spcPct val="30000"/>
              </a:spcBef>
              <a:defRPr sz="1200">
                <a:solidFill>
                  <a:schemeClr val="tx1"/>
                </a:solidFill>
                <a:latin typeface="Calibri" pitchFamily="34" charset="0"/>
                <a:ea typeface="ＭＳ Ｐゴシック" pitchFamily="-111" charset="-128"/>
              </a:defRPr>
            </a:lvl3pPr>
            <a:lvl4pPr marL="1690688" indent="-241300" eaLnBrk="0" hangingPunct="0">
              <a:spcBef>
                <a:spcPct val="30000"/>
              </a:spcBef>
              <a:defRPr sz="1200">
                <a:solidFill>
                  <a:schemeClr val="tx1"/>
                </a:solidFill>
                <a:latin typeface="Calibri" pitchFamily="34" charset="0"/>
                <a:ea typeface="ＭＳ Ｐゴシック" pitchFamily="-111" charset="-128"/>
              </a:defRPr>
            </a:lvl4pPr>
            <a:lvl5pPr marL="2174875" indent="-241300" eaLnBrk="0" hangingPunct="0">
              <a:spcBef>
                <a:spcPct val="30000"/>
              </a:spcBef>
              <a:defRPr sz="1200">
                <a:solidFill>
                  <a:schemeClr val="tx1"/>
                </a:solidFill>
                <a:latin typeface="Calibri" pitchFamily="34" charset="0"/>
                <a:ea typeface="ＭＳ Ｐゴシック" pitchFamily="-111" charset="-128"/>
              </a:defRPr>
            </a:lvl5pPr>
            <a:lvl6pPr marL="26320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6pPr>
            <a:lvl7pPr marL="30892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7pPr>
            <a:lvl8pPr marL="35464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8pPr>
            <a:lvl9pPr marL="40036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9pPr>
          </a:lstStyle>
          <a:p>
            <a:pPr eaLnBrk="1" hangingPunct="1">
              <a:spcBef>
                <a:spcPct val="0"/>
              </a:spcBef>
            </a:pPr>
            <a:fld id="{7230C2B9-B16F-4465-A724-A957ECED0FC8}" type="slidenum">
              <a:rPr lang="en-US" altLang="en-US" sz="1300" smtClean="0">
                <a:latin typeface="Arial" charset="0"/>
              </a:rPr>
              <a:pPr eaLnBrk="1" hangingPunct="1">
                <a:spcBef>
                  <a:spcPct val="0"/>
                </a:spcBef>
              </a:pPr>
              <a:t>13</a:t>
            </a:fld>
            <a:endParaRPr lang="en-US" altLang="en-US" sz="1300">
              <a:latin typeface="Arial" charset="0"/>
            </a:endParaRPr>
          </a:p>
        </p:txBody>
      </p:sp>
    </p:spTree>
    <p:extLst>
      <p:ext uri="{BB962C8B-B14F-4D97-AF65-F5344CB8AC3E}">
        <p14:creationId xmlns:p14="http://schemas.microsoft.com/office/powerpoint/2010/main" val="1201584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111" charset="-128"/>
              </a:defRPr>
            </a:lvl1pPr>
            <a:lvl2pPr marL="784225" indent="-301625" eaLnBrk="0" hangingPunct="0">
              <a:spcBef>
                <a:spcPct val="30000"/>
              </a:spcBef>
              <a:defRPr sz="1200">
                <a:solidFill>
                  <a:schemeClr val="tx1"/>
                </a:solidFill>
                <a:latin typeface="Calibri" pitchFamily="34" charset="0"/>
                <a:ea typeface="ＭＳ Ｐゴシック" pitchFamily="-111" charset="-128"/>
              </a:defRPr>
            </a:lvl2pPr>
            <a:lvl3pPr marL="1208088" indent="-241300" eaLnBrk="0" hangingPunct="0">
              <a:spcBef>
                <a:spcPct val="30000"/>
              </a:spcBef>
              <a:defRPr sz="1200">
                <a:solidFill>
                  <a:schemeClr val="tx1"/>
                </a:solidFill>
                <a:latin typeface="Calibri" pitchFamily="34" charset="0"/>
                <a:ea typeface="ＭＳ Ｐゴシック" pitchFamily="-111" charset="-128"/>
              </a:defRPr>
            </a:lvl3pPr>
            <a:lvl4pPr marL="1690688" indent="-241300" eaLnBrk="0" hangingPunct="0">
              <a:spcBef>
                <a:spcPct val="30000"/>
              </a:spcBef>
              <a:defRPr sz="1200">
                <a:solidFill>
                  <a:schemeClr val="tx1"/>
                </a:solidFill>
                <a:latin typeface="Calibri" pitchFamily="34" charset="0"/>
                <a:ea typeface="ＭＳ Ｐゴシック" pitchFamily="-111" charset="-128"/>
              </a:defRPr>
            </a:lvl4pPr>
            <a:lvl5pPr marL="2174875" indent="-241300" eaLnBrk="0" hangingPunct="0">
              <a:spcBef>
                <a:spcPct val="30000"/>
              </a:spcBef>
              <a:defRPr sz="1200">
                <a:solidFill>
                  <a:schemeClr val="tx1"/>
                </a:solidFill>
                <a:latin typeface="Calibri" pitchFamily="34" charset="0"/>
                <a:ea typeface="ＭＳ Ｐゴシック" pitchFamily="-111" charset="-128"/>
              </a:defRPr>
            </a:lvl5pPr>
            <a:lvl6pPr marL="26320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6pPr>
            <a:lvl7pPr marL="30892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7pPr>
            <a:lvl8pPr marL="35464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8pPr>
            <a:lvl9pPr marL="40036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9pPr>
          </a:lstStyle>
          <a:p>
            <a:pPr eaLnBrk="1" hangingPunct="1">
              <a:spcBef>
                <a:spcPct val="0"/>
              </a:spcBef>
            </a:pPr>
            <a:fld id="{2F0D5852-A04A-4F41-BB66-43D9F5E20394}" type="slidenum">
              <a:rPr lang="en-US" altLang="en-US" sz="1300" smtClean="0">
                <a:latin typeface="Arial" charset="0"/>
              </a:rPr>
              <a:pPr eaLnBrk="1" hangingPunct="1">
                <a:spcBef>
                  <a:spcPct val="0"/>
                </a:spcBef>
              </a:pPr>
              <a:t>19</a:t>
            </a:fld>
            <a:endParaRPr lang="en-US" altLang="en-US" sz="1300">
              <a:latin typeface="Arial" charset="0"/>
            </a:endParaRPr>
          </a:p>
        </p:txBody>
      </p:sp>
    </p:spTree>
    <p:extLst>
      <p:ext uri="{BB962C8B-B14F-4D97-AF65-F5344CB8AC3E}">
        <p14:creationId xmlns:p14="http://schemas.microsoft.com/office/powerpoint/2010/main" val="2267627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111" charset="-128"/>
              </a:defRPr>
            </a:lvl1pPr>
            <a:lvl2pPr marL="784225" indent="-301625" eaLnBrk="0" hangingPunct="0">
              <a:spcBef>
                <a:spcPct val="30000"/>
              </a:spcBef>
              <a:defRPr sz="1200">
                <a:solidFill>
                  <a:schemeClr val="tx1"/>
                </a:solidFill>
                <a:latin typeface="Calibri" pitchFamily="34" charset="0"/>
                <a:ea typeface="ＭＳ Ｐゴシック" pitchFamily="-111" charset="-128"/>
              </a:defRPr>
            </a:lvl2pPr>
            <a:lvl3pPr marL="1208088" indent="-241300" eaLnBrk="0" hangingPunct="0">
              <a:spcBef>
                <a:spcPct val="30000"/>
              </a:spcBef>
              <a:defRPr sz="1200">
                <a:solidFill>
                  <a:schemeClr val="tx1"/>
                </a:solidFill>
                <a:latin typeface="Calibri" pitchFamily="34" charset="0"/>
                <a:ea typeface="ＭＳ Ｐゴシック" pitchFamily="-111" charset="-128"/>
              </a:defRPr>
            </a:lvl3pPr>
            <a:lvl4pPr marL="1690688" indent="-241300" eaLnBrk="0" hangingPunct="0">
              <a:spcBef>
                <a:spcPct val="30000"/>
              </a:spcBef>
              <a:defRPr sz="1200">
                <a:solidFill>
                  <a:schemeClr val="tx1"/>
                </a:solidFill>
                <a:latin typeface="Calibri" pitchFamily="34" charset="0"/>
                <a:ea typeface="ＭＳ Ｐゴシック" pitchFamily="-111" charset="-128"/>
              </a:defRPr>
            </a:lvl4pPr>
            <a:lvl5pPr marL="2174875" indent="-241300" eaLnBrk="0" hangingPunct="0">
              <a:spcBef>
                <a:spcPct val="30000"/>
              </a:spcBef>
              <a:defRPr sz="1200">
                <a:solidFill>
                  <a:schemeClr val="tx1"/>
                </a:solidFill>
                <a:latin typeface="Calibri" pitchFamily="34" charset="0"/>
                <a:ea typeface="ＭＳ Ｐゴシック" pitchFamily="-111" charset="-128"/>
              </a:defRPr>
            </a:lvl5pPr>
            <a:lvl6pPr marL="26320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6pPr>
            <a:lvl7pPr marL="30892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7pPr>
            <a:lvl8pPr marL="35464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8pPr>
            <a:lvl9pPr marL="40036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9pPr>
          </a:lstStyle>
          <a:p>
            <a:pPr eaLnBrk="1" hangingPunct="1">
              <a:spcBef>
                <a:spcPct val="0"/>
              </a:spcBef>
            </a:pPr>
            <a:fld id="{35CDC50A-3587-4BFC-B96E-28757AFFEFA5}" type="slidenum">
              <a:rPr lang="en-US" altLang="en-US" sz="1300" smtClean="0">
                <a:latin typeface="Arial" charset="0"/>
              </a:rPr>
              <a:pPr eaLnBrk="1" hangingPunct="1">
                <a:spcBef>
                  <a:spcPct val="0"/>
                </a:spcBef>
              </a:pPr>
              <a:t>20</a:t>
            </a:fld>
            <a:endParaRPr lang="en-US" altLang="en-US" sz="1300">
              <a:latin typeface="Arial" charset="0"/>
            </a:endParaRPr>
          </a:p>
        </p:txBody>
      </p:sp>
    </p:spTree>
    <p:extLst>
      <p:ext uri="{BB962C8B-B14F-4D97-AF65-F5344CB8AC3E}">
        <p14:creationId xmlns:p14="http://schemas.microsoft.com/office/powerpoint/2010/main" val="1227140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111" charset="-128"/>
              </a:defRPr>
            </a:lvl1pPr>
            <a:lvl2pPr marL="784225" indent="-301625" eaLnBrk="0" hangingPunct="0">
              <a:spcBef>
                <a:spcPct val="30000"/>
              </a:spcBef>
              <a:defRPr sz="1200">
                <a:solidFill>
                  <a:schemeClr val="tx1"/>
                </a:solidFill>
                <a:latin typeface="Calibri" pitchFamily="34" charset="0"/>
                <a:ea typeface="ＭＳ Ｐゴシック" pitchFamily="-111" charset="-128"/>
              </a:defRPr>
            </a:lvl2pPr>
            <a:lvl3pPr marL="1208088" indent="-241300" eaLnBrk="0" hangingPunct="0">
              <a:spcBef>
                <a:spcPct val="30000"/>
              </a:spcBef>
              <a:defRPr sz="1200">
                <a:solidFill>
                  <a:schemeClr val="tx1"/>
                </a:solidFill>
                <a:latin typeface="Calibri" pitchFamily="34" charset="0"/>
                <a:ea typeface="ＭＳ Ｐゴシック" pitchFamily="-111" charset="-128"/>
              </a:defRPr>
            </a:lvl3pPr>
            <a:lvl4pPr marL="1690688" indent="-241300" eaLnBrk="0" hangingPunct="0">
              <a:spcBef>
                <a:spcPct val="30000"/>
              </a:spcBef>
              <a:defRPr sz="1200">
                <a:solidFill>
                  <a:schemeClr val="tx1"/>
                </a:solidFill>
                <a:latin typeface="Calibri" pitchFamily="34" charset="0"/>
                <a:ea typeface="ＭＳ Ｐゴシック" pitchFamily="-111" charset="-128"/>
              </a:defRPr>
            </a:lvl4pPr>
            <a:lvl5pPr marL="2174875" indent="-241300" eaLnBrk="0" hangingPunct="0">
              <a:spcBef>
                <a:spcPct val="30000"/>
              </a:spcBef>
              <a:defRPr sz="1200">
                <a:solidFill>
                  <a:schemeClr val="tx1"/>
                </a:solidFill>
                <a:latin typeface="Calibri" pitchFamily="34" charset="0"/>
                <a:ea typeface="ＭＳ Ｐゴシック" pitchFamily="-111" charset="-128"/>
              </a:defRPr>
            </a:lvl5pPr>
            <a:lvl6pPr marL="26320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6pPr>
            <a:lvl7pPr marL="30892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7pPr>
            <a:lvl8pPr marL="35464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8pPr>
            <a:lvl9pPr marL="4003675" indent="-241300" defTabSz="457200" eaLnBrk="0" fontAlgn="base" hangingPunct="0">
              <a:spcBef>
                <a:spcPct val="30000"/>
              </a:spcBef>
              <a:spcAft>
                <a:spcPct val="0"/>
              </a:spcAft>
              <a:defRPr sz="1200">
                <a:solidFill>
                  <a:schemeClr val="tx1"/>
                </a:solidFill>
                <a:latin typeface="Calibri" pitchFamily="34" charset="0"/>
                <a:ea typeface="ＭＳ Ｐゴシック" pitchFamily="-111" charset="-128"/>
              </a:defRPr>
            </a:lvl9pPr>
          </a:lstStyle>
          <a:p>
            <a:pPr eaLnBrk="1" hangingPunct="1">
              <a:spcBef>
                <a:spcPct val="0"/>
              </a:spcBef>
            </a:pPr>
            <a:fld id="{D94B1B97-D525-4315-BF9E-2AEB982510F6}" type="slidenum">
              <a:rPr lang="en-US" altLang="en-US" sz="1300" smtClean="0">
                <a:latin typeface="Arial" charset="0"/>
              </a:rPr>
              <a:pPr eaLnBrk="1" hangingPunct="1">
                <a:spcBef>
                  <a:spcPct val="0"/>
                </a:spcBef>
              </a:pPr>
              <a:t>21</a:t>
            </a:fld>
            <a:endParaRPr lang="en-US" altLang="en-US" sz="1300">
              <a:latin typeface="Arial" charset="0"/>
            </a:endParaRPr>
          </a:p>
        </p:txBody>
      </p:sp>
    </p:spTree>
    <p:extLst>
      <p:ext uri="{BB962C8B-B14F-4D97-AF65-F5344CB8AC3E}">
        <p14:creationId xmlns:p14="http://schemas.microsoft.com/office/powerpoint/2010/main" val="2352587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F49BFEC-289F-42E4-9937-04974C06877E}" type="datetime1">
              <a:rPr lang="en-US"/>
              <a:pPr>
                <a:defRPr/>
              </a:pPr>
              <a:t>8/31/18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859174-92D2-45FC-9390-D4A67055FB16}" type="slidenum">
              <a:rPr lang="en-US"/>
              <a:pPr>
                <a:defRPr/>
              </a:pPr>
              <a:t>‹#›</a:t>
            </a:fld>
            <a:endParaRPr lang="en-US"/>
          </a:p>
        </p:txBody>
      </p:sp>
    </p:spTree>
    <p:extLst>
      <p:ext uri="{BB962C8B-B14F-4D97-AF65-F5344CB8AC3E}">
        <p14:creationId xmlns:p14="http://schemas.microsoft.com/office/powerpoint/2010/main" val="346804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93B695-DF29-4E38-83D3-5BF76F89BFBB}" type="datetime1">
              <a:rPr lang="en-US"/>
              <a:pPr>
                <a:defRPr/>
              </a:pPr>
              <a:t>8/31/18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DB82E2-F976-47FE-8A3E-2AC9AD76E777}" type="slidenum">
              <a:rPr lang="en-US"/>
              <a:pPr>
                <a:defRPr/>
              </a:pPr>
              <a:t>‹#›</a:t>
            </a:fld>
            <a:endParaRPr lang="en-US"/>
          </a:p>
        </p:txBody>
      </p:sp>
    </p:spTree>
    <p:extLst>
      <p:ext uri="{BB962C8B-B14F-4D97-AF65-F5344CB8AC3E}">
        <p14:creationId xmlns:p14="http://schemas.microsoft.com/office/powerpoint/2010/main" val="1279453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5DAC2EB-A579-428F-B26B-BE79054C1A87}" type="datetime1">
              <a:rPr lang="en-US"/>
              <a:pPr>
                <a:defRPr/>
              </a:pPr>
              <a:t>8/31/18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D40988-0A36-4992-AE5E-9FA47085453C}" type="slidenum">
              <a:rPr lang="en-US"/>
              <a:pPr>
                <a:defRPr/>
              </a:pPr>
              <a:t>‹#›</a:t>
            </a:fld>
            <a:endParaRPr lang="en-US"/>
          </a:p>
        </p:txBody>
      </p:sp>
    </p:spTree>
    <p:extLst>
      <p:ext uri="{BB962C8B-B14F-4D97-AF65-F5344CB8AC3E}">
        <p14:creationId xmlns:p14="http://schemas.microsoft.com/office/powerpoint/2010/main" val="1259612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E7919C8-556B-4173-8982-2A9AF8131396}" type="datetime1">
              <a:rPr lang="en-US"/>
              <a:pPr>
                <a:defRPr/>
              </a:pPr>
              <a:t>8/31/18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62112C-01AE-43B2-BF81-2FB45FAC2B1D}" type="slidenum">
              <a:rPr lang="en-US"/>
              <a:pPr>
                <a:defRPr/>
              </a:pPr>
              <a:t>‹#›</a:t>
            </a:fld>
            <a:endParaRPr lang="en-US"/>
          </a:p>
        </p:txBody>
      </p:sp>
    </p:spTree>
    <p:extLst>
      <p:ext uri="{BB962C8B-B14F-4D97-AF65-F5344CB8AC3E}">
        <p14:creationId xmlns:p14="http://schemas.microsoft.com/office/powerpoint/2010/main" val="12530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DBE0FB7-D5BC-4398-9C6E-2052E9BD038E}" type="datetime1">
              <a:rPr lang="en-US"/>
              <a:pPr>
                <a:defRPr/>
              </a:pPr>
              <a:t>8/31/18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627CA7-F2A3-4099-9BE5-304C515FDE89}" type="slidenum">
              <a:rPr lang="en-US"/>
              <a:pPr>
                <a:defRPr/>
              </a:pPr>
              <a:t>‹#›</a:t>
            </a:fld>
            <a:endParaRPr lang="en-US"/>
          </a:p>
        </p:txBody>
      </p:sp>
    </p:spTree>
    <p:extLst>
      <p:ext uri="{BB962C8B-B14F-4D97-AF65-F5344CB8AC3E}">
        <p14:creationId xmlns:p14="http://schemas.microsoft.com/office/powerpoint/2010/main" val="315088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AC9B754-8D26-47DB-8FA8-D6237F892B5D}" type="datetime1">
              <a:rPr lang="en-US"/>
              <a:pPr>
                <a:defRPr/>
              </a:pPr>
              <a:t>8/31/18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C6DB92-EEE1-45C9-A868-6B7B680D8C15}" type="slidenum">
              <a:rPr lang="en-US"/>
              <a:pPr>
                <a:defRPr/>
              </a:pPr>
              <a:t>‹#›</a:t>
            </a:fld>
            <a:endParaRPr lang="en-US"/>
          </a:p>
        </p:txBody>
      </p:sp>
    </p:spTree>
    <p:extLst>
      <p:ext uri="{BB962C8B-B14F-4D97-AF65-F5344CB8AC3E}">
        <p14:creationId xmlns:p14="http://schemas.microsoft.com/office/powerpoint/2010/main" val="324197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F93BACC-70AF-4482-8F81-61012F43820B}" type="datetime1">
              <a:rPr lang="en-US"/>
              <a:pPr>
                <a:defRPr/>
              </a:pPr>
              <a:t>8/31/18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FF9D66C-A017-4166-8D99-E258EABA898F}" type="slidenum">
              <a:rPr lang="en-US"/>
              <a:pPr>
                <a:defRPr/>
              </a:pPr>
              <a:t>‹#›</a:t>
            </a:fld>
            <a:endParaRPr lang="en-US"/>
          </a:p>
        </p:txBody>
      </p:sp>
    </p:spTree>
    <p:extLst>
      <p:ext uri="{BB962C8B-B14F-4D97-AF65-F5344CB8AC3E}">
        <p14:creationId xmlns:p14="http://schemas.microsoft.com/office/powerpoint/2010/main" val="893318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BBF8DDF-8247-400D-AB67-2E61AA055951}" type="datetime1">
              <a:rPr lang="en-US"/>
              <a:pPr>
                <a:defRPr/>
              </a:pPr>
              <a:t>8/31/18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64935BC-5F2D-4FA2-BE77-CE41EBDE21C3}" type="slidenum">
              <a:rPr lang="en-US"/>
              <a:pPr>
                <a:defRPr/>
              </a:pPr>
              <a:t>‹#›</a:t>
            </a:fld>
            <a:endParaRPr lang="en-US"/>
          </a:p>
        </p:txBody>
      </p:sp>
    </p:spTree>
    <p:extLst>
      <p:ext uri="{BB962C8B-B14F-4D97-AF65-F5344CB8AC3E}">
        <p14:creationId xmlns:p14="http://schemas.microsoft.com/office/powerpoint/2010/main" val="106892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FA3606-16D2-4A5F-8403-7A7120006EEF}" type="datetime1">
              <a:rPr lang="en-US"/>
              <a:pPr>
                <a:defRPr/>
              </a:pPr>
              <a:t>8/31/18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28DB339-1A42-4EC2-B408-909DF5D5E4A7}" type="slidenum">
              <a:rPr lang="en-US"/>
              <a:pPr>
                <a:defRPr/>
              </a:pPr>
              <a:t>‹#›</a:t>
            </a:fld>
            <a:endParaRPr lang="en-US"/>
          </a:p>
        </p:txBody>
      </p:sp>
    </p:spTree>
    <p:extLst>
      <p:ext uri="{BB962C8B-B14F-4D97-AF65-F5344CB8AC3E}">
        <p14:creationId xmlns:p14="http://schemas.microsoft.com/office/powerpoint/2010/main" val="3706203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110884-C9D0-4F51-BBEA-74A8BEED11A8}" type="datetime1">
              <a:rPr lang="en-US"/>
              <a:pPr>
                <a:defRPr/>
              </a:pPr>
              <a:t>8/31/18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35668E-1D19-42F0-B908-FF7C9E567B7A}" type="slidenum">
              <a:rPr lang="en-US"/>
              <a:pPr>
                <a:defRPr/>
              </a:pPr>
              <a:t>‹#›</a:t>
            </a:fld>
            <a:endParaRPr lang="en-US"/>
          </a:p>
        </p:txBody>
      </p:sp>
    </p:spTree>
    <p:extLst>
      <p:ext uri="{BB962C8B-B14F-4D97-AF65-F5344CB8AC3E}">
        <p14:creationId xmlns:p14="http://schemas.microsoft.com/office/powerpoint/2010/main" val="16488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40105C-C223-4F8A-90DD-3C7BDDBB1ECB}" type="datetime1">
              <a:rPr lang="en-US"/>
              <a:pPr>
                <a:defRPr/>
              </a:pPr>
              <a:t>8/31/18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24735D-BA31-403E-9588-2D4871243FDA}" type="slidenum">
              <a:rPr lang="en-US"/>
              <a:pPr>
                <a:defRPr/>
              </a:pPr>
              <a:t>‹#›</a:t>
            </a:fld>
            <a:endParaRPr lang="en-US"/>
          </a:p>
        </p:txBody>
      </p:sp>
    </p:spTree>
    <p:extLst>
      <p:ext uri="{BB962C8B-B14F-4D97-AF65-F5344CB8AC3E}">
        <p14:creationId xmlns:p14="http://schemas.microsoft.com/office/powerpoint/2010/main" val="2992237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03BBBE0-A84F-4571-916A-7848F34B047B}" type="datetime1">
              <a:rPr lang="en-US"/>
              <a:pPr>
                <a:defRPr/>
              </a:pPr>
              <a:t>8/31/18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0DDACE7-98D8-4BC3-B61C-C8FA42D4B7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11" charset="0"/>
        </a:defRPr>
      </a:lvl2pPr>
      <a:lvl3pPr algn="ctr" rtl="0" eaLnBrk="0" fontAlgn="base" hangingPunct="0">
        <a:spcBef>
          <a:spcPct val="0"/>
        </a:spcBef>
        <a:spcAft>
          <a:spcPct val="0"/>
        </a:spcAft>
        <a:defRPr sz="4400">
          <a:solidFill>
            <a:schemeClr val="tx1"/>
          </a:solidFill>
          <a:latin typeface="Calibri" pitchFamily="-111" charset="0"/>
        </a:defRPr>
      </a:lvl3pPr>
      <a:lvl4pPr algn="ctr" rtl="0" eaLnBrk="0" fontAlgn="base" hangingPunct="0">
        <a:spcBef>
          <a:spcPct val="0"/>
        </a:spcBef>
        <a:spcAft>
          <a:spcPct val="0"/>
        </a:spcAft>
        <a:defRPr sz="4400">
          <a:solidFill>
            <a:schemeClr val="tx1"/>
          </a:solidFill>
          <a:latin typeface="Calibri" pitchFamily="-111" charset="0"/>
        </a:defRPr>
      </a:lvl4pPr>
      <a:lvl5pPr algn="ctr" rtl="0" eaLnBrk="0" fontAlgn="base" hangingPunct="0">
        <a:spcBef>
          <a:spcPct val="0"/>
        </a:spcBef>
        <a:spcAft>
          <a:spcPct val="0"/>
        </a:spcAft>
        <a:defRPr sz="4400">
          <a:solidFill>
            <a:schemeClr val="tx1"/>
          </a:solidFill>
          <a:latin typeface="Calibri" pitchFamily="-111" charset="0"/>
        </a:defRPr>
      </a:lvl5pPr>
      <a:lvl6pPr marL="457200" algn="ctr" rtl="0" fontAlgn="base">
        <a:spcBef>
          <a:spcPct val="0"/>
        </a:spcBef>
        <a:spcAft>
          <a:spcPct val="0"/>
        </a:spcAft>
        <a:defRPr sz="4400">
          <a:solidFill>
            <a:schemeClr val="tx1"/>
          </a:solidFill>
          <a:latin typeface="Calibri" pitchFamily="-111" charset="0"/>
        </a:defRPr>
      </a:lvl6pPr>
      <a:lvl7pPr marL="914400" algn="ctr" rtl="0" fontAlgn="base">
        <a:spcBef>
          <a:spcPct val="0"/>
        </a:spcBef>
        <a:spcAft>
          <a:spcPct val="0"/>
        </a:spcAft>
        <a:defRPr sz="4400">
          <a:solidFill>
            <a:schemeClr val="tx1"/>
          </a:solidFill>
          <a:latin typeface="Calibri" pitchFamily="-111" charset="0"/>
        </a:defRPr>
      </a:lvl7pPr>
      <a:lvl8pPr marL="1371600" algn="ctr" rtl="0" fontAlgn="base">
        <a:spcBef>
          <a:spcPct val="0"/>
        </a:spcBef>
        <a:spcAft>
          <a:spcPct val="0"/>
        </a:spcAft>
        <a:defRPr sz="4400">
          <a:solidFill>
            <a:schemeClr val="tx1"/>
          </a:solidFill>
          <a:latin typeface="Calibri" pitchFamily="-111" charset="0"/>
        </a:defRPr>
      </a:lvl8pPr>
      <a:lvl9pPr marL="1828800" algn="ctr" rtl="0" fontAlgn="base">
        <a:spcBef>
          <a:spcPct val="0"/>
        </a:spcBef>
        <a:spcAft>
          <a:spcPct val="0"/>
        </a:spcAft>
        <a:defRPr sz="4400">
          <a:solidFill>
            <a:schemeClr val="tx1"/>
          </a:solidFill>
          <a:latin typeface="Calibri" pitchFamily="-111"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3.bin"/><Relationship Id="rId5"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4.bin"/><Relationship Id="rId5" Type="http://schemas.openxmlformats.org/officeDocument/2006/relationships/image" Target="../media/image12.emf"/><Relationship Id="rId1" Type="http://schemas.openxmlformats.org/officeDocument/2006/relationships/vmlDrawing" Target="../drawings/vmlDrawing3.vml"/><Relationship Id="rId2"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5.bin"/><Relationship Id="rId5" Type="http://schemas.openxmlformats.org/officeDocument/2006/relationships/image" Target="../media/image13.png"/><Relationship Id="rId1" Type="http://schemas.openxmlformats.org/officeDocument/2006/relationships/vmlDrawing" Target="../drawings/vmlDrawing4.vml"/><Relationship Id="rId2"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6.png"/><Relationship Id="rId6" Type="http://schemas.openxmlformats.org/officeDocument/2006/relationships/oleObject" Target="../embeddings/oleObject2.bin"/><Relationship Id="rId7"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439809"/>
            <a:ext cx="7772400" cy="1470025"/>
          </a:xfrm>
        </p:spPr>
        <p:txBody>
          <a:bodyPr/>
          <a:lstStyle/>
          <a:p>
            <a:pPr eaLnBrk="1" hangingPunct="1">
              <a:defRPr/>
            </a:pPr>
            <a:r>
              <a:rPr lang="en-US" altLang="en-US" sz="5500" b="1" dirty="0">
                <a:solidFill>
                  <a:schemeClr val="accent4">
                    <a:lumMod val="75000"/>
                  </a:schemeClr>
                </a:solidFill>
              </a:rPr>
              <a:t>2.1: Describing Location in a Distribution</a:t>
            </a:r>
          </a:p>
        </p:txBody>
      </p:sp>
      <p:pic>
        <p:nvPicPr>
          <p:cNvPr id="5" name="Picture 3" descr="C2.01.jpg"/>
          <p:cNvPicPr>
            <a:picLocks noChangeAspect="1"/>
          </p:cNvPicPr>
          <p:nvPr/>
        </p:nvPicPr>
        <p:blipFill rotWithShape="1">
          <a:blip r:embed="rId2">
            <a:extLst>
              <a:ext uri="{28A0092B-C50C-407E-A947-70E740481C1C}">
                <a14:useLocalDpi xmlns:a14="http://schemas.microsoft.com/office/drawing/2010/main" val="0"/>
              </a:ext>
            </a:extLst>
          </a:blip>
          <a:srcRect t="33501"/>
          <a:stretch/>
        </p:blipFill>
        <p:spPr bwMode="auto">
          <a:xfrm>
            <a:off x="0" y="2251881"/>
            <a:ext cx="9155113" cy="431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Vertical Text Placeholder 2"/>
          <p:cNvSpPr>
            <a:spLocks noGrp="1"/>
          </p:cNvSpPr>
          <p:nvPr>
            <p:ph type="body" orient="vert" idx="1"/>
          </p:nvPr>
        </p:nvSpPr>
        <p:spPr>
          <a:xfrm rot="16200000">
            <a:off x="3890169" y="-2951956"/>
            <a:ext cx="1289050" cy="7827962"/>
          </a:xfrm>
        </p:spPr>
        <p:txBody>
          <a:bodyPr rtlCol="0">
            <a:normAutofit fontScale="92500" lnSpcReduction="20000"/>
          </a:bodyPr>
          <a:lstStyle/>
          <a:p>
            <a:pPr marL="0" indent="0" algn="ctr" eaLnBrk="1" fontAlgn="auto" hangingPunct="1">
              <a:spcAft>
                <a:spcPts val="0"/>
              </a:spcAft>
              <a:buFont typeface="Arial" pitchFamily="34" charset="0"/>
              <a:buNone/>
              <a:defRPr/>
            </a:pPr>
            <a:r>
              <a:rPr lang="en-US" sz="4900" b="1" dirty="0">
                <a:solidFill>
                  <a:srgbClr val="00B0F0"/>
                </a:solidFill>
                <a:latin typeface="+mj-lt"/>
                <a:ea typeface="ＭＳ Ｐゴシック" pitchFamily="-111" charset="-128"/>
              </a:rPr>
              <a:t>Transforming Data: Add/Sub a Constant</a:t>
            </a:r>
          </a:p>
          <a:p>
            <a:pPr algn="ctr" eaLnBrk="1" fontAlgn="auto" hangingPunct="1">
              <a:spcAft>
                <a:spcPts val="0"/>
              </a:spcAft>
              <a:buFont typeface="Arial" pitchFamily="34" charset="0"/>
              <a:buChar char="•"/>
              <a:defRPr/>
            </a:pPr>
            <a:endParaRPr lang="en-US" sz="3500" dirty="0">
              <a:solidFill>
                <a:srgbClr val="000000"/>
              </a:solidFill>
              <a:latin typeface="+mj-lt"/>
              <a:ea typeface="ＭＳ Ｐゴシック" pitchFamily="-111" charset="-128"/>
            </a:endParaRPr>
          </a:p>
        </p:txBody>
      </p:sp>
      <p:sp>
        <p:nvSpPr>
          <p:cNvPr id="15" name="TextBox 14"/>
          <p:cNvSpPr txBox="1"/>
          <p:nvPr/>
        </p:nvSpPr>
        <p:spPr>
          <a:xfrm>
            <a:off x="712788" y="1792288"/>
            <a:ext cx="7735887" cy="347787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sz="2400">
                <a:solidFill>
                  <a:schemeClr val="tx1"/>
                </a:solidFill>
                <a:latin typeface="Arial" charset="0"/>
                <a:ea typeface="ＭＳ Ｐゴシック" pitchFamily="-111" charset="-128"/>
              </a:defRPr>
            </a:lvl1pPr>
            <a:lvl2pPr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spcAft>
                <a:spcPts val="1800"/>
              </a:spcAft>
              <a:defRPr/>
            </a:pPr>
            <a:r>
              <a:rPr lang="en-US" sz="2500" dirty="0">
                <a:solidFill>
                  <a:srgbClr val="000000"/>
                </a:solidFill>
                <a:latin typeface="+mj-lt"/>
              </a:rPr>
              <a:t>Adding the same number </a:t>
            </a:r>
            <a:r>
              <a:rPr lang="en-US" sz="2500" i="1" dirty="0">
                <a:solidFill>
                  <a:srgbClr val="000000"/>
                </a:solidFill>
                <a:latin typeface="+mj-lt"/>
              </a:rPr>
              <a:t>a</a:t>
            </a:r>
            <a:r>
              <a:rPr lang="en-US" sz="2500" dirty="0">
                <a:solidFill>
                  <a:srgbClr val="000000"/>
                </a:solidFill>
                <a:latin typeface="+mj-lt"/>
              </a:rPr>
              <a:t> (either positive, zero, or negative) to each observation:</a:t>
            </a:r>
          </a:p>
          <a:p>
            <a:pPr lvl="1" eaLnBrk="1" hangingPunct="1">
              <a:spcAft>
                <a:spcPts val="1800"/>
              </a:spcAft>
              <a:buFont typeface="Arial" charset="0"/>
              <a:buChar char="•"/>
              <a:defRPr/>
            </a:pPr>
            <a:r>
              <a:rPr lang="en-US" sz="2500" dirty="0">
                <a:solidFill>
                  <a:srgbClr val="000000"/>
                </a:solidFill>
                <a:latin typeface="+mj-lt"/>
              </a:rPr>
              <a:t>adds </a:t>
            </a:r>
            <a:r>
              <a:rPr lang="en-US" sz="2500" i="1" dirty="0">
                <a:solidFill>
                  <a:srgbClr val="000000"/>
                </a:solidFill>
                <a:latin typeface="+mj-lt"/>
              </a:rPr>
              <a:t>a</a:t>
            </a:r>
            <a:r>
              <a:rPr lang="en-US" sz="2500" dirty="0">
                <a:solidFill>
                  <a:srgbClr val="000000"/>
                </a:solidFill>
                <a:latin typeface="+mj-lt"/>
              </a:rPr>
              <a:t> to measures of center and location (mean, median, quartiles, percentiles), but</a:t>
            </a:r>
          </a:p>
          <a:p>
            <a:pPr lvl="1" eaLnBrk="1" hangingPunct="1">
              <a:spcAft>
                <a:spcPts val="1800"/>
              </a:spcAft>
              <a:buFont typeface="Arial" charset="0"/>
              <a:buChar char="•"/>
              <a:defRPr/>
            </a:pPr>
            <a:r>
              <a:rPr lang="en-US" sz="2500" dirty="0">
                <a:solidFill>
                  <a:srgbClr val="000000"/>
                </a:solidFill>
                <a:latin typeface="+mj-lt"/>
              </a:rPr>
              <a:t>Does not change the shape of the distribution or measures of spread (range, </a:t>
            </a:r>
            <a:r>
              <a:rPr lang="en-US" sz="2500" i="1" dirty="0">
                <a:solidFill>
                  <a:srgbClr val="000000"/>
                </a:solidFill>
                <a:latin typeface="+mj-lt"/>
              </a:rPr>
              <a:t>IQR</a:t>
            </a:r>
            <a:r>
              <a:rPr lang="en-US" sz="2500" dirty="0">
                <a:solidFill>
                  <a:srgbClr val="000000"/>
                </a:solidFill>
                <a:latin typeface="+mj-lt"/>
              </a:rPr>
              <a:t>, standard deviation).</a:t>
            </a:r>
          </a:p>
          <a:p>
            <a:pPr lvl="1" eaLnBrk="1" hangingPunct="1">
              <a:spcAft>
                <a:spcPts val="1800"/>
              </a:spcAft>
              <a:defRPr/>
            </a:pPr>
            <a:endParaRPr lang="en-US" sz="2500" dirty="0">
              <a:solidFill>
                <a:srgbClr val="000000"/>
              </a:solidFill>
              <a:latin typeface="+mj-lt"/>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2"/>
          <p:cNvSpPr txBox="1">
            <a:spLocks/>
          </p:cNvSpPr>
          <p:nvPr/>
        </p:nvSpPr>
        <p:spPr bwMode="auto">
          <a:xfrm rot="16200000">
            <a:off x="3890169" y="-3044031"/>
            <a:ext cx="1289050" cy="782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ormAutofit fontScale="92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eaLnBrk="1" fontAlgn="auto" hangingPunct="1">
              <a:spcAft>
                <a:spcPts val="0"/>
              </a:spcAft>
              <a:buFont typeface="Arial" pitchFamily="34" charset="0"/>
              <a:buNone/>
              <a:defRPr/>
            </a:pPr>
            <a:r>
              <a:rPr lang="en-US" sz="4900" b="1" dirty="0">
                <a:solidFill>
                  <a:srgbClr val="00B0F0"/>
                </a:solidFill>
                <a:latin typeface="+mj-lt"/>
                <a:ea typeface="ＭＳ Ｐゴシック" pitchFamily="-111" charset="-128"/>
              </a:rPr>
              <a:t>Transforming Data: Add/Sub a Constant</a:t>
            </a:r>
          </a:p>
          <a:p>
            <a:pPr algn="ctr" defTabSz="914400" eaLnBrk="1" fontAlgn="auto" hangingPunct="1">
              <a:spcAft>
                <a:spcPts val="0"/>
              </a:spcAft>
              <a:buFont typeface="Arial" pitchFamily="34" charset="0"/>
              <a:buChar char="•"/>
              <a:defRPr/>
            </a:pPr>
            <a:endParaRPr lang="en-US" sz="3500" dirty="0">
              <a:solidFill>
                <a:srgbClr val="000000"/>
              </a:solidFill>
              <a:latin typeface="+mj-lt"/>
              <a:ea typeface="ＭＳ Ｐゴシック" pitchFamily="-111" charset="-128"/>
            </a:endParaRPr>
          </a:p>
        </p:txBody>
      </p:sp>
      <p:sp>
        <p:nvSpPr>
          <p:cNvPr id="2" name="TextBox 1">
            <a:extLst>
              <a:ext uri="{FF2B5EF4-FFF2-40B4-BE49-F238E27FC236}">
                <a16:creationId xmlns:a16="http://schemas.microsoft.com/office/drawing/2014/main" xmlns="" id="{376F502E-1AEF-5249-884D-1388B5CD2095}"/>
              </a:ext>
            </a:extLst>
          </p:cNvPr>
          <p:cNvSpPr txBox="1"/>
          <p:nvPr/>
        </p:nvSpPr>
        <p:spPr>
          <a:xfrm>
            <a:off x="515462" y="1514476"/>
            <a:ext cx="8201248" cy="4555093"/>
          </a:xfrm>
          <a:prstGeom prst="rect">
            <a:avLst/>
          </a:prstGeom>
          <a:noFill/>
        </p:spPr>
        <p:txBody>
          <a:bodyPr wrap="square" rtlCol="0">
            <a:spAutoFit/>
          </a:bodyPr>
          <a:lstStyle/>
          <a:p>
            <a:r>
              <a:rPr lang="en-US" sz="2500" dirty="0">
                <a:latin typeface="+mn-lt"/>
              </a:rPr>
              <a:t>Let’s say Mrs. Daniel put a flat curve of 2 questions on the Chapter 1 MC scores…</a:t>
            </a:r>
          </a:p>
          <a:p>
            <a:endParaRPr lang="en-US" sz="2500" dirty="0">
              <a:latin typeface="+mn-lt"/>
            </a:endParaRPr>
          </a:p>
          <a:p>
            <a:r>
              <a:rPr lang="en-US" sz="2500" b="1" dirty="0">
                <a:latin typeface="+mn-lt"/>
              </a:rPr>
              <a:t>What would happen to the….</a:t>
            </a:r>
          </a:p>
          <a:p>
            <a:endParaRPr lang="en-US" sz="2500" dirty="0">
              <a:latin typeface="+mn-lt"/>
            </a:endParaRPr>
          </a:p>
          <a:p>
            <a:r>
              <a:rPr lang="en-US" sz="2500" dirty="0">
                <a:latin typeface="+mn-lt"/>
              </a:rPr>
              <a:t>Mean:</a:t>
            </a:r>
          </a:p>
          <a:p>
            <a:endParaRPr lang="en-US" sz="1000" dirty="0">
              <a:latin typeface="+mn-lt"/>
            </a:endParaRPr>
          </a:p>
          <a:p>
            <a:r>
              <a:rPr lang="en-US" sz="2500" dirty="0">
                <a:latin typeface="+mn-lt"/>
              </a:rPr>
              <a:t>Median:</a:t>
            </a:r>
          </a:p>
          <a:p>
            <a:endParaRPr lang="en-US" sz="1000" dirty="0">
              <a:latin typeface="+mn-lt"/>
            </a:endParaRPr>
          </a:p>
          <a:p>
            <a:r>
              <a:rPr lang="en-US" sz="2500" dirty="0">
                <a:latin typeface="+mn-lt"/>
              </a:rPr>
              <a:t>Standard Deviation:</a:t>
            </a:r>
          </a:p>
          <a:p>
            <a:endParaRPr lang="en-US" sz="1000" dirty="0">
              <a:latin typeface="+mn-lt"/>
            </a:endParaRPr>
          </a:p>
          <a:p>
            <a:r>
              <a:rPr lang="en-US" sz="2500" dirty="0">
                <a:latin typeface="+mn-lt"/>
              </a:rPr>
              <a:t>Range:</a:t>
            </a:r>
          </a:p>
          <a:p>
            <a:endParaRPr lang="en-US" sz="1000" dirty="0">
              <a:latin typeface="+mn-lt"/>
            </a:endParaRPr>
          </a:p>
          <a:p>
            <a:r>
              <a:rPr lang="en-US" sz="2500" dirty="0">
                <a:latin typeface="+mn-lt"/>
              </a:rPr>
              <a:t>Shape:</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Vertical Text Placeholder 2"/>
          <p:cNvSpPr>
            <a:spLocks noGrp="1"/>
          </p:cNvSpPr>
          <p:nvPr>
            <p:ph type="body" orient="vert" idx="1"/>
          </p:nvPr>
        </p:nvSpPr>
        <p:spPr>
          <a:xfrm rot="16200000">
            <a:off x="3668713" y="-2452688"/>
            <a:ext cx="1289050" cy="7375525"/>
          </a:xfrm>
        </p:spPr>
        <p:txBody>
          <a:bodyPr rtlCol="0">
            <a:normAutofit fontScale="92500" lnSpcReduction="20000"/>
          </a:bodyPr>
          <a:lstStyle/>
          <a:p>
            <a:pPr marL="0" indent="0" algn="ctr" eaLnBrk="1" fontAlgn="auto" hangingPunct="1">
              <a:spcAft>
                <a:spcPts val="0"/>
              </a:spcAft>
              <a:buFont typeface="Arial" pitchFamily="34" charset="0"/>
              <a:buNone/>
              <a:defRPr/>
            </a:pPr>
            <a:r>
              <a:rPr lang="en-US" sz="4500" b="1" dirty="0">
                <a:solidFill>
                  <a:srgbClr val="00B0F0"/>
                </a:solidFill>
                <a:latin typeface="+mj-lt"/>
                <a:ea typeface="ＭＳ Ｐゴシック" pitchFamily="-111" charset="-128"/>
              </a:rPr>
              <a:t>Transforming Data: Multiplying/Dividing</a:t>
            </a:r>
            <a:endParaRPr lang="en-US" sz="4500" dirty="0">
              <a:solidFill>
                <a:srgbClr val="00B0F0"/>
              </a:solidFill>
              <a:latin typeface="+mj-lt"/>
              <a:ea typeface="ＭＳ Ｐゴシック" pitchFamily="-111" charset="-128"/>
            </a:endParaRPr>
          </a:p>
          <a:p>
            <a:pPr eaLnBrk="1" fontAlgn="auto" hangingPunct="1">
              <a:spcAft>
                <a:spcPts val="0"/>
              </a:spcAft>
              <a:buFont typeface="Arial" pitchFamily="34" charset="0"/>
              <a:buChar char="•"/>
              <a:defRPr/>
            </a:pPr>
            <a:endParaRPr lang="en-US" dirty="0">
              <a:solidFill>
                <a:srgbClr val="000000"/>
              </a:solidFill>
              <a:latin typeface="+mj-lt"/>
              <a:ea typeface="ＭＳ Ｐゴシック" pitchFamily="-111" charset="-128"/>
            </a:endParaRPr>
          </a:p>
        </p:txBody>
      </p:sp>
      <p:sp>
        <p:nvSpPr>
          <p:cNvPr id="15" name="TextBox 14"/>
          <p:cNvSpPr txBox="1"/>
          <p:nvPr/>
        </p:nvSpPr>
        <p:spPr>
          <a:xfrm>
            <a:off x="409575" y="2157413"/>
            <a:ext cx="8066088" cy="321627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sz="2400">
                <a:solidFill>
                  <a:schemeClr val="tx1"/>
                </a:solidFill>
                <a:latin typeface="Arial" charset="0"/>
                <a:ea typeface="ＭＳ Ｐゴシック" pitchFamily="-111" charset="-128"/>
              </a:defRPr>
            </a:lvl1pPr>
            <a:lvl2pPr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spcAft>
                <a:spcPts val="1800"/>
              </a:spcAft>
              <a:defRPr/>
            </a:pPr>
            <a:r>
              <a:rPr lang="en-US" sz="2500" dirty="0">
                <a:solidFill>
                  <a:srgbClr val="000000"/>
                </a:solidFill>
                <a:latin typeface="+mj-lt"/>
              </a:rPr>
              <a:t>Multiplying (or dividing) each observation by the same number </a:t>
            </a:r>
            <a:r>
              <a:rPr lang="en-US" sz="2500" i="1" dirty="0">
                <a:solidFill>
                  <a:srgbClr val="000000"/>
                </a:solidFill>
                <a:latin typeface="+mj-lt"/>
              </a:rPr>
              <a:t>b</a:t>
            </a:r>
            <a:r>
              <a:rPr lang="en-US" sz="2500" dirty="0">
                <a:solidFill>
                  <a:srgbClr val="000000"/>
                </a:solidFill>
                <a:latin typeface="+mj-lt"/>
              </a:rPr>
              <a:t> (positive, negative, or zero):</a:t>
            </a:r>
          </a:p>
          <a:p>
            <a:pPr lvl="1" eaLnBrk="1" hangingPunct="1">
              <a:spcAft>
                <a:spcPts val="1800"/>
              </a:spcAft>
              <a:buFont typeface="Arial" charset="0"/>
              <a:buChar char="•"/>
              <a:defRPr/>
            </a:pPr>
            <a:r>
              <a:rPr lang="en-US" sz="2500" dirty="0">
                <a:solidFill>
                  <a:srgbClr val="000000"/>
                </a:solidFill>
                <a:latin typeface="+mj-lt"/>
              </a:rPr>
              <a:t>multiplies (divides) measures of center and location by </a:t>
            </a:r>
            <a:r>
              <a:rPr lang="en-US" sz="2500" i="1" dirty="0">
                <a:solidFill>
                  <a:srgbClr val="000000"/>
                </a:solidFill>
                <a:latin typeface="+mj-lt"/>
              </a:rPr>
              <a:t>b</a:t>
            </a:r>
            <a:endParaRPr lang="en-US" sz="2500" dirty="0">
              <a:solidFill>
                <a:srgbClr val="000000"/>
              </a:solidFill>
              <a:latin typeface="+mj-lt"/>
            </a:endParaRPr>
          </a:p>
          <a:p>
            <a:pPr lvl="1" eaLnBrk="1" hangingPunct="1">
              <a:spcAft>
                <a:spcPts val="1800"/>
              </a:spcAft>
              <a:buFont typeface="Arial" charset="0"/>
              <a:buChar char="•"/>
              <a:defRPr/>
            </a:pPr>
            <a:r>
              <a:rPr lang="en-US" sz="2500" dirty="0">
                <a:solidFill>
                  <a:srgbClr val="000000"/>
                </a:solidFill>
                <a:latin typeface="+mj-lt"/>
              </a:rPr>
              <a:t>multiplies (divides) measures of spread by |</a:t>
            </a:r>
            <a:r>
              <a:rPr lang="en-US" sz="2500" i="1" dirty="0">
                <a:solidFill>
                  <a:srgbClr val="000000"/>
                </a:solidFill>
                <a:latin typeface="+mj-lt"/>
              </a:rPr>
              <a:t>b|</a:t>
            </a:r>
            <a:endParaRPr lang="en-US" sz="2500" dirty="0">
              <a:solidFill>
                <a:srgbClr val="000000"/>
              </a:solidFill>
              <a:latin typeface="+mj-lt"/>
            </a:endParaRPr>
          </a:p>
          <a:p>
            <a:pPr lvl="1" eaLnBrk="1" hangingPunct="1">
              <a:spcAft>
                <a:spcPts val="1800"/>
              </a:spcAft>
              <a:buFont typeface="Arial" charset="0"/>
              <a:buChar char="•"/>
              <a:defRPr/>
            </a:pPr>
            <a:r>
              <a:rPr lang="en-US" sz="2500" dirty="0">
                <a:solidFill>
                  <a:srgbClr val="000000"/>
                </a:solidFill>
                <a:latin typeface="+mj-lt"/>
              </a:rPr>
              <a:t>does not change the shape of the distribution</a:t>
            </a:r>
          </a:p>
          <a:p>
            <a:pPr lvl="1" eaLnBrk="1" hangingPunct="1">
              <a:spcAft>
                <a:spcPts val="1800"/>
              </a:spcAft>
              <a:buFont typeface="Arial" charset="0"/>
              <a:buChar char="•"/>
              <a:defRPr/>
            </a:pPr>
            <a:endParaRPr lang="en-US" sz="1800" dirty="0">
              <a:solidFill>
                <a:srgbClr val="000000"/>
              </a:solidFil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Vertical Text Placeholder 2"/>
          <p:cNvSpPr>
            <a:spLocks noGrp="1"/>
          </p:cNvSpPr>
          <p:nvPr>
            <p:ph type="body" orient="vert" idx="1"/>
          </p:nvPr>
        </p:nvSpPr>
        <p:spPr>
          <a:xfrm rot="16200000">
            <a:off x="3966749" y="-3126738"/>
            <a:ext cx="1289050" cy="8057054"/>
          </a:xfrm>
        </p:spPr>
        <p:txBody>
          <a:bodyPr rtlCol="0">
            <a:normAutofit fontScale="92500" lnSpcReduction="20000"/>
          </a:bodyPr>
          <a:lstStyle/>
          <a:p>
            <a:pPr marL="0" indent="0" algn="ctr" eaLnBrk="1" fontAlgn="auto" hangingPunct="1">
              <a:spcAft>
                <a:spcPts val="0"/>
              </a:spcAft>
              <a:buFont typeface="Arial" pitchFamily="34" charset="0"/>
              <a:buNone/>
              <a:defRPr/>
            </a:pPr>
            <a:r>
              <a:rPr lang="en-US" sz="4500" b="1" dirty="0">
                <a:solidFill>
                  <a:srgbClr val="00B0F0"/>
                </a:solidFill>
                <a:latin typeface="+mj-lt"/>
                <a:ea typeface="ＭＳ Ｐゴシック" pitchFamily="-111" charset="-128"/>
              </a:rPr>
              <a:t>Transforming Data: Multiplying/Dividing</a:t>
            </a:r>
            <a:endParaRPr lang="en-US" sz="4500" dirty="0">
              <a:solidFill>
                <a:srgbClr val="00B0F0"/>
              </a:solidFill>
              <a:latin typeface="+mj-lt"/>
              <a:ea typeface="ＭＳ Ｐゴシック" pitchFamily="-111" charset="-128"/>
            </a:endParaRPr>
          </a:p>
          <a:p>
            <a:pPr eaLnBrk="1" fontAlgn="auto" hangingPunct="1">
              <a:spcAft>
                <a:spcPts val="0"/>
              </a:spcAft>
              <a:buFont typeface="Arial" pitchFamily="34" charset="0"/>
              <a:buChar char="•"/>
              <a:defRPr/>
            </a:pPr>
            <a:endParaRPr lang="en-US" dirty="0">
              <a:solidFill>
                <a:srgbClr val="000000"/>
              </a:solidFill>
              <a:latin typeface="+mj-lt"/>
              <a:ea typeface="ＭＳ Ｐゴシック" pitchFamily="-111" charset="-128"/>
            </a:endParaRPr>
          </a:p>
        </p:txBody>
      </p:sp>
      <p:sp>
        <p:nvSpPr>
          <p:cNvPr id="15" name="TextBox 14"/>
          <p:cNvSpPr txBox="1"/>
          <p:nvPr/>
        </p:nvSpPr>
        <p:spPr>
          <a:xfrm>
            <a:off x="418121" y="1546315"/>
            <a:ext cx="8066088" cy="48320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sz="2400">
                <a:solidFill>
                  <a:schemeClr val="tx1"/>
                </a:solidFill>
                <a:latin typeface="Arial" charset="0"/>
                <a:ea typeface="ＭＳ Ｐゴシック" pitchFamily="-111" charset="-128"/>
              </a:defRPr>
            </a:lvl1pPr>
            <a:lvl2pPr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sz="2500" dirty="0">
                <a:latin typeface="Calibri" panose="020F0502020204030204" pitchFamily="34" charset="0"/>
                <a:cs typeface="Calibri" panose="020F0502020204030204" pitchFamily="34" charset="0"/>
              </a:rPr>
              <a:t>Let’s say Mrs. Daniel multiplied the number of questions each person got correct by 4 points …</a:t>
            </a:r>
          </a:p>
          <a:p>
            <a:endParaRPr lang="en-US" sz="2500" dirty="0">
              <a:latin typeface="Calibri" panose="020F0502020204030204" pitchFamily="34" charset="0"/>
              <a:cs typeface="Calibri" panose="020F0502020204030204" pitchFamily="34" charset="0"/>
            </a:endParaRPr>
          </a:p>
          <a:p>
            <a:r>
              <a:rPr lang="en-US" sz="2500" b="1" dirty="0">
                <a:latin typeface="Calibri" panose="020F0502020204030204" pitchFamily="34" charset="0"/>
                <a:cs typeface="Calibri" panose="020F0502020204030204" pitchFamily="34" charset="0"/>
              </a:rPr>
              <a:t>What would happen to the Chapter 1 MC scores….</a:t>
            </a:r>
          </a:p>
          <a:p>
            <a:endParaRPr lang="en-US" sz="2500" dirty="0">
              <a:latin typeface="Calibri" panose="020F0502020204030204" pitchFamily="34" charset="0"/>
              <a:cs typeface="Calibri" panose="020F0502020204030204" pitchFamily="34" charset="0"/>
            </a:endParaRPr>
          </a:p>
          <a:p>
            <a:r>
              <a:rPr lang="en-US" sz="2500" dirty="0">
                <a:latin typeface="Calibri" panose="020F0502020204030204" pitchFamily="34" charset="0"/>
                <a:cs typeface="Calibri" panose="020F0502020204030204" pitchFamily="34" charset="0"/>
              </a:rPr>
              <a:t>Mean:</a:t>
            </a:r>
          </a:p>
          <a:p>
            <a:endParaRPr lang="en-US" sz="1000" dirty="0">
              <a:latin typeface="Calibri" panose="020F0502020204030204" pitchFamily="34" charset="0"/>
              <a:cs typeface="Calibri" panose="020F0502020204030204" pitchFamily="34" charset="0"/>
            </a:endParaRPr>
          </a:p>
          <a:p>
            <a:r>
              <a:rPr lang="en-US" sz="2500" dirty="0">
                <a:latin typeface="Calibri" panose="020F0502020204030204" pitchFamily="34" charset="0"/>
                <a:cs typeface="Calibri" panose="020F0502020204030204" pitchFamily="34" charset="0"/>
              </a:rPr>
              <a:t>Median:</a:t>
            </a:r>
          </a:p>
          <a:p>
            <a:endParaRPr lang="en-US" sz="1000" dirty="0">
              <a:latin typeface="Calibri" panose="020F0502020204030204" pitchFamily="34" charset="0"/>
              <a:cs typeface="Calibri" panose="020F0502020204030204" pitchFamily="34" charset="0"/>
            </a:endParaRPr>
          </a:p>
          <a:p>
            <a:r>
              <a:rPr lang="en-US" sz="2500" dirty="0">
                <a:latin typeface="Calibri" panose="020F0502020204030204" pitchFamily="34" charset="0"/>
                <a:cs typeface="Calibri" panose="020F0502020204030204" pitchFamily="34" charset="0"/>
              </a:rPr>
              <a:t>Standard Deviation:</a:t>
            </a:r>
          </a:p>
          <a:p>
            <a:endParaRPr lang="en-US" sz="1000" dirty="0">
              <a:latin typeface="Calibri" panose="020F0502020204030204" pitchFamily="34" charset="0"/>
              <a:cs typeface="Calibri" panose="020F0502020204030204" pitchFamily="34" charset="0"/>
            </a:endParaRPr>
          </a:p>
          <a:p>
            <a:r>
              <a:rPr lang="en-US" sz="2500" dirty="0">
                <a:latin typeface="Calibri" panose="020F0502020204030204" pitchFamily="34" charset="0"/>
                <a:cs typeface="Calibri" panose="020F0502020204030204" pitchFamily="34" charset="0"/>
              </a:rPr>
              <a:t>Range:</a:t>
            </a:r>
          </a:p>
          <a:p>
            <a:endParaRPr lang="en-US" sz="1000" dirty="0">
              <a:latin typeface="Calibri" panose="020F0502020204030204" pitchFamily="34" charset="0"/>
              <a:cs typeface="Calibri" panose="020F0502020204030204" pitchFamily="34" charset="0"/>
            </a:endParaRPr>
          </a:p>
          <a:p>
            <a:r>
              <a:rPr lang="en-US" sz="2500" dirty="0">
                <a:latin typeface="Calibri" panose="020F0502020204030204" pitchFamily="34" charset="0"/>
                <a:cs typeface="Calibri" panose="020F0502020204030204" pitchFamily="34" charset="0"/>
              </a:rPr>
              <a:t>Shape:</a:t>
            </a:r>
          </a:p>
          <a:p>
            <a:pPr lvl="1" eaLnBrk="1" hangingPunct="1">
              <a:spcAft>
                <a:spcPts val="1800"/>
              </a:spcAft>
              <a:buFont typeface="Arial" charset="0"/>
              <a:buChar char="•"/>
              <a:defRPr/>
            </a:pPr>
            <a:endParaRPr lang="en-US" sz="1800" dirty="0">
              <a:solidFill>
                <a:srgbClr val="000000"/>
              </a:solidFill>
            </a:endParaRPr>
          </a:p>
        </p:txBody>
      </p:sp>
    </p:spTree>
    <p:extLst>
      <p:ext uri="{BB962C8B-B14F-4D97-AF65-F5344CB8AC3E}">
        <p14:creationId xmlns:p14="http://schemas.microsoft.com/office/powerpoint/2010/main" val="127473010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Vertical Text Placeholder 2"/>
          <p:cNvSpPr>
            <a:spLocks noGrp="1"/>
          </p:cNvSpPr>
          <p:nvPr>
            <p:ph type="body" orient="vert" idx="1"/>
          </p:nvPr>
        </p:nvSpPr>
        <p:spPr>
          <a:xfrm rot="16200000">
            <a:off x="4039394" y="-3282156"/>
            <a:ext cx="1098550" cy="7935912"/>
          </a:xfrm>
        </p:spPr>
        <p:txBody>
          <a:bodyPr rtlCol="0">
            <a:normAutofit/>
          </a:bodyPr>
          <a:lstStyle/>
          <a:p>
            <a:pPr marL="0" indent="0" algn="ctr" eaLnBrk="1" fontAlgn="auto" hangingPunct="1">
              <a:spcAft>
                <a:spcPts val="0"/>
              </a:spcAft>
              <a:buFont typeface="Arial" pitchFamily="34" charset="0"/>
              <a:buNone/>
              <a:defRPr/>
            </a:pPr>
            <a:r>
              <a:rPr lang="en-US" sz="4500" b="1" dirty="0">
                <a:solidFill>
                  <a:srgbClr val="7030A0"/>
                </a:solidFill>
                <a:latin typeface="+mj-lt"/>
                <a:ea typeface="ＭＳ Ｐゴシック" pitchFamily="-111" charset="-128"/>
              </a:rPr>
              <a:t>Density Curve</a:t>
            </a:r>
            <a:endParaRPr lang="en-US" sz="4500" dirty="0">
              <a:solidFill>
                <a:srgbClr val="7030A0"/>
              </a:solidFill>
              <a:latin typeface="+mj-lt"/>
              <a:ea typeface="ＭＳ Ｐゴシック" pitchFamily="-111" charset="-128"/>
            </a:endParaRPr>
          </a:p>
          <a:p>
            <a:pPr eaLnBrk="1" fontAlgn="auto" hangingPunct="1">
              <a:spcAft>
                <a:spcPts val="0"/>
              </a:spcAft>
              <a:buFont typeface="Arial" pitchFamily="34" charset="0"/>
              <a:buChar char="•"/>
              <a:defRPr/>
            </a:pPr>
            <a:endParaRPr lang="en-US" sz="4500" dirty="0">
              <a:solidFill>
                <a:srgbClr val="000000"/>
              </a:solidFill>
              <a:latin typeface="+mj-lt"/>
              <a:ea typeface="ＭＳ Ｐゴシック" pitchFamily="-111" charset="-128"/>
            </a:endParaRPr>
          </a:p>
        </p:txBody>
      </p:sp>
      <p:sp>
        <p:nvSpPr>
          <p:cNvPr id="19" name="TextBox 18"/>
          <p:cNvSpPr txBox="1"/>
          <p:nvPr/>
        </p:nvSpPr>
        <p:spPr>
          <a:xfrm>
            <a:off x="293688" y="1233488"/>
            <a:ext cx="4524375" cy="524668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sz="2400">
                <a:solidFill>
                  <a:schemeClr val="tx1"/>
                </a:solidFill>
                <a:latin typeface="Arial" charset="0"/>
                <a:ea typeface="ＭＳ Ｐゴシック" pitchFamily="-111" charset="-128"/>
              </a:defRPr>
            </a:lvl1pPr>
            <a:lvl2pPr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2500" dirty="0">
                <a:latin typeface="+mj-lt"/>
              </a:rPr>
              <a:t>A </a:t>
            </a:r>
            <a:r>
              <a:rPr lang="en-US" sz="2500" b="1" dirty="0">
                <a:latin typeface="+mj-lt"/>
              </a:rPr>
              <a:t>density curve</a:t>
            </a:r>
            <a:r>
              <a:rPr lang="en-US" sz="2500" dirty="0">
                <a:latin typeface="+mj-lt"/>
              </a:rPr>
              <a:t>:</a:t>
            </a:r>
          </a:p>
          <a:p>
            <a:pPr marL="342900" indent="-342900" eaLnBrk="1" hangingPunct="1">
              <a:buFont typeface="Arial" panose="020B0604020202020204" pitchFamily="34" charset="0"/>
              <a:buChar char="•"/>
              <a:defRPr/>
            </a:pPr>
            <a:r>
              <a:rPr lang="en-US" sz="2500" dirty="0">
                <a:latin typeface="+mj-lt"/>
              </a:rPr>
              <a:t>is always on or above the horizontal axis, and</a:t>
            </a:r>
          </a:p>
          <a:p>
            <a:pPr marL="342900" indent="-342900" eaLnBrk="1" hangingPunct="1">
              <a:buFont typeface="Arial" panose="020B0604020202020204" pitchFamily="34" charset="0"/>
              <a:buChar char="•"/>
              <a:defRPr/>
            </a:pPr>
            <a:r>
              <a:rPr lang="en-US" sz="2500" dirty="0">
                <a:latin typeface="+mj-lt"/>
              </a:rPr>
              <a:t>has area exactly 1 underneath it.</a:t>
            </a:r>
          </a:p>
          <a:p>
            <a:pPr marL="342900" indent="-342900" eaLnBrk="1" hangingPunct="1">
              <a:buFont typeface="Arial" panose="020B0604020202020204" pitchFamily="34" charset="0"/>
              <a:buChar char="•"/>
              <a:defRPr/>
            </a:pPr>
            <a:r>
              <a:rPr lang="en-US" sz="2500" dirty="0">
                <a:latin typeface="+mj-lt"/>
              </a:rPr>
              <a:t>A density curve describes the overall pattern of a distribution. </a:t>
            </a:r>
          </a:p>
          <a:p>
            <a:pPr marL="342900" indent="-342900" eaLnBrk="1" hangingPunct="1">
              <a:buFont typeface="Arial" panose="020B0604020202020204" pitchFamily="34" charset="0"/>
              <a:buChar char="•"/>
              <a:defRPr/>
            </a:pPr>
            <a:r>
              <a:rPr lang="en-US" sz="2500" dirty="0">
                <a:latin typeface="+mj-lt"/>
              </a:rPr>
              <a:t>The area under the curve and above any interval of values on the horizontal axis is the proportion of all observations that fall in that interval.</a:t>
            </a:r>
          </a:p>
          <a:p>
            <a:pPr eaLnBrk="1" hangingPunct="1">
              <a:defRPr/>
            </a:pPr>
            <a:endParaRPr lang="en-US" sz="1000" b="1" dirty="0"/>
          </a:p>
        </p:txBody>
      </p:sp>
      <p:pic>
        <p:nvPicPr>
          <p:cNvPr id="7" name="Picture 6" descr="F2.07.jpg"/>
          <p:cNvPicPr>
            <a:picLocks noChangeAspect="1"/>
          </p:cNvPicPr>
          <p:nvPr/>
        </p:nvPicPr>
        <p:blipFill rotWithShape="1">
          <a:blip r:embed="rId2"/>
          <a:srcRect l="4483" t="2987" r="2132" b="6497"/>
          <a:stretch/>
        </p:blipFill>
        <p:spPr bwMode="auto">
          <a:xfrm>
            <a:off x="4957763" y="1208088"/>
            <a:ext cx="4040187" cy="3990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4906963" y="5376863"/>
            <a:ext cx="4141787"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1500" dirty="0">
                <a:latin typeface="+mj-lt"/>
                <a:cs typeface="Arial" charset="0"/>
              </a:rPr>
              <a:t>The overall pattern of this histogram of the scores of all 947 seventh-grade students in Gary, Indiana, on the vocabulary part of the Iowa Test of Basic Skills (ITBS) can be described by a smooth curve drawn through the tops of the bars.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F2.09ab.jpg"/>
          <p:cNvPicPr>
            <a:picLocks noChangeAspect="1"/>
          </p:cNvPicPr>
          <p:nvPr/>
        </p:nvPicPr>
        <p:blipFill>
          <a:blip r:embed="rId2">
            <a:extLst>
              <a:ext uri="{28A0092B-C50C-407E-A947-70E740481C1C}">
                <a14:useLocalDpi xmlns:a14="http://schemas.microsoft.com/office/drawing/2010/main" val="0"/>
              </a:ext>
            </a:extLst>
          </a:blip>
          <a:srcRect b="7394"/>
          <a:stretch>
            <a:fillRect/>
          </a:stretch>
        </p:blipFill>
        <p:spPr bwMode="auto">
          <a:xfrm>
            <a:off x="0" y="3251200"/>
            <a:ext cx="914400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ertical Text Placeholder 4"/>
          <p:cNvSpPr txBox="1">
            <a:spLocks noGrp="1"/>
          </p:cNvSpPr>
          <p:nvPr>
            <p:ph type="body" orient="vert" idx="1"/>
          </p:nvPr>
        </p:nvSpPr>
        <p:spPr>
          <a:xfrm rot="16200000">
            <a:off x="3756025" y="-1862137"/>
            <a:ext cx="1722438" cy="8151812"/>
          </a:xfr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spAutoFit/>
          </a:bodyPr>
          <a:lstStyle/>
          <a:p>
            <a:pPr marL="0" indent="0" algn="ctr" eaLnBrk="1" fontAlgn="auto" hangingPunct="1">
              <a:spcBef>
                <a:spcPts val="0"/>
              </a:spcBef>
              <a:spcAft>
                <a:spcPts val="0"/>
              </a:spcAft>
              <a:buFont typeface="Arial" pitchFamily="34" charset="0"/>
              <a:buNone/>
              <a:defRPr/>
            </a:pPr>
            <a:r>
              <a:rPr lang="en-US" sz="2500" dirty="0">
                <a:solidFill>
                  <a:srgbClr val="000000"/>
                </a:solidFill>
              </a:rPr>
              <a:t>The median and the mean are the same for a symmetric density curve. They both lie at the center of the curve. The mean of a skewed curve is pulled away from the median in the direction of the long tail.</a:t>
            </a:r>
          </a:p>
        </p:txBody>
      </p:sp>
      <p:sp>
        <p:nvSpPr>
          <p:cNvPr id="6" name="Vertical Text Placeholder 2"/>
          <p:cNvSpPr txBox="1">
            <a:spLocks/>
          </p:cNvSpPr>
          <p:nvPr/>
        </p:nvSpPr>
        <p:spPr>
          <a:xfrm rot="16200000">
            <a:off x="3505994" y="-2524918"/>
            <a:ext cx="2179637" cy="7950200"/>
          </a:xfrm>
          <a:prstGeom prst="rect">
            <a:avLst/>
          </a:prstGeom>
        </p:spPr>
        <p:txBody>
          <a:bodyPr vert="eaVe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sz="4500" b="1" dirty="0">
                <a:solidFill>
                  <a:srgbClr val="7030A0"/>
                </a:solidFill>
                <a:latin typeface="+mj-lt"/>
                <a:ea typeface="ＭＳ Ｐゴシック" pitchFamily="-111" charset="-128"/>
              </a:rPr>
              <a:t>Describing Density Curves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59394B-0F0E-7D4E-BC96-9992F6319EFD}"/>
              </a:ext>
            </a:extLst>
          </p:cNvPr>
          <p:cNvSpPr>
            <a:spLocks noGrp="1"/>
          </p:cNvSpPr>
          <p:nvPr>
            <p:ph type="title"/>
          </p:nvPr>
        </p:nvSpPr>
        <p:spPr>
          <a:xfrm>
            <a:off x="440109" y="0"/>
            <a:ext cx="8229600" cy="731098"/>
          </a:xfrm>
        </p:spPr>
        <p:txBody>
          <a:bodyPr/>
          <a:lstStyle/>
          <a:p>
            <a:r>
              <a:rPr lang="en-US" b="1" dirty="0">
                <a:solidFill>
                  <a:srgbClr val="00B050"/>
                </a:solidFill>
              </a:rPr>
              <a:t>Check Your Understanding</a:t>
            </a:r>
          </a:p>
        </p:txBody>
      </p:sp>
      <p:pic>
        <p:nvPicPr>
          <p:cNvPr id="15362" name="Picture 25">
            <a:extLst>
              <a:ext uri="{FF2B5EF4-FFF2-40B4-BE49-F238E27FC236}">
                <a16:creationId xmlns:a16="http://schemas.microsoft.com/office/drawing/2014/main" xmlns="" id="{10C925B5-0A3F-7B47-BF10-60FCBF932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298" y="2185238"/>
            <a:ext cx="364172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5361" name="Picture 26">
            <a:extLst>
              <a:ext uri="{FF2B5EF4-FFF2-40B4-BE49-F238E27FC236}">
                <a16:creationId xmlns:a16="http://schemas.microsoft.com/office/drawing/2014/main" xmlns="" id="{3F943E0C-1131-D245-B271-2D6AF5BA1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80" y="2480830"/>
            <a:ext cx="5133652" cy="8841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4AFE16A2-78FD-E247-86CE-7ADB5301393A}"/>
              </a:ext>
            </a:extLst>
          </p:cNvPr>
          <p:cNvSpPr>
            <a:spLocks noChangeArrowheads="1"/>
          </p:cNvSpPr>
          <p:nvPr/>
        </p:nvSpPr>
        <p:spPr bwMode="auto">
          <a:xfrm>
            <a:off x="286284" y="16393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xmlns="" id="{01359486-1093-C946-9BCC-44282BBE624C}"/>
              </a:ext>
            </a:extLst>
          </p:cNvPr>
          <p:cNvSpPr>
            <a:spLocks noChangeArrowheads="1"/>
          </p:cNvSpPr>
          <p:nvPr/>
        </p:nvSpPr>
        <p:spPr bwMode="auto">
          <a:xfrm rot="10800000" flipV="1">
            <a:off x="287709" y="810068"/>
            <a:ext cx="85344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Knoebels</a:t>
            </a:r>
            <a:r>
              <a:rPr kumimoji="0" lang="en-US" altLang="en-US" sz="25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Amusement Park in Elysburg, Pennsylvania does not charge for general admission or parking, but it does charge customers for each ride they take. How much do the rides cost at </a:t>
            </a:r>
            <a:r>
              <a:rPr kumimoji="0" lang="en-US" altLang="en-US" sz="25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Knoebels</a:t>
            </a:r>
            <a:r>
              <a:rPr kumimoji="0" lang="en-US" altLang="en-US" sz="25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xmlns="" id="{9401CFDB-39CC-6D40-9515-8FB3781DB438}"/>
              </a:ext>
            </a:extLst>
          </p:cNvPr>
          <p:cNvSpPr>
            <a:spLocks noChangeArrowheads="1"/>
          </p:cNvSpPr>
          <p:nvPr/>
        </p:nvSpPr>
        <p:spPr bwMode="auto">
          <a:xfrm>
            <a:off x="286284" y="3576806"/>
            <a:ext cx="85344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0" algn="l"/>
                <a:tab pos="139700" algn="l"/>
              </a:tabLst>
              <a:defRPr>
                <a:solidFill>
                  <a:schemeClr val="tx1"/>
                </a:solidFill>
                <a:latin typeface="Arial" panose="020B0604020202020204" pitchFamily="34" charset="0"/>
              </a:defRPr>
            </a:lvl1pPr>
            <a:lvl2pPr eaLnBrk="0" hangingPunct="0">
              <a:tabLst>
                <a:tab pos="0" algn="l"/>
                <a:tab pos="139700" algn="l"/>
              </a:tabLst>
              <a:defRPr>
                <a:solidFill>
                  <a:schemeClr val="tx1"/>
                </a:solidFill>
                <a:latin typeface="Arial" panose="020B0604020202020204" pitchFamily="34" charset="0"/>
              </a:defRPr>
            </a:lvl2pPr>
            <a:lvl3pPr eaLnBrk="0" hangingPunct="0">
              <a:tabLst>
                <a:tab pos="0" algn="l"/>
                <a:tab pos="139700" algn="l"/>
              </a:tabLst>
              <a:defRPr>
                <a:solidFill>
                  <a:schemeClr val="tx1"/>
                </a:solidFill>
                <a:latin typeface="Arial" panose="020B0604020202020204" pitchFamily="34" charset="0"/>
              </a:defRPr>
            </a:lvl3pPr>
            <a:lvl4pPr eaLnBrk="0" hangingPunct="0">
              <a:tabLst>
                <a:tab pos="0" algn="l"/>
                <a:tab pos="139700" algn="l"/>
              </a:tabLst>
              <a:defRPr>
                <a:solidFill>
                  <a:schemeClr val="tx1"/>
                </a:solidFill>
                <a:latin typeface="Arial" panose="020B0604020202020204" pitchFamily="34" charset="0"/>
              </a:defRPr>
            </a:lvl4pPr>
            <a:lvl5pPr eaLnBrk="0" hangingPunct="0">
              <a:tabLst>
                <a:tab pos="0" algn="l"/>
                <a:tab pos="13970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13970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13970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13970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139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0" algn="l"/>
                <a:tab pos="139700" algn="l"/>
              </a:tabLst>
            </a:pPr>
            <a:r>
              <a:rPr kumimoji="0" lang="en-US" altLang="en-US" sz="25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 </a:t>
            </a:r>
            <a:r>
              <a:rPr kumimoji="0" lang="en-US" altLang="en-US" sz="25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Suppose you convert the cost of the rides from dollars to cents ($1=100 cents). Describe the shape, mean, and standard deviation of the distribution of ride cost in cents. </a:t>
            </a:r>
          </a:p>
          <a:p>
            <a:pPr marL="0" marR="0" lvl="0" indent="0" algn="l" defTabSz="914400" rtl="0" eaLnBrk="0" fontAlgn="base" latinLnBrk="0" hangingPunct="0">
              <a:lnSpc>
                <a:spcPct val="100000"/>
              </a:lnSpc>
              <a:spcBef>
                <a:spcPct val="0"/>
              </a:spcBef>
              <a:spcAft>
                <a:spcPct val="0"/>
              </a:spcAft>
              <a:buClrTx/>
              <a:buSzTx/>
              <a:tabLst>
                <a:tab pos="0" algn="l"/>
                <a:tab pos="139700" algn="l"/>
              </a:tabLst>
            </a:pPr>
            <a:endParaRPr kumimoji="0" lang="en-US" altLang="en-US" sz="25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tab pos="0" algn="l"/>
                <a:tab pos="139700" algn="l"/>
              </a:tabLst>
            </a:pPr>
            <a:r>
              <a:rPr kumimoji="0" lang="en-US" altLang="en-US" sz="25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 </a:t>
            </a:r>
            <a:r>
              <a:rPr kumimoji="0" lang="en-US" altLang="en-US" sz="25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Knoebels</a:t>
            </a:r>
            <a:r>
              <a:rPr kumimoji="0" lang="en-US" altLang="en-US" sz="25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managers decide to increase the cost of each ride by 25 cents. How would this the shape, center, and variability of this distribution compare with the distribution of cost in Question 1? </a:t>
            </a:r>
            <a:endParaRPr kumimoji="0" lang="en-US" altLang="en-US" sz="25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59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59394B-0F0E-7D4E-BC96-9992F6319EFD}"/>
              </a:ext>
            </a:extLst>
          </p:cNvPr>
          <p:cNvSpPr>
            <a:spLocks noGrp="1"/>
          </p:cNvSpPr>
          <p:nvPr>
            <p:ph type="title"/>
          </p:nvPr>
        </p:nvSpPr>
        <p:spPr>
          <a:xfrm>
            <a:off x="440109" y="0"/>
            <a:ext cx="8229600" cy="731098"/>
          </a:xfrm>
        </p:spPr>
        <p:txBody>
          <a:bodyPr/>
          <a:lstStyle/>
          <a:p>
            <a:r>
              <a:rPr lang="en-US" b="1" dirty="0">
                <a:solidFill>
                  <a:srgbClr val="00B050"/>
                </a:solidFill>
              </a:rPr>
              <a:t>Check Your Understanding</a:t>
            </a:r>
          </a:p>
        </p:txBody>
      </p:sp>
      <p:pic>
        <p:nvPicPr>
          <p:cNvPr id="15362" name="Picture 25">
            <a:extLst>
              <a:ext uri="{FF2B5EF4-FFF2-40B4-BE49-F238E27FC236}">
                <a16:creationId xmlns:a16="http://schemas.microsoft.com/office/drawing/2014/main" xmlns="" id="{10C925B5-0A3F-7B47-BF10-60FCBF932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109" y="1991707"/>
            <a:ext cx="5046291" cy="1544244"/>
          </a:xfrm>
          <a:prstGeom prst="rect">
            <a:avLst/>
          </a:prstGeom>
          <a:noFill/>
          <a:extLst>
            <a:ext uri="{909E8E84-426E-40DD-AFC4-6F175D3DCCD1}">
              <a14:hiddenFill xmlns:a14="http://schemas.microsoft.com/office/drawing/2010/main">
                <a:solidFill>
                  <a:srgbClr val="FFFFFF"/>
                </a:solidFill>
              </a14:hiddenFill>
            </a:ext>
          </a:extLst>
        </p:spPr>
      </p:pic>
      <p:pic>
        <p:nvPicPr>
          <p:cNvPr id="15361" name="Picture 26">
            <a:extLst>
              <a:ext uri="{FF2B5EF4-FFF2-40B4-BE49-F238E27FC236}">
                <a16:creationId xmlns:a16="http://schemas.microsoft.com/office/drawing/2014/main" xmlns="" id="{3F943E0C-1131-D245-B271-2D6AF5BA1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83" y="814710"/>
            <a:ext cx="6348687" cy="10933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4AFE16A2-78FD-E247-86CE-7ADB5301393A}"/>
              </a:ext>
            </a:extLst>
          </p:cNvPr>
          <p:cNvSpPr>
            <a:spLocks noChangeArrowheads="1"/>
          </p:cNvSpPr>
          <p:nvPr/>
        </p:nvSpPr>
        <p:spPr bwMode="auto">
          <a:xfrm>
            <a:off x="286284" y="16393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xmlns="" id="{9401CFDB-39CC-6D40-9515-8FB3781DB438}"/>
              </a:ext>
            </a:extLst>
          </p:cNvPr>
          <p:cNvSpPr>
            <a:spLocks noChangeArrowheads="1"/>
          </p:cNvSpPr>
          <p:nvPr/>
        </p:nvSpPr>
        <p:spPr bwMode="auto">
          <a:xfrm>
            <a:off x="286284" y="3576806"/>
            <a:ext cx="85344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0" algn="l"/>
                <a:tab pos="139700" algn="l"/>
              </a:tabLst>
              <a:defRPr>
                <a:solidFill>
                  <a:schemeClr val="tx1"/>
                </a:solidFill>
                <a:latin typeface="Arial" panose="020B0604020202020204" pitchFamily="34" charset="0"/>
              </a:defRPr>
            </a:lvl1pPr>
            <a:lvl2pPr eaLnBrk="0" hangingPunct="0">
              <a:tabLst>
                <a:tab pos="0" algn="l"/>
                <a:tab pos="139700" algn="l"/>
              </a:tabLst>
              <a:defRPr>
                <a:solidFill>
                  <a:schemeClr val="tx1"/>
                </a:solidFill>
                <a:latin typeface="Arial" panose="020B0604020202020204" pitchFamily="34" charset="0"/>
              </a:defRPr>
            </a:lvl2pPr>
            <a:lvl3pPr eaLnBrk="0" hangingPunct="0">
              <a:tabLst>
                <a:tab pos="0" algn="l"/>
                <a:tab pos="139700" algn="l"/>
              </a:tabLst>
              <a:defRPr>
                <a:solidFill>
                  <a:schemeClr val="tx1"/>
                </a:solidFill>
                <a:latin typeface="Arial" panose="020B0604020202020204" pitchFamily="34" charset="0"/>
              </a:defRPr>
            </a:lvl3pPr>
            <a:lvl4pPr eaLnBrk="0" hangingPunct="0">
              <a:tabLst>
                <a:tab pos="0" algn="l"/>
                <a:tab pos="139700" algn="l"/>
              </a:tabLst>
              <a:defRPr>
                <a:solidFill>
                  <a:schemeClr val="tx1"/>
                </a:solidFill>
                <a:latin typeface="Arial" panose="020B0604020202020204" pitchFamily="34" charset="0"/>
              </a:defRPr>
            </a:lvl4pPr>
            <a:lvl5pPr eaLnBrk="0" hangingPunct="0">
              <a:tabLst>
                <a:tab pos="0" algn="l"/>
                <a:tab pos="13970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13970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13970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13970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139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0" algn="l"/>
                <a:tab pos="139700" algn="l"/>
              </a:tabLst>
            </a:pPr>
            <a:r>
              <a:rPr kumimoji="0" lang="en-US" altLang="en-US" sz="25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 </a:t>
            </a:r>
            <a:r>
              <a:rPr kumimoji="0" lang="en-US" altLang="en-US" sz="25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Suppose you convert the cost of the rides from dollars to cents ($1=100 cents). Describe the shape, mean, and standard deviation of the distribution of ride cost in cents. </a:t>
            </a:r>
          </a:p>
          <a:p>
            <a:pPr marL="0" marR="0" lvl="0" indent="0" algn="l" defTabSz="914400" rtl="0" eaLnBrk="0" fontAlgn="base" latinLnBrk="0" hangingPunct="0">
              <a:lnSpc>
                <a:spcPct val="100000"/>
              </a:lnSpc>
              <a:spcBef>
                <a:spcPct val="0"/>
              </a:spcBef>
              <a:spcAft>
                <a:spcPct val="0"/>
              </a:spcAft>
              <a:buClrTx/>
              <a:buSzTx/>
              <a:tabLst>
                <a:tab pos="0" algn="l"/>
                <a:tab pos="139700" algn="l"/>
              </a:tabLst>
            </a:pPr>
            <a:endParaRPr kumimoji="0" lang="en-US" altLang="en-US" sz="25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tab pos="0" algn="l"/>
                <a:tab pos="139700" algn="l"/>
              </a:tabLst>
            </a:pPr>
            <a:r>
              <a:rPr kumimoji="0" lang="en-US" altLang="en-US" sz="25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 </a:t>
            </a:r>
            <a:r>
              <a:rPr kumimoji="0" lang="en-US" altLang="en-US" sz="25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Knoebels</a:t>
            </a:r>
            <a:r>
              <a:rPr kumimoji="0" lang="en-US" altLang="en-US" sz="25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managers decide to increase the cost of each ride by 25 cents. How would this the shape, center, and variability of this distribution compare with the distribution of cost in Question 1? </a:t>
            </a:r>
            <a:endParaRPr kumimoji="0" lang="en-US" altLang="en-US" sz="25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7291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59394B-0F0E-7D4E-BC96-9992F6319EFD}"/>
              </a:ext>
            </a:extLst>
          </p:cNvPr>
          <p:cNvSpPr>
            <a:spLocks noGrp="1"/>
          </p:cNvSpPr>
          <p:nvPr>
            <p:ph type="title"/>
          </p:nvPr>
        </p:nvSpPr>
        <p:spPr>
          <a:xfrm>
            <a:off x="440109" y="0"/>
            <a:ext cx="8229600" cy="731098"/>
          </a:xfrm>
        </p:spPr>
        <p:txBody>
          <a:bodyPr/>
          <a:lstStyle/>
          <a:p>
            <a:r>
              <a:rPr lang="en-US" b="1" dirty="0">
                <a:solidFill>
                  <a:srgbClr val="00B050"/>
                </a:solidFill>
              </a:rPr>
              <a:t>Check Your Understanding</a:t>
            </a:r>
          </a:p>
        </p:txBody>
      </p:sp>
      <p:sp>
        <p:nvSpPr>
          <p:cNvPr id="4" name="Rectangle 3">
            <a:extLst>
              <a:ext uri="{FF2B5EF4-FFF2-40B4-BE49-F238E27FC236}">
                <a16:creationId xmlns:a16="http://schemas.microsoft.com/office/drawing/2014/main" xmlns="" id="{4AFE16A2-78FD-E247-86CE-7ADB5301393A}"/>
              </a:ext>
            </a:extLst>
          </p:cNvPr>
          <p:cNvSpPr>
            <a:spLocks noChangeArrowheads="1"/>
          </p:cNvSpPr>
          <p:nvPr/>
        </p:nvSpPr>
        <p:spPr bwMode="auto">
          <a:xfrm>
            <a:off x="286284" y="16393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xmlns="" id="{9401CFDB-39CC-6D40-9515-8FB3781DB438}"/>
              </a:ext>
            </a:extLst>
          </p:cNvPr>
          <p:cNvSpPr>
            <a:spLocks noChangeArrowheads="1"/>
          </p:cNvSpPr>
          <p:nvPr/>
        </p:nvSpPr>
        <p:spPr bwMode="auto">
          <a:xfrm>
            <a:off x="287709" y="974214"/>
            <a:ext cx="8534400"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0" algn="l"/>
                <a:tab pos="139700" algn="l"/>
              </a:tabLst>
              <a:defRPr>
                <a:solidFill>
                  <a:schemeClr val="tx1"/>
                </a:solidFill>
                <a:latin typeface="Arial" panose="020B0604020202020204" pitchFamily="34" charset="0"/>
              </a:defRPr>
            </a:lvl1pPr>
            <a:lvl2pPr eaLnBrk="0" hangingPunct="0">
              <a:tabLst>
                <a:tab pos="0" algn="l"/>
                <a:tab pos="139700" algn="l"/>
              </a:tabLst>
              <a:defRPr>
                <a:solidFill>
                  <a:schemeClr val="tx1"/>
                </a:solidFill>
                <a:latin typeface="Arial" panose="020B0604020202020204" pitchFamily="34" charset="0"/>
              </a:defRPr>
            </a:lvl2pPr>
            <a:lvl3pPr eaLnBrk="0" hangingPunct="0">
              <a:tabLst>
                <a:tab pos="0" algn="l"/>
                <a:tab pos="139700" algn="l"/>
              </a:tabLst>
              <a:defRPr>
                <a:solidFill>
                  <a:schemeClr val="tx1"/>
                </a:solidFill>
                <a:latin typeface="Arial" panose="020B0604020202020204" pitchFamily="34" charset="0"/>
              </a:defRPr>
            </a:lvl3pPr>
            <a:lvl4pPr eaLnBrk="0" hangingPunct="0">
              <a:tabLst>
                <a:tab pos="0" algn="l"/>
                <a:tab pos="139700" algn="l"/>
              </a:tabLst>
              <a:defRPr>
                <a:solidFill>
                  <a:schemeClr val="tx1"/>
                </a:solidFill>
                <a:latin typeface="Arial" panose="020B0604020202020204" pitchFamily="34" charset="0"/>
              </a:defRPr>
            </a:lvl4pPr>
            <a:lvl5pPr eaLnBrk="0" hangingPunct="0">
              <a:tabLst>
                <a:tab pos="0" algn="l"/>
                <a:tab pos="13970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13970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13970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13970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139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0" algn="l"/>
                <a:tab pos="139700" algn="l"/>
              </a:tabLst>
            </a:pPr>
            <a:r>
              <a:rPr kumimoji="0" lang="en-US" altLang="en-US" sz="25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 </a:t>
            </a:r>
            <a:r>
              <a:rPr kumimoji="0" lang="en-US" altLang="en-US" sz="25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Suppose you convert the cost of the rides from dollars to cents ($1=100 cents). Describe the shape, mean, and standard deviation of the distribution of ride cost in cents. </a:t>
            </a:r>
            <a:r>
              <a:rPr kumimoji="0" lang="en-US" altLang="en-US" sz="2500" b="1"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 shape stays the same, the mean and standard deviation change units; for example from a mean of $1.705 to 170.5 cents.</a:t>
            </a:r>
          </a:p>
          <a:p>
            <a:pPr marL="0" marR="0" lvl="0" indent="0" algn="l" defTabSz="914400" rtl="0" eaLnBrk="0" fontAlgn="base" latinLnBrk="0" hangingPunct="0">
              <a:lnSpc>
                <a:spcPct val="100000"/>
              </a:lnSpc>
              <a:spcBef>
                <a:spcPct val="0"/>
              </a:spcBef>
              <a:spcAft>
                <a:spcPct val="0"/>
              </a:spcAft>
              <a:buClrTx/>
              <a:buSzTx/>
              <a:tabLst>
                <a:tab pos="0" algn="l"/>
                <a:tab pos="139700" algn="l"/>
              </a:tabLst>
            </a:pPr>
            <a:endParaRPr kumimoji="0" lang="en-US" altLang="en-US" sz="25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tab pos="0" algn="l"/>
                <a:tab pos="139700" algn="l"/>
              </a:tabLst>
            </a:pPr>
            <a:r>
              <a:rPr kumimoji="0" lang="en-US" altLang="en-US" sz="25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 </a:t>
            </a:r>
            <a:r>
              <a:rPr kumimoji="0" lang="en-US" altLang="en-US" sz="25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Knoebels</a:t>
            </a:r>
            <a:r>
              <a:rPr kumimoji="0" lang="en-US" altLang="en-US" sz="25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managers decide to increase the cost of each ride by 25 cents. How would this the shape, center, and variability of this distribution compare with the distribution of cost in Question 1? </a:t>
            </a:r>
            <a:r>
              <a:rPr kumimoji="0" lang="en-US" altLang="en-US" sz="2500" b="1"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All values will increase by 25 cents, so the new mean will now be 195.5 cents. The entire graph will shift right to reflect the increase in cost of 25 cents, but the shape will stay the same. </a:t>
            </a:r>
            <a:endParaRPr kumimoji="0" lang="en-US" altLang="en-US" sz="2500" b="1" i="0"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5409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68263" y="0"/>
          <a:ext cx="4421186" cy="4443549"/>
        </p:xfrm>
        <a:graphic>
          <a:graphicData uri="http://schemas.openxmlformats.org/drawingml/2006/table">
            <a:tbl>
              <a:tblPr/>
              <a:tblGrid>
                <a:gridCol w="597954">
                  <a:extLst>
                    <a:ext uri="{9D8B030D-6E8A-4147-A177-3AD203B41FA5}">
                      <a16:colId xmlns:a16="http://schemas.microsoft.com/office/drawing/2014/main" xmlns="" val="20000"/>
                    </a:ext>
                  </a:extLst>
                </a:gridCol>
                <a:gridCol w="908624">
                  <a:extLst>
                    <a:ext uri="{9D8B030D-6E8A-4147-A177-3AD203B41FA5}">
                      <a16:colId xmlns:a16="http://schemas.microsoft.com/office/drawing/2014/main" xmlns="" val="20001"/>
                    </a:ext>
                  </a:extLst>
                </a:gridCol>
                <a:gridCol w="923655">
                  <a:extLst>
                    <a:ext uri="{9D8B030D-6E8A-4147-A177-3AD203B41FA5}">
                      <a16:colId xmlns:a16="http://schemas.microsoft.com/office/drawing/2014/main" xmlns="" val="20002"/>
                    </a:ext>
                  </a:extLst>
                </a:gridCol>
                <a:gridCol w="1010509">
                  <a:extLst>
                    <a:ext uri="{9D8B030D-6E8A-4147-A177-3AD203B41FA5}">
                      <a16:colId xmlns:a16="http://schemas.microsoft.com/office/drawing/2014/main" xmlns="" val="20003"/>
                    </a:ext>
                  </a:extLst>
                </a:gridCol>
                <a:gridCol w="980444">
                  <a:extLst>
                    <a:ext uri="{9D8B030D-6E8A-4147-A177-3AD203B41FA5}">
                      <a16:colId xmlns:a16="http://schemas.microsoft.com/office/drawing/2014/main" xmlns="" val="20004"/>
                    </a:ext>
                  </a:extLst>
                </a:gridCol>
              </a:tblGrid>
              <a:tr h="511881">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11" charset="-128"/>
                        </a:rPr>
                        <a:t>Age of First 44 Presidents When They Were Inaugurated</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400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111" charset="-128"/>
                        </a:rPr>
                        <a:t>Age</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11" charset="-128"/>
                        </a:rPr>
                        <a:t>Frequency</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11" charset="-128"/>
                        </a:rPr>
                        <a:t>Relative frequency</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11" charset="-128"/>
                        </a:rPr>
                        <a:t>Cumulative frequency</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11" charset="-128"/>
                        </a:rPr>
                        <a:t>Cumulative relative frequency</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485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40-44</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2</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111" charset="-128"/>
                        </a:rPr>
                        <a:t>2/44 = 4.5%</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111" charset="-128"/>
                        </a:rPr>
                        <a:t>2</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2/44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ea typeface="ＭＳ Ｐゴシック" pitchFamily="-111" charset="-128"/>
                        </a:rPr>
                        <a:t>4.5%</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485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45-49</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7</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7/44 = 15.9%</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111" charset="-128"/>
                        </a:rPr>
                        <a:t>9</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9/44 = </a:t>
                      </a:r>
                      <a:r>
                        <a:rPr kumimoji="0" lang="en-US" sz="1500" b="1" i="0" u="none" strike="noStrike" cap="none" normalizeH="0" baseline="0">
                          <a:ln>
                            <a:noFill/>
                          </a:ln>
                          <a:solidFill>
                            <a:schemeClr val="tx1"/>
                          </a:solidFill>
                          <a:effectLst/>
                          <a:latin typeface="Arial" charset="0"/>
                          <a:ea typeface="ＭＳ Ｐゴシック" pitchFamily="-111" charset="-128"/>
                        </a:rPr>
                        <a:t>20.5%</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485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50-54</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13</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13/44 = 29.5%</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111" charset="-128"/>
                        </a:rPr>
                        <a:t>22</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111" charset="-128"/>
                        </a:rPr>
                        <a:t>22/44 = </a:t>
                      </a:r>
                      <a:r>
                        <a:rPr kumimoji="0" lang="en-US" sz="1500" b="1" i="0" u="none" strike="noStrike" cap="none" normalizeH="0" baseline="0" dirty="0">
                          <a:ln>
                            <a:noFill/>
                          </a:ln>
                          <a:solidFill>
                            <a:schemeClr val="tx1"/>
                          </a:solidFill>
                          <a:effectLst/>
                          <a:latin typeface="Arial" charset="0"/>
                          <a:ea typeface="ＭＳ Ｐゴシック" pitchFamily="-111" charset="-128"/>
                        </a:rPr>
                        <a:t>50.0%</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485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55-59</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12</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111" charset="-128"/>
                        </a:rPr>
                        <a:t>12/44 = 27.3%</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34</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111" charset="-128"/>
                        </a:rPr>
                        <a:t>34/44 = </a:t>
                      </a:r>
                      <a:r>
                        <a:rPr kumimoji="0" lang="en-US" sz="1500" b="1" i="0" u="none" strike="noStrike" cap="none" normalizeH="0" baseline="0" dirty="0">
                          <a:ln>
                            <a:noFill/>
                          </a:ln>
                          <a:solidFill>
                            <a:schemeClr val="tx1"/>
                          </a:solidFill>
                          <a:effectLst/>
                          <a:latin typeface="Arial" charset="0"/>
                          <a:ea typeface="ＭＳ Ｐゴシック" pitchFamily="-111" charset="-128"/>
                        </a:rPr>
                        <a:t>77.3%</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485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60-64</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7</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7/44 = 15.9%</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41</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111" charset="-128"/>
                        </a:rPr>
                        <a:t>41/44 = </a:t>
                      </a:r>
                      <a:r>
                        <a:rPr kumimoji="0" lang="en-US" sz="1500" b="1" i="0" u="none" strike="noStrike" cap="none" normalizeH="0" baseline="0" dirty="0">
                          <a:ln>
                            <a:noFill/>
                          </a:ln>
                          <a:solidFill>
                            <a:schemeClr val="tx1"/>
                          </a:solidFill>
                          <a:effectLst/>
                          <a:latin typeface="Arial" charset="0"/>
                          <a:ea typeface="ＭＳ Ｐゴシック" pitchFamily="-111" charset="-128"/>
                        </a:rPr>
                        <a:t>93.2%</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485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65-69</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3</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3/44 = 6.8%</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44</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111" charset="-128"/>
                        </a:rPr>
                        <a:t>44/44 = </a:t>
                      </a:r>
                      <a:r>
                        <a:rPr kumimoji="0" lang="en-US" sz="1500" b="1" i="0" u="none" strike="noStrike" cap="none" normalizeH="0" baseline="0" dirty="0">
                          <a:ln>
                            <a:noFill/>
                          </a:ln>
                          <a:solidFill>
                            <a:schemeClr val="tx1"/>
                          </a:solidFill>
                          <a:effectLst/>
                          <a:latin typeface="Arial" charset="0"/>
                          <a:ea typeface="ＭＳ Ｐゴシック" pitchFamily="-111" charset="-128"/>
                        </a:rPr>
                        <a:t>100%</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graphicFrame>
        <p:nvGraphicFramePr>
          <p:cNvPr id="8246" name="Chart 12"/>
          <p:cNvGraphicFramePr>
            <a:graphicFrameLocks/>
          </p:cNvGraphicFramePr>
          <p:nvPr/>
        </p:nvGraphicFramePr>
        <p:xfrm>
          <a:off x="4802188" y="2314575"/>
          <a:ext cx="4235450" cy="3894138"/>
        </p:xfrm>
        <a:graphic>
          <a:graphicData uri="http://schemas.openxmlformats.org/presentationml/2006/ole">
            <mc:AlternateContent xmlns:mc="http://schemas.openxmlformats.org/markup-compatibility/2006">
              <mc:Choice xmlns:v="urn:schemas-microsoft-com:vml" Requires="v">
                <p:oleObj spid="_x0000_s12297" name="Chart" r:id="rId4" imgW="3848007" imgH="3790947" progId="Excel.Chart.8">
                  <p:embed/>
                </p:oleObj>
              </mc:Choice>
              <mc:Fallback>
                <p:oleObj name="Chart" r:id="rId4" imgW="3848007" imgH="3790947" progId="Excel.Chart.8">
                  <p:embed/>
                  <p:pic>
                    <p:nvPicPr>
                      <p:cNvPr id="8246" name="Chart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188" y="2314575"/>
                        <a:ext cx="4235450"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p:nvSpPr>
        <p:spPr>
          <a:xfrm>
            <a:off x="2160588" y="1092200"/>
            <a:ext cx="1293812" cy="3351213"/>
          </a:xfrm>
          <a:prstGeom prst="rect">
            <a:avLst/>
          </a:prstGeom>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8" name="Rectangle 7"/>
          <p:cNvSpPr/>
          <p:nvPr/>
        </p:nvSpPr>
        <p:spPr>
          <a:xfrm>
            <a:off x="3276600" y="1092200"/>
            <a:ext cx="1358900" cy="3351213"/>
          </a:xfrm>
          <a:prstGeom prst="rect">
            <a:avLst/>
          </a:prstGeom>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12" name="Rectangle 11"/>
          <p:cNvSpPr/>
          <p:nvPr/>
        </p:nvSpPr>
        <p:spPr>
          <a:xfrm>
            <a:off x="1628775" y="1092200"/>
            <a:ext cx="1062038" cy="3351213"/>
          </a:xfrm>
          <a:prstGeom prst="rect">
            <a:avLst/>
          </a:prstGeom>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8250" name="TextBox 1"/>
          <p:cNvSpPr txBox="1">
            <a:spLocks noChangeArrowheads="1"/>
          </p:cNvSpPr>
          <p:nvPr/>
        </p:nvSpPr>
        <p:spPr bwMode="auto">
          <a:xfrm>
            <a:off x="5403850" y="1428750"/>
            <a:ext cx="330358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500" b="1">
                <a:solidFill>
                  <a:srgbClr val="7030A0"/>
                </a:solidFill>
                <a:latin typeface="Arial" charset="0"/>
              </a:rPr>
              <a:t>Age of Presidents When Inaugurated</a:t>
            </a:r>
          </a:p>
        </p:txBody>
      </p:sp>
      <p:sp>
        <p:nvSpPr>
          <p:cNvPr id="2" name="TextBox 1">
            <a:extLst>
              <a:ext uri="{FF2B5EF4-FFF2-40B4-BE49-F238E27FC236}">
                <a16:creationId xmlns:a16="http://schemas.microsoft.com/office/drawing/2014/main" xmlns="" id="{BEC4B405-CEEB-BF4E-B02A-A7883BDAAC25}"/>
              </a:ext>
            </a:extLst>
          </p:cNvPr>
          <p:cNvSpPr txBox="1"/>
          <p:nvPr/>
        </p:nvSpPr>
        <p:spPr>
          <a:xfrm>
            <a:off x="4802188" y="128187"/>
            <a:ext cx="3965797" cy="630942"/>
          </a:xfrm>
          <a:prstGeom prst="rect">
            <a:avLst/>
          </a:prstGeom>
          <a:noFill/>
        </p:spPr>
        <p:txBody>
          <a:bodyPr wrap="square" rtlCol="0">
            <a:spAutoFit/>
          </a:bodyPr>
          <a:lstStyle/>
          <a:p>
            <a:r>
              <a:rPr lang="en-US" sz="3500" b="1" dirty="0">
                <a:solidFill>
                  <a:schemeClr val="accent2">
                    <a:lumMod val="75000"/>
                  </a:schemeClr>
                </a:solidFill>
                <a:latin typeface="Calibri" panose="020F0502020204030204" pitchFamily="34" charset="0"/>
                <a:cs typeface="Calibri" panose="020F0502020204030204" pitchFamily="34" charset="0"/>
              </a:rPr>
              <a:t>FYI: Extra Example</a:t>
            </a:r>
          </a:p>
        </p:txBody>
      </p:sp>
    </p:spTree>
    <p:extLst>
      <p:ext uri="{BB962C8B-B14F-4D97-AF65-F5344CB8AC3E}">
        <p14:creationId xmlns:p14="http://schemas.microsoft.com/office/powerpoint/2010/main" val="406841281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12"/>
                                        </p:tgtEl>
                                      </p:cBhvr>
                                    </p:animEffect>
                                    <p:set>
                                      <p:cBhvr>
                                        <p:cTn id="7" dur="1" fill="hold">
                                          <p:stCondLst>
                                            <p:cond delay="999"/>
                                          </p:stCondLst>
                                        </p:cTn>
                                        <p:tgtEl>
                                          <p:spTgt spid="1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1000"/>
                                        <p:tgtEl>
                                          <p:spTgt spid="7"/>
                                        </p:tgtEl>
                                      </p:cBhvr>
                                    </p:animEffect>
                                    <p:set>
                                      <p:cBhvr>
                                        <p:cTn id="12" dur="1" fill="hold">
                                          <p:stCondLst>
                                            <p:cond delay="999"/>
                                          </p:stCondLst>
                                        </p:cTn>
                                        <p:tgtEl>
                                          <p:spTgt spid="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defRPr/>
            </a:pPr>
            <a:r>
              <a:rPr lang="en-US" altLang="en-US" sz="3500" b="1" dirty="0">
                <a:solidFill>
                  <a:schemeClr val="accent4">
                    <a:lumMod val="75000"/>
                  </a:schemeClr>
                </a:solidFill>
                <a:ea typeface="ＭＳ Ｐゴシック" pitchFamily="-111" charset="-128"/>
              </a:rPr>
              <a:t>Section 2.1</a:t>
            </a:r>
            <a:br>
              <a:rPr lang="en-US" altLang="en-US" sz="3500" b="1" dirty="0">
                <a:solidFill>
                  <a:schemeClr val="accent4">
                    <a:lumMod val="75000"/>
                  </a:schemeClr>
                </a:solidFill>
                <a:ea typeface="ＭＳ Ｐゴシック" pitchFamily="-111" charset="-128"/>
              </a:rPr>
            </a:br>
            <a:r>
              <a:rPr lang="en-US" altLang="en-US" sz="3500" b="1" dirty="0">
                <a:solidFill>
                  <a:schemeClr val="accent4">
                    <a:lumMod val="75000"/>
                  </a:schemeClr>
                </a:solidFill>
                <a:ea typeface="ＭＳ Ｐゴシック" pitchFamily="-111" charset="-128"/>
              </a:rPr>
              <a:t>Describing Location in a Distribution</a:t>
            </a:r>
          </a:p>
        </p:txBody>
      </p:sp>
      <p:sp>
        <p:nvSpPr>
          <p:cNvPr id="3" name="Content Placeholder 2"/>
          <p:cNvSpPr>
            <a:spLocks noGrp="1"/>
          </p:cNvSpPr>
          <p:nvPr>
            <p:ph sz="half" idx="2"/>
          </p:nvPr>
        </p:nvSpPr>
        <p:spPr>
          <a:xfrm>
            <a:off x="496888" y="1801813"/>
            <a:ext cx="8402637" cy="4324350"/>
          </a:xfrm>
        </p:spPr>
        <p:txBody>
          <a:bodyPr rtlCol="0">
            <a:normAutofit/>
          </a:bodyPr>
          <a:lstStyle/>
          <a:p>
            <a:pPr eaLnBrk="1" fontAlgn="auto" hangingPunct="1">
              <a:spcAft>
                <a:spcPts val="2400"/>
              </a:spcAft>
              <a:buFont typeface="Wingdings" pitchFamily="-111" charset="2"/>
              <a:buNone/>
              <a:defRPr/>
            </a:pPr>
            <a:r>
              <a:rPr lang="en-US" sz="2500" dirty="0">
                <a:solidFill>
                  <a:srgbClr val="000000"/>
                </a:solidFill>
                <a:latin typeface="+mj-lt"/>
                <a:ea typeface="ＭＳ Ｐゴシック" pitchFamily="-111" charset="-128"/>
              </a:rPr>
              <a:t>After this section, you should be able to…</a:t>
            </a:r>
          </a:p>
          <a:p>
            <a:pPr lvl="1" eaLnBrk="1" fontAlgn="auto" hangingPunct="1">
              <a:spcAft>
                <a:spcPts val="1200"/>
              </a:spcAft>
              <a:buClr>
                <a:srgbClr val="E81F30"/>
              </a:buClr>
              <a:buFont typeface="Wingdings" pitchFamily="-111" charset="2"/>
              <a:buChar char="ü"/>
              <a:defRPr/>
            </a:pPr>
            <a:r>
              <a:rPr lang="en-US" sz="2500" dirty="0">
                <a:solidFill>
                  <a:srgbClr val="000000"/>
                </a:solidFill>
                <a:latin typeface="+mj-lt"/>
                <a:ea typeface="ＭＳ Ｐゴシック" pitchFamily="-111" charset="-128"/>
              </a:rPr>
              <a:t>MEASURE position using percentiles</a:t>
            </a:r>
          </a:p>
          <a:p>
            <a:pPr lvl="1" eaLnBrk="1" fontAlgn="auto" hangingPunct="1">
              <a:spcAft>
                <a:spcPts val="1200"/>
              </a:spcAft>
              <a:buClr>
                <a:srgbClr val="E81F30"/>
              </a:buClr>
              <a:buFont typeface="Wingdings" pitchFamily="-111" charset="2"/>
              <a:buChar char="ü"/>
              <a:defRPr/>
            </a:pPr>
            <a:r>
              <a:rPr lang="en-US" sz="2500" dirty="0">
                <a:solidFill>
                  <a:srgbClr val="000000"/>
                </a:solidFill>
                <a:latin typeface="+mj-lt"/>
                <a:ea typeface="ＭＳ Ｐゴシック" pitchFamily="-111" charset="-128"/>
              </a:rPr>
              <a:t>INTERPRET cumulative relative frequency graphs</a:t>
            </a:r>
          </a:p>
          <a:p>
            <a:pPr lvl="1" eaLnBrk="1" fontAlgn="auto" hangingPunct="1">
              <a:spcAft>
                <a:spcPts val="1200"/>
              </a:spcAft>
              <a:buClr>
                <a:srgbClr val="E81F30"/>
              </a:buClr>
              <a:buFont typeface="Wingdings" pitchFamily="-111" charset="2"/>
              <a:buChar char="ü"/>
              <a:defRPr/>
            </a:pPr>
            <a:r>
              <a:rPr lang="en-US" sz="2500" dirty="0">
                <a:solidFill>
                  <a:srgbClr val="000000"/>
                </a:solidFill>
                <a:latin typeface="+mj-lt"/>
                <a:ea typeface="ＭＳ Ｐゴシック" pitchFamily="-111" charset="-128"/>
              </a:rPr>
              <a:t>TRANSFORM data</a:t>
            </a:r>
          </a:p>
          <a:p>
            <a:pPr lvl="1" eaLnBrk="1" fontAlgn="auto" hangingPunct="1">
              <a:spcAft>
                <a:spcPts val="1200"/>
              </a:spcAft>
              <a:buClr>
                <a:srgbClr val="E81F30"/>
              </a:buClr>
              <a:buFont typeface="Wingdings" pitchFamily="-111" charset="2"/>
              <a:buChar char="ü"/>
              <a:defRPr/>
            </a:pPr>
            <a:r>
              <a:rPr lang="en-US" sz="2500" dirty="0">
                <a:solidFill>
                  <a:srgbClr val="000000"/>
                </a:solidFill>
                <a:latin typeface="+mj-lt"/>
                <a:ea typeface="ＭＳ Ｐゴシック" pitchFamily="-111" charset="-128"/>
              </a:rPr>
              <a:t>DEFINE and DESCRIBE density curves</a:t>
            </a:r>
          </a:p>
          <a:p>
            <a:pPr lvl="1" eaLnBrk="1" fontAlgn="auto" hangingPunct="1">
              <a:spcAft>
                <a:spcPts val="1200"/>
              </a:spcAft>
              <a:buClr>
                <a:srgbClr val="E81F30"/>
              </a:buClr>
              <a:buFont typeface="Wingdings" pitchFamily="-111" charset="2"/>
              <a:buChar char="ü"/>
              <a:defRPr/>
            </a:pPr>
            <a:endParaRPr lang="en-US" dirty="0">
              <a:solidFill>
                <a:srgbClr val="000000"/>
              </a:solidFill>
              <a:latin typeface="+mj-lt"/>
              <a:ea typeface="ＭＳ Ｐゴシック" pitchFamily="-111" charset="-128"/>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68263" y="0"/>
          <a:ext cx="4421186" cy="4443549"/>
        </p:xfrm>
        <a:graphic>
          <a:graphicData uri="http://schemas.openxmlformats.org/drawingml/2006/table">
            <a:tbl>
              <a:tblPr/>
              <a:tblGrid>
                <a:gridCol w="597954">
                  <a:extLst>
                    <a:ext uri="{9D8B030D-6E8A-4147-A177-3AD203B41FA5}">
                      <a16:colId xmlns:a16="http://schemas.microsoft.com/office/drawing/2014/main" xmlns="" val="20000"/>
                    </a:ext>
                  </a:extLst>
                </a:gridCol>
                <a:gridCol w="908624">
                  <a:extLst>
                    <a:ext uri="{9D8B030D-6E8A-4147-A177-3AD203B41FA5}">
                      <a16:colId xmlns:a16="http://schemas.microsoft.com/office/drawing/2014/main" xmlns="" val="20001"/>
                    </a:ext>
                  </a:extLst>
                </a:gridCol>
                <a:gridCol w="923655">
                  <a:extLst>
                    <a:ext uri="{9D8B030D-6E8A-4147-A177-3AD203B41FA5}">
                      <a16:colId xmlns:a16="http://schemas.microsoft.com/office/drawing/2014/main" xmlns="" val="20002"/>
                    </a:ext>
                  </a:extLst>
                </a:gridCol>
                <a:gridCol w="1010509">
                  <a:extLst>
                    <a:ext uri="{9D8B030D-6E8A-4147-A177-3AD203B41FA5}">
                      <a16:colId xmlns:a16="http://schemas.microsoft.com/office/drawing/2014/main" xmlns="" val="20003"/>
                    </a:ext>
                  </a:extLst>
                </a:gridCol>
                <a:gridCol w="980444">
                  <a:extLst>
                    <a:ext uri="{9D8B030D-6E8A-4147-A177-3AD203B41FA5}">
                      <a16:colId xmlns:a16="http://schemas.microsoft.com/office/drawing/2014/main" xmlns="" val="20004"/>
                    </a:ext>
                  </a:extLst>
                </a:gridCol>
              </a:tblGrid>
              <a:tr h="511881">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11" charset="-128"/>
                        </a:rPr>
                        <a:t>Age of First 44 Presidents When They Were Inaugurated</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400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111" charset="-128"/>
                        </a:rPr>
                        <a:t>Age</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11" charset="-128"/>
                        </a:rPr>
                        <a:t>Frequency</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11" charset="-128"/>
                        </a:rPr>
                        <a:t>Relative frequency</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11" charset="-128"/>
                        </a:rPr>
                        <a:t>Cumulative frequency</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11" charset="-128"/>
                        </a:rPr>
                        <a:t>Cumulative relative frequency</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485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40-44</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2</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111" charset="-128"/>
                        </a:rPr>
                        <a:t>2/44 = 4.5%</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111" charset="-128"/>
                        </a:rPr>
                        <a:t>2</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2/44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ea typeface="ＭＳ Ｐゴシック" pitchFamily="-111" charset="-128"/>
                        </a:rPr>
                        <a:t>4.5%</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485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45-49</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7</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7/44 = 15.9%</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111" charset="-128"/>
                        </a:rPr>
                        <a:t>9</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9/44 = </a:t>
                      </a:r>
                      <a:r>
                        <a:rPr kumimoji="0" lang="en-US" sz="1500" b="1" i="0" u="none" strike="noStrike" cap="none" normalizeH="0" baseline="0">
                          <a:ln>
                            <a:noFill/>
                          </a:ln>
                          <a:solidFill>
                            <a:schemeClr val="tx1"/>
                          </a:solidFill>
                          <a:effectLst/>
                          <a:latin typeface="Arial" charset="0"/>
                          <a:ea typeface="ＭＳ Ｐゴシック" pitchFamily="-111" charset="-128"/>
                        </a:rPr>
                        <a:t>20.5%</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485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50-54</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13</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13/44 = 29.5%</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111" charset="-128"/>
                        </a:rPr>
                        <a:t>22</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111" charset="-128"/>
                        </a:rPr>
                        <a:t>22/44 = </a:t>
                      </a:r>
                      <a:r>
                        <a:rPr kumimoji="0" lang="en-US" sz="1500" b="1" i="0" u="none" strike="noStrike" cap="none" normalizeH="0" baseline="0" dirty="0">
                          <a:ln>
                            <a:noFill/>
                          </a:ln>
                          <a:solidFill>
                            <a:schemeClr val="tx1"/>
                          </a:solidFill>
                          <a:effectLst/>
                          <a:latin typeface="Arial" charset="0"/>
                          <a:ea typeface="ＭＳ Ｐゴシック" pitchFamily="-111" charset="-128"/>
                        </a:rPr>
                        <a:t>50.0%</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485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55-59</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12</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111" charset="-128"/>
                        </a:rPr>
                        <a:t>12/44 = 27.3%</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34</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111" charset="-128"/>
                        </a:rPr>
                        <a:t>34/44 = </a:t>
                      </a:r>
                      <a:r>
                        <a:rPr kumimoji="0" lang="en-US" sz="1500" b="1" i="0" u="none" strike="noStrike" cap="none" normalizeH="0" baseline="0" dirty="0">
                          <a:ln>
                            <a:noFill/>
                          </a:ln>
                          <a:solidFill>
                            <a:schemeClr val="tx1"/>
                          </a:solidFill>
                          <a:effectLst/>
                          <a:latin typeface="Arial" charset="0"/>
                          <a:ea typeface="ＭＳ Ｐゴシック" pitchFamily="-111" charset="-128"/>
                        </a:rPr>
                        <a:t>77.3%</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485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60-64</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7</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7/44 = 15.9%</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41</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111" charset="-128"/>
                        </a:rPr>
                        <a:t>41/44 = </a:t>
                      </a:r>
                      <a:r>
                        <a:rPr kumimoji="0" lang="en-US" sz="1500" b="1" i="0" u="none" strike="noStrike" cap="none" normalizeH="0" baseline="0" dirty="0">
                          <a:ln>
                            <a:noFill/>
                          </a:ln>
                          <a:solidFill>
                            <a:schemeClr val="tx1"/>
                          </a:solidFill>
                          <a:effectLst/>
                          <a:latin typeface="Arial" charset="0"/>
                          <a:ea typeface="ＭＳ Ｐゴシック" pitchFamily="-111" charset="-128"/>
                        </a:rPr>
                        <a:t>93.2%</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485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65-69</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3</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3/44 = 6.8%</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pitchFamily="-111" charset="-128"/>
                        </a:rPr>
                        <a:t>44</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111" charset="-128"/>
                        </a:rPr>
                        <a:t>44/44 = </a:t>
                      </a:r>
                      <a:r>
                        <a:rPr kumimoji="0" lang="en-US" sz="1500" b="1" i="0" u="none" strike="noStrike" cap="none" normalizeH="0" baseline="0" dirty="0">
                          <a:ln>
                            <a:noFill/>
                          </a:ln>
                          <a:solidFill>
                            <a:schemeClr val="tx1"/>
                          </a:solidFill>
                          <a:effectLst/>
                          <a:latin typeface="Arial" charset="0"/>
                          <a:ea typeface="ＭＳ Ｐゴシック" pitchFamily="-111" charset="-128"/>
                        </a:rPr>
                        <a:t>100%</a:t>
                      </a:r>
                    </a:p>
                  </a:txBody>
                  <a:tcPr marL="91426" marR="9142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graphicFrame>
        <p:nvGraphicFramePr>
          <p:cNvPr id="9270" name="Chart 12"/>
          <p:cNvGraphicFramePr>
            <a:graphicFrameLocks/>
          </p:cNvGraphicFramePr>
          <p:nvPr/>
        </p:nvGraphicFramePr>
        <p:xfrm>
          <a:off x="4802188" y="2314575"/>
          <a:ext cx="4235450" cy="3894138"/>
        </p:xfrm>
        <a:graphic>
          <a:graphicData uri="http://schemas.openxmlformats.org/presentationml/2006/ole">
            <mc:AlternateContent xmlns:mc="http://schemas.openxmlformats.org/markup-compatibility/2006">
              <mc:Choice xmlns:v="urn:schemas-microsoft-com:vml" Requires="v">
                <p:oleObj spid="_x0000_s13321" name="Chart" r:id="rId4" imgW="3848007" imgH="3790947" progId="Excel.Chart.8">
                  <p:embed/>
                </p:oleObj>
              </mc:Choice>
              <mc:Fallback>
                <p:oleObj name="Chart" r:id="rId4" imgW="3848007" imgH="3790947" progId="Excel.Chart.8">
                  <p:embed/>
                  <p:pic>
                    <p:nvPicPr>
                      <p:cNvPr id="9270" name="Chart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188" y="2314575"/>
                        <a:ext cx="4235450"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71" name="TextBox 8"/>
          <p:cNvSpPr txBox="1">
            <a:spLocks noChangeArrowheads="1"/>
          </p:cNvSpPr>
          <p:nvPr/>
        </p:nvSpPr>
        <p:spPr bwMode="auto">
          <a:xfrm>
            <a:off x="5403850" y="1428750"/>
            <a:ext cx="330358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500" b="1">
                <a:solidFill>
                  <a:srgbClr val="7030A0"/>
                </a:solidFill>
                <a:latin typeface="Arial" charset="0"/>
              </a:rPr>
              <a:t>Age of Presidents When Inaugurated</a:t>
            </a:r>
          </a:p>
        </p:txBody>
      </p:sp>
    </p:spTree>
    <p:extLst>
      <p:ext uri="{BB962C8B-B14F-4D97-AF65-F5344CB8AC3E}">
        <p14:creationId xmlns:p14="http://schemas.microsoft.com/office/powerpoint/2010/main" val="58048939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Vertical Text Placeholder 2"/>
          <p:cNvSpPr>
            <a:spLocks noGrp="1"/>
          </p:cNvSpPr>
          <p:nvPr>
            <p:ph type="body" orient="vert" idx="1"/>
          </p:nvPr>
        </p:nvSpPr>
        <p:spPr>
          <a:xfrm rot="16200000">
            <a:off x="2320132" y="-1899444"/>
            <a:ext cx="4216400" cy="8367713"/>
          </a:xfrm>
        </p:spPr>
        <p:txBody>
          <a:bodyPr rtlCol="0">
            <a:normAutofit/>
          </a:bodyPr>
          <a:lstStyle/>
          <a:p>
            <a:pPr marL="0" indent="0" eaLnBrk="1" fontAlgn="auto" hangingPunct="1">
              <a:spcAft>
                <a:spcPts val="0"/>
              </a:spcAft>
              <a:buFont typeface="Arial" charset="0"/>
              <a:buNone/>
              <a:defRPr/>
            </a:pPr>
            <a:r>
              <a:rPr lang="en-US" sz="3000" dirty="0">
                <a:solidFill>
                  <a:srgbClr val="000000"/>
                </a:solidFill>
                <a:latin typeface="+mj-lt"/>
                <a:ea typeface="ＭＳ Ｐゴシック" pitchFamily="-111" charset="-128"/>
              </a:rPr>
              <a:t>1. Was Barack Obama, who was inaugurated at age 47, unusually young?</a:t>
            </a:r>
          </a:p>
          <a:p>
            <a:pPr marL="0" indent="0" eaLnBrk="1" fontAlgn="auto" hangingPunct="1">
              <a:spcAft>
                <a:spcPts val="0"/>
              </a:spcAft>
              <a:buFont typeface="Arial" charset="0"/>
              <a:buNone/>
              <a:defRPr/>
            </a:pPr>
            <a:endParaRPr lang="en-US" sz="1500" dirty="0">
              <a:solidFill>
                <a:srgbClr val="000000"/>
              </a:solidFill>
              <a:latin typeface="+mj-lt"/>
              <a:ea typeface="ＭＳ Ｐゴシック" pitchFamily="-111" charset="-128"/>
            </a:endParaRPr>
          </a:p>
          <a:p>
            <a:pPr marL="0" indent="0" eaLnBrk="1" fontAlgn="auto" hangingPunct="1">
              <a:spcAft>
                <a:spcPts val="0"/>
              </a:spcAft>
              <a:buFont typeface="Arial" charset="0"/>
              <a:buNone/>
              <a:defRPr/>
            </a:pPr>
            <a:r>
              <a:rPr lang="en-US" sz="3000" dirty="0">
                <a:solidFill>
                  <a:srgbClr val="000000"/>
                </a:solidFill>
                <a:latin typeface="+mj-lt"/>
                <a:ea typeface="ＭＳ Ｐゴシック" pitchFamily="-111" charset="-128"/>
              </a:rPr>
              <a:t>2. Estimate and interpret the 65</a:t>
            </a:r>
            <a:r>
              <a:rPr lang="en-US" sz="3000" baseline="30000" dirty="0">
                <a:solidFill>
                  <a:srgbClr val="000000"/>
                </a:solidFill>
                <a:latin typeface="+mj-lt"/>
                <a:ea typeface="ＭＳ Ｐゴシック" pitchFamily="-111" charset="-128"/>
              </a:rPr>
              <a:t>th</a:t>
            </a:r>
            <a:r>
              <a:rPr lang="en-US" sz="3000" dirty="0">
                <a:solidFill>
                  <a:srgbClr val="000000"/>
                </a:solidFill>
                <a:latin typeface="+mj-lt"/>
                <a:ea typeface="ＭＳ Ｐゴシック" pitchFamily="-111" charset="-128"/>
              </a:rPr>
              <a:t> percentile of the distribution</a:t>
            </a:r>
          </a:p>
          <a:p>
            <a:pPr eaLnBrk="1" fontAlgn="auto" hangingPunct="1">
              <a:spcAft>
                <a:spcPts val="0"/>
              </a:spcAft>
              <a:buFont typeface="Arial" pitchFamily="34" charset="0"/>
              <a:buChar char="•"/>
              <a:defRPr/>
            </a:pPr>
            <a:endParaRPr lang="en-US" sz="1800" dirty="0">
              <a:solidFill>
                <a:srgbClr val="000000"/>
              </a:solidFill>
              <a:latin typeface="+mj-lt"/>
              <a:ea typeface="ＭＳ Ｐゴシック" pitchFamily="-111" charset="-128"/>
            </a:endParaRPr>
          </a:p>
        </p:txBody>
      </p:sp>
      <p:graphicFrame>
        <p:nvGraphicFramePr>
          <p:cNvPr id="10243" name="Chart 10"/>
          <p:cNvGraphicFramePr>
            <a:graphicFrameLocks/>
          </p:cNvGraphicFramePr>
          <p:nvPr/>
        </p:nvGraphicFramePr>
        <p:xfrm>
          <a:off x="1524000" y="2794000"/>
          <a:ext cx="6096000" cy="4064000"/>
        </p:xfrm>
        <a:graphic>
          <a:graphicData uri="http://schemas.openxmlformats.org/presentationml/2006/ole">
            <mc:AlternateContent xmlns:mc="http://schemas.openxmlformats.org/markup-compatibility/2006">
              <mc:Choice xmlns:v="urn:schemas-microsoft-com:vml" Requires="v">
                <p:oleObj spid="_x0000_s14345" r:id="rId4" imgW="6095496" imgH="4065696" progId="Excel.Chart.8">
                  <p:embed/>
                </p:oleObj>
              </mc:Choice>
              <mc:Fallback>
                <p:oleObj r:id="rId4" imgW="6095496" imgH="4065696" progId="Excel.Chart.8">
                  <p:embed/>
                  <p:pic>
                    <p:nvPicPr>
                      <p:cNvPr id="10243" name="Chart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794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a:off x="2566988" y="3957638"/>
            <a:ext cx="2674937" cy="1587"/>
          </a:xfrm>
          <a:prstGeom prst="straightConnector1">
            <a:avLst/>
          </a:prstGeom>
          <a:ln w="25400" cap="flat" cmpd="sng" algn="ctr">
            <a:solidFill>
              <a:srgbClr val="000000"/>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4311650" y="4891088"/>
            <a:ext cx="1862137" cy="1588"/>
          </a:xfrm>
          <a:prstGeom prst="straightConnector1">
            <a:avLst/>
          </a:prstGeom>
          <a:ln w="25400" cap="flat" cmpd="sng" algn="ctr">
            <a:solidFill>
              <a:srgbClr val="000000"/>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flipH="1" flipV="1">
            <a:off x="3506788" y="5654675"/>
            <a:ext cx="338138" cy="1587"/>
          </a:xfrm>
          <a:prstGeom prst="straightConnector1">
            <a:avLst/>
          </a:prstGeom>
          <a:ln w="25400" cap="flat" cmpd="sng" algn="ctr">
            <a:solidFill>
              <a:srgbClr val="000000"/>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2566988" y="5486400"/>
            <a:ext cx="1108075" cy="1588"/>
          </a:xfrm>
          <a:prstGeom prst="straightConnector1">
            <a:avLst/>
          </a:prstGeom>
          <a:ln w="25400" cap="flat" cmpd="sng" algn="ctr">
            <a:solidFill>
              <a:srgbClr val="000000"/>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5" name="TextBox 14"/>
          <p:cNvSpPr txBox="1">
            <a:spLocks noChangeArrowheads="1"/>
          </p:cNvSpPr>
          <p:nvPr/>
        </p:nvSpPr>
        <p:spPr bwMode="auto">
          <a:xfrm>
            <a:off x="3455988" y="5894388"/>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charset="0"/>
              </a:rPr>
              <a:t>47</a:t>
            </a:r>
          </a:p>
        </p:txBody>
      </p:sp>
      <p:sp>
        <p:nvSpPr>
          <p:cNvPr id="16" name="TextBox 15"/>
          <p:cNvSpPr txBox="1">
            <a:spLocks noChangeArrowheads="1"/>
          </p:cNvSpPr>
          <p:nvPr/>
        </p:nvSpPr>
        <p:spPr bwMode="auto">
          <a:xfrm>
            <a:off x="2125663" y="530225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charset="0"/>
              </a:rPr>
              <a:t>11</a:t>
            </a:r>
          </a:p>
        </p:txBody>
      </p:sp>
      <p:sp>
        <p:nvSpPr>
          <p:cNvPr id="17" name="TextBox 16"/>
          <p:cNvSpPr txBox="1">
            <a:spLocks noChangeArrowheads="1"/>
          </p:cNvSpPr>
          <p:nvPr/>
        </p:nvSpPr>
        <p:spPr bwMode="auto">
          <a:xfrm>
            <a:off x="2155825" y="3773488"/>
            <a:ext cx="44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charset="0"/>
              </a:rPr>
              <a:t>65</a:t>
            </a:r>
          </a:p>
        </p:txBody>
      </p:sp>
      <p:sp>
        <p:nvSpPr>
          <p:cNvPr id="18" name="TextBox 17"/>
          <p:cNvSpPr txBox="1">
            <a:spLocks noChangeArrowheads="1"/>
          </p:cNvSpPr>
          <p:nvPr/>
        </p:nvSpPr>
        <p:spPr bwMode="auto">
          <a:xfrm>
            <a:off x="5021263" y="5824538"/>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charset="0"/>
              </a:rPr>
              <a:t>58</a:t>
            </a:r>
          </a:p>
        </p:txBody>
      </p:sp>
    </p:spTree>
    <p:extLst>
      <p:ext uri="{BB962C8B-B14F-4D97-AF65-F5344CB8AC3E}">
        <p14:creationId xmlns:p14="http://schemas.microsoft.com/office/powerpoint/2010/main" val="211735483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Vertical Text Placeholder 2"/>
          <p:cNvSpPr>
            <a:spLocks noGrp="1"/>
          </p:cNvSpPr>
          <p:nvPr>
            <p:ph type="body" orient="vert" idx="1"/>
          </p:nvPr>
        </p:nvSpPr>
        <p:spPr>
          <a:xfrm rot="16200000">
            <a:off x="2851151" y="-1870075"/>
            <a:ext cx="3516312" cy="7977187"/>
          </a:xfrm>
        </p:spPr>
        <p:txBody>
          <a:bodyPr rtlCol="0">
            <a:normAutofit/>
          </a:bodyPr>
          <a:lstStyle/>
          <a:p>
            <a:pPr marL="0" indent="0" algn="ctr" eaLnBrk="1" fontAlgn="auto" hangingPunct="1">
              <a:spcAft>
                <a:spcPts val="0"/>
              </a:spcAft>
              <a:buFont typeface="Arial" pitchFamily="34" charset="0"/>
              <a:buNone/>
              <a:defRPr/>
            </a:pPr>
            <a:r>
              <a:rPr lang="en-US" sz="4500" b="1" dirty="0">
                <a:solidFill>
                  <a:schemeClr val="accent2">
                    <a:lumMod val="75000"/>
                  </a:schemeClr>
                </a:solidFill>
                <a:latin typeface="+mj-lt"/>
                <a:ea typeface="ＭＳ Ｐゴシック" pitchFamily="-111" charset="-128"/>
              </a:rPr>
              <a:t>Measuring Position: Percentiles</a:t>
            </a:r>
            <a:endParaRPr lang="en-US" sz="4500" dirty="0">
              <a:solidFill>
                <a:schemeClr val="accent2">
                  <a:lumMod val="75000"/>
                </a:schemeClr>
              </a:solidFill>
              <a:latin typeface="+mj-lt"/>
              <a:ea typeface="ＭＳ Ｐゴシック" pitchFamily="-111" charset="-128"/>
            </a:endParaRPr>
          </a:p>
          <a:p>
            <a:pPr lvl="1" eaLnBrk="1" fontAlgn="auto" hangingPunct="1">
              <a:spcAft>
                <a:spcPts val="0"/>
              </a:spcAft>
              <a:defRPr/>
            </a:pPr>
            <a:r>
              <a:rPr lang="en-US" sz="2500" dirty="0">
                <a:solidFill>
                  <a:srgbClr val="000000"/>
                </a:solidFill>
                <a:latin typeface="+mj-lt"/>
                <a:ea typeface="ＭＳ Ｐゴシック" pitchFamily="-111" charset="-128"/>
              </a:rPr>
              <a:t>One way to describe the location of a value in a distribution is to tell what percent of observations are less than it.</a:t>
            </a:r>
            <a:r>
              <a:rPr lang="en-US" sz="2500" dirty="0">
                <a:latin typeface="+mj-lt"/>
              </a:rPr>
              <a:t> </a:t>
            </a:r>
          </a:p>
          <a:p>
            <a:pPr lvl="1" eaLnBrk="1" fontAlgn="auto" hangingPunct="1">
              <a:spcAft>
                <a:spcPts val="0"/>
              </a:spcAft>
              <a:defRPr/>
            </a:pPr>
            <a:r>
              <a:rPr lang="en-US" sz="2500" dirty="0">
                <a:latin typeface="+mj-lt"/>
              </a:rPr>
              <a:t>The </a:t>
            </a:r>
            <a:r>
              <a:rPr lang="en-US" sz="2500" b="1" i="1" dirty="0" err="1">
                <a:latin typeface="+mj-lt"/>
              </a:rPr>
              <a:t>p</a:t>
            </a:r>
            <a:r>
              <a:rPr lang="en-US" sz="2500" b="1" baseline="30000" dirty="0" err="1">
                <a:latin typeface="+mj-lt"/>
              </a:rPr>
              <a:t>th</a:t>
            </a:r>
            <a:r>
              <a:rPr lang="en-US" sz="2500" b="1" dirty="0">
                <a:latin typeface="+mj-lt"/>
              </a:rPr>
              <a:t> percentile</a:t>
            </a:r>
            <a:r>
              <a:rPr lang="en-US" sz="2500" dirty="0">
                <a:latin typeface="+mj-lt"/>
              </a:rPr>
              <a:t> of a distribution is the value with </a:t>
            </a:r>
            <a:r>
              <a:rPr lang="en-US" sz="2500" i="1" dirty="0">
                <a:latin typeface="+mj-lt"/>
              </a:rPr>
              <a:t>p</a:t>
            </a:r>
            <a:r>
              <a:rPr lang="en-US" sz="2500" dirty="0">
                <a:latin typeface="+mj-lt"/>
              </a:rPr>
              <a:t> percent of the observations less than it.</a:t>
            </a:r>
          </a:p>
          <a:p>
            <a:pPr marL="457200" lvl="1" indent="0" eaLnBrk="1" fontAlgn="auto" hangingPunct="1">
              <a:spcAft>
                <a:spcPts val="0"/>
              </a:spcAft>
              <a:buFont typeface="Arial" charset="0"/>
              <a:buNone/>
              <a:defRPr/>
            </a:pPr>
            <a:endParaRPr lang="en-US" sz="2500" dirty="0">
              <a:solidFill>
                <a:srgbClr val="000000"/>
              </a:solidFill>
              <a:latin typeface="+mj-lt"/>
              <a:ea typeface="ＭＳ Ｐゴシック" pitchFamily="-111" charset="-128"/>
            </a:endParaRPr>
          </a:p>
          <a:p>
            <a:pPr eaLnBrk="1" fontAlgn="auto" hangingPunct="1">
              <a:spcAft>
                <a:spcPts val="0"/>
              </a:spcAft>
              <a:buFont typeface="Arial" pitchFamily="34" charset="0"/>
              <a:buChar char="•"/>
              <a:defRPr/>
            </a:pPr>
            <a:endParaRPr lang="en-US" sz="1800" dirty="0">
              <a:solidFill>
                <a:srgbClr val="000000"/>
              </a:solidFill>
              <a:latin typeface="+mj-lt"/>
              <a:ea typeface="ＭＳ Ｐゴシック" pitchFamily="-111" charset="-128"/>
            </a:endParaRPr>
          </a:p>
        </p:txBody>
      </p:sp>
      <p:pic>
        <p:nvPicPr>
          <p:cNvPr id="40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75" y="3635375"/>
            <a:ext cx="5567363" cy="269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8"/>
          <p:cNvGrpSpPr>
            <a:grpSpLocks/>
          </p:cNvGrpSpPr>
          <p:nvPr/>
        </p:nvGrpSpPr>
        <p:grpSpPr bwMode="auto">
          <a:xfrm>
            <a:off x="754063" y="571500"/>
            <a:ext cx="8048625" cy="4803775"/>
            <a:chOff x="592619" y="3791729"/>
            <a:chExt cx="7568409" cy="3495779"/>
          </a:xfrm>
        </p:grpSpPr>
        <p:cxnSp>
          <p:nvCxnSpPr>
            <p:cNvPr id="22" name="Straight Connector 21"/>
            <p:cNvCxnSpPr/>
            <p:nvPr/>
          </p:nvCxnSpPr>
          <p:spPr>
            <a:xfrm rot="5400000">
              <a:off x="-151882" y="6217580"/>
              <a:ext cx="2138363" cy="1493"/>
            </a:xfrm>
            <a:prstGeom prst="line">
              <a:avLst/>
            </a:prstGeom>
            <a:ln>
              <a:solidFill>
                <a:schemeClr val="tx1"/>
              </a:solidFill>
            </a:ln>
          </p:spPr>
          <p:style>
            <a:lnRef idx="2">
              <a:schemeClr val="accent5"/>
            </a:lnRef>
            <a:fillRef idx="0">
              <a:schemeClr val="accent5"/>
            </a:fillRef>
            <a:effectRef idx="1">
              <a:schemeClr val="accent5"/>
            </a:effectRef>
            <a:fontRef idx="minor">
              <a:schemeClr val="tx1"/>
            </a:fontRef>
          </p:style>
        </p:cxnSp>
        <p:grpSp>
          <p:nvGrpSpPr>
            <p:cNvPr id="5124" name="Group 26"/>
            <p:cNvGrpSpPr>
              <a:grpSpLocks/>
            </p:cNvGrpSpPr>
            <p:nvPr/>
          </p:nvGrpSpPr>
          <p:grpSpPr bwMode="auto">
            <a:xfrm>
              <a:off x="592619" y="3791729"/>
              <a:ext cx="7568409" cy="3384196"/>
              <a:chOff x="592619" y="3791729"/>
              <a:chExt cx="7568409" cy="3384196"/>
            </a:xfrm>
          </p:grpSpPr>
          <p:sp>
            <p:nvSpPr>
              <p:cNvPr id="5125" name="TextBox 19"/>
              <p:cNvSpPr txBox="1">
                <a:spLocks noChangeArrowheads="1"/>
              </p:cNvSpPr>
              <p:nvPr/>
            </p:nvSpPr>
            <p:spPr bwMode="auto">
              <a:xfrm>
                <a:off x="592619" y="5148918"/>
                <a:ext cx="2439258" cy="202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600"/>
                  </a:spcAft>
                  <a:buFontTx/>
                  <a:buNone/>
                </a:pPr>
                <a:r>
                  <a:rPr lang="en-US" altLang="en-US" sz="2500" dirty="0">
                    <a:latin typeface="Arial" charset="0"/>
                  </a:rPr>
                  <a:t>6   7</a:t>
                </a:r>
              </a:p>
              <a:p>
                <a:pPr eaLnBrk="1" hangingPunct="1">
                  <a:spcBef>
                    <a:spcPct val="0"/>
                  </a:spcBef>
                  <a:spcAft>
                    <a:spcPts val="600"/>
                  </a:spcAft>
                  <a:buFontTx/>
                  <a:buNone/>
                </a:pPr>
                <a:r>
                  <a:rPr lang="en-US" altLang="en-US" sz="2500" dirty="0">
                    <a:latin typeface="Arial" charset="0"/>
                  </a:rPr>
                  <a:t>7   2334</a:t>
                </a:r>
              </a:p>
              <a:p>
                <a:pPr eaLnBrk="1" hangingPunct="1">
                  <a:spcBef>
                    <a:spcPct val="0"/>
                  </a:spcBef>
                  <a:spcAft>
                    <a:spcPts val="600"/>
                  </a:spcAft>
                  <a:buFontTx/>
                  <a:buNone/>
                </a:pPr>
                <a:r>
                  <a:rPr lang="en-US" altLang="en-US" sz="2500" dirty="0">
                    <a:latin typeface="Arial" charset="0"/>
                  </a:rPr>
                  <a:t>7   5777899</a:t>
                </a:r>
              </a:p>
              <a:p>
                <a:pPr eaLnBrk="1" hangingPunct="1">
                  <a:spcBef>
                    <a:spcPct val="0"/>
                  </a:spcBef>
                  <a:spcAft>
                    <a:spcPts val="600"/>
                  </a:spcAft>
                  <a:buFontTx/>
                  <a:buNone/>
                </a:pPr>
                <a:r>
                  <a:rPr lang="en-US" altLang="en-US" sz="2500" dirty="0">
                    <a:latin typeface="Arial" charset="0"/>
                  </a:rPr>
                  <a:t>8   00123334</a:t>
                </a:r>
              </a:p>
              <a:p>
                <a:pPr eaLnBrk="1" hangingPunct="1">
                  <a:spcBef>
                    <a:spcPct val="0"/>
                  </a:spcBef>
                  <a:spcAft>
                    <a:spcPts val="600"/>
                  </a:spcAft>
                  <a:buFontTx/>
                  <a:buNone/>
                </a:pPr>
                <a:r>
                  <a:rPr lang="en-US" altLang="en-US" sz="2500" dirty="0">
                    <a:latin typeface="Arial" charset="0"/>
                  </a:rPr>
                  <a:t>8   5</a:t>
                </a:r>
                <a:r>
                  <a:rPr lang="en-US" altLang="en-US" sz="2500" b="1" dirty="0">
                    <a:solidFill>
                      <a:schemeClr val="accent2">
                        <a:lumMod val="75000"/>
                      </a:schemeClr>
                    </a:solidFill>
                    <a:latin typeface="Arial" charset="0"/>
                  </a:rPr>
                  <a:t>6</a:t>
                </a:r>
                <a:r>
                  <a:rPr lang="en-US" altLang="en-US" sz="2500" dirty="0">
                    <a:latin typeface="Arial" charset="0"/>
                  </a:rPr>
                  <a:t>9</a:t>
                </a:r>
              </a:p>
              <a:p>
                <a:pPr eaLnBrk="1" hangingPunct="1">
                  <a:spcBef>
                    <a:spcPct val="0"/>
                  </a:spcBef>
                  <a:spcAft>
                    <a:spcPts val="600"/>
                  </a:spcAft>
                  <a:buFontTx/>
                  <a:buNone/>
                </a:pPr>
                <a:r>
                  <a:rPr lang="en-US" altLang="en-US" sz="2500" dirty="0">
                    <a:latin typeface="Arial" charset="0"/>
                  </a:rPr>
                  <a:t>9   03</a:t>
                </a:r>
              </a:p>
            </p:txBody>
          </p:sp>
          <p:sp>
            <p:nvSpPr>
              <p:cNvPr id="26636" name="TextBox 7"/>
              <p:cNvSpPr txBox="1">
                <a:spLocks noChangeArrowheads="1"/>
              </p:cNvSpPr>
              <p:nvPr/>
            </p:nvSpPr>
            <p:spPr bwMode="auto">
              <a:xfrm>
                <a:off x="918046" y="3791729"/>
                <a:ext cx="7242982" cy="107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3000" b="1" dirty="0">
                    <a:latin typeface="+mj-lt"/>
                  </a:rPr>
                  <a:t>Jenny earned a score of 86 on her test.  How did she perform relative to the rest of the class? What percentile is she ranked in?</a:t>
                </a:r>
              </a:p>
            </p:txBody>
          </p:sp>
        </p:grpSp>
      </p:gr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8"/>
          <p:cNvGrpSpPr>
            <a:grpSpLocks/>
          </p:cNvGrpSpPr>
          <p:nvPr/>
        </p:nvGrpSpPr>
        <p:grpSpPr bwMode="auto">
          <a:xfrm>
            <a:off x="754063" y="571500"/>
            <a:ext cx="7569200" cy="3494088"/>
            <a:chOff x="592619" y="3791729"/>
            <a:chExt cx="7568409" cy="3495779"/>
          </a:xfrm>
        </p:grpSpPr>
        <p:cxnSp>
          <p:nvCxnSpPr>
            <p:cNvPr id="22" name="Straight Connector 21"/>
            <p:cNvCxnSpPr/>
            <p:nvPr/>
          </p:nvCxnSpPr>
          <p:spPr>
            <a:xfrm rot="5400000">
              <a:off x="-151676" y="6217810"/>
              <a:ext cx="2137809" cy="1587"/>
            </a:xfrm>
            <a:prstGeom prst="line">
              <a:avLst/>
            </a:prstGeom>
            <a:ln>
              <a:solidFill>
                <a:schemeClr val="tx1"/>
              </a:solidFill>
            </a:ln>
          </p:spPr>
          <p:style>
            <a:lnRef idx="2">
              <a:schemeClr val="accent5"/>
            </a:lnRef>
            <a:fillRef idx="0">
              <a:schemeClr val="accent5"/>
            </a:fillRef>
            <a:effectRef idx="1">
              <a:schemeClr val="accent5"/>
            </a:effectRef>
            <a:fontRef idx="minor">
              <a:schemeClr val="tx1"/>
            </a:fontRef>
          </p:style>
        </p:cxnSp>
        <p:grpSp>
          <p:nvGrpSpPr>
            <p:cNvPr id="6151" name="Group 26"/>
            <p:cNvGrpSpPr>
              <a:grpSpLocks/>
            </p:cNvGrpSpPr>
            <p:nvPr/>
          </p:nvGrpSpPr>
          <p:grpSpPr bwMode="auto">
            <a:xfrm>
              <a:off x="592619" y="3791729"/>
              <a:ext cx="7568409" cy="3495778"/>
              <a:chOff x="592619" y="3791729"/>
              <a:chExt cx="7568409" cy="3495778"/>
            </a:xfrm>
          </p:grpSpPr>
          <p:sp>
            <p:nvSpPr>
              <p:cNvPr id="6152" name="TextBox 19"/>
              <p:cNvSpPr txBox="1">
                <a:spLocks noChangeArrowheads="1"/>
              </p:cNvSpPr>
              <p:nvPr/>
            </p:nvSpPr>
            <p:spPr bwMode="auto">
              <a:xfrm>
                <a:off x="592619" y="5148918"/>
                <a:ext cx="1531777" cy="213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600"/>
                  </a:spcAft>
                  <a:buFontTx/>
                  <a:buNone/>
                </a:pPr>
                <a:r>
                  <a:rPr lang="en-US" altLang="en-US" sz="1800">
                    <a:latin typeface="Arial" charset="0"/>
                  </a:rPr>
                  <a:t>6   7</a:t>
                </a:r>
              </a:p>
              <a:p>
                <a:pPr eaLnBrk="1" hangingPunct="1">
                  <a:spcBef>
                    <a:spcPct val="0"/>
                  </a:spcBef>
                  <a:spcAft>
                    <a:spcPts val="600"/>
                  </a:spcAft>
                  <a:buFontTx/>
                  <a:buNone/>
                </a:pPr>
                <a:r>
                  <a:rPr lang="en-US" altLang="en-US" sz="1800">
                    <a:latin typeface="Arial" charset="0"/>
                  </a:rPr>
                  <a:t>7   2334</a:t>
                </a:r>
              </a:p>
              <a:p>
                <a:pPr eaLnBrk="1" hangingPunct="1">
                  <a:spcBef>
                    <a:spcPct val="0"/>
                  </a:spcBef>
                  <a:spcAft>
                    <a:spcPts val="600"/>
                  </a:spcAft>
                  <a:buFontTx/>
                  <a:buNone/>
                </a:pPr>
                <a:r>
                  <a:rPr lang="en-US" altLang="en-US" sz="1800">
                    <a:latin typeface="Arial" charset="0"/>
                  </a:rPr>
                  <a:t>7   5777899</a:t>
                </a:r>
              </a:p>
              <a:p>
                <a:pPr eaLnBrk="1" hangingPunct="1">
                  <a:spcBef>
                    <a:spcPct val="0"/>
                  </a:spcBef>
                  <a:spcAft>
                    <a:spcPts val="600"/>
                  </a:spcAft>
                  <a:buFontTx/>
                  <a:buNone/>
                </a:pPr>
                <a:r>
                  <a:rPr lang="en-US" altLang="en-US" sz="1800">
                    <a:latin typeface="Arial" charset="0"/>
                  </a:rPr>
                  <a:t>8   00123334</a:t>
                </a:r>
              </a:p>
              <a:p>
                <a:pPr eaLnBrk="1" hangingPunct="1">
                  <a:spcBef>
                    <a:spcPct val="0"/>
                  </a:spcBef>
                  <a:spcAft>
                    <a:spcPts val="600"/>
                  </a:spcAft>
                  <a:buFontTx/>
                  <a:buNone/>
                </a:pPr>
                <a:r>
                  <a:rPr lang="en-US" altLang="en-US" sz="1800">
                    <a:latin typeface="Arial" charset="0"/>
                  </a:rPr>
                  <a:t>8   5</a:t>
                </a:r>
                <a:r>
                  <a:rPr lang="en-US" altLang="en-US" sz="1800" b="1">
                    <a:latin typeface="Arial" charset="0"/>
                  </a:rPr>
                  <a:t>6</a:t>
                </a:r>
                <a:r>
                  <a:rPr lang="en-US" altLang="en-US" sz="1800">
                    <a:latin typeface="Arial" charset="0"/>
                  </a:rPr>
                  <a:t>9</a:t>
                </a:r>
              </a:p>
              <a:p>
                <a:pPr eaLnBrk="1" hangingPunct="1">
                  <a:spcBef>
                    <a:spcPct val="0"/>
                  </a:spcBef>
                  <a:spcAft>
                    <a:spcPts val="600"/>
                  </a:spcAft>
                  <a:buFontTx/>
                  <a:buNone/>
                </a:pPr>
                <a:r>
                  <a:rPr lang="en-US" altLang="en-US" sz="1800">
                    <a:latin typeface="Arial" charset="0"/>
                  </a:rPr>
                  <a:t>9   03</a:t>
                </a:r>
              </a:p>
            </p:txBody>
          </p:sp>
          <p:sp>
            <p:nvSpPr>
              <p:cNvPr id="26636" name="TextBox 7"/>
              <p:cNvSpPr txBox="1">
                <a:spLocks noChangeArrowheads="1"/>
              </p:cNvSpPr>
              <p:nvPr/>
            </p:nvSpPr>
            <p:spPr bwMode="auto">
              <a:xfrm>
                <a:off x="918022" y="3791729"/>
                <a:ext cx="7243006" cy="124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2500" b="1" dirty="0">
                    <a:latin typeface="+mj-lt"/>
                  </a:rPr>
                  <a:t>Jenny earned a score of 86 on her test.  How did she perform relative to the rest of the class? What percentile is she ranked in?</a:t>
                </a:r>
              </a:p>
            </p:txBody>
          </p:sp>
        </p:grpSp>
      </p:grpSp>
      <p:grpSp>
        <p:nvGrpSpPr>
          <p:cNvPr id="5" name="Group 27"/>
          <p:cNvGrpSpPr>
            <a:grpSpLocks/>
          </p:cNvGrpSpPr>
          <p:nvPr/>
        </p:nvGrpSpPr>
        <p:grpSpPr bwMode="auto">
          <a:xfrm>
            <a:off x="754063" y="1927225"/>
            <a:ext cx="7721600" cy="2157413"/>
            <a:chOff x="754559" y="1528703"/>
            <a:chExt cx="7720356" cy="2160605"/>
          </a:xfrm>
        </p:grpSpPr>
        <p:sp>
          <p:nvSpPr>
            <p:cNvPr id="26631" name="TextBox 7"/>
            <p:cNvSpPr txBox="1">
              <a:spLocks noChangeArrowheads="1"/>
            </p:cNvSpPr>
            <p:nvPr/>
          </p:nvSpPr>
          <p:spPr bwMode="auto">
            <a:xfrm>
              <a:off x="2741789" y="1673380"/>
              <a:ext cx="5733126" cy="201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2500" dirty="0">
                  <a:latin typeface="+mj-lt"/>
                </a:rPr>
                <a:t>Her score was greater than 21 of the 25 observations.  Since 21 of the 25, or 84%, of the scores are below hers, Jenny is at the 84</a:t>
              </a:r>
              <a:r>
                <a:rPr lang="en-US" sz="2500" baseline="30000" dirty="0">
                  <a:latin typeface="+mj-lt"/>
                </a:rPr>
                <a:t>th</a:t>
              </a:r>
              <a:r>
                <a:rPr lang="en-US" sz="2500" dirty="0">
                  <a:latin typeface="+mj-lt"/>
                </a:rPr>
                <a:t> percentile in the class’s test score distribution</a:t>
              </a:r>
              <a:r>
                <a:rPr lang="en-US" sz="2000" dirty="0">
                  <a:latin typeface="Rockwell" pitchFamily="-111" charset="0"/>
                </a:rPr>
                <a:t>. </a:t>
              </a:r>
            </a:p>
          </p:txBody>
        </p:sp>
        <p:sp>
          <p:nvSpPr>
            <p:cNvPr id="6149" name="TextBox 25"/>
            <p:cNvSpPr txBox="1">
              <a:spLocks noChangeArrowheads="1"/>
            </p:cNvSpPr>
            <p:nvPr/>
          </p:nvSpPr>
          <p:spPr bwMode="auto">
            <a:xfrm>
              <a:off x="754559" y="1528703"/>
              <a:ext cx="2151160" cy="214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600"/>
                </a:spcAft>
                <a:buFontTx/>
                <a:buNone/>
              </a:pPr>
              <a:r>
                <a:rPr lang="en-US" altLang="en-US" sz="1800" dirty="0">
                  <a:latin typeface="Arial" charset="0"/>
                </a:rPr>
                <a:t>6   </a:t>
              </a:r>
              <a:r>
                <a:rPr lang="en-US" altLang="en-US" sz="1800" b="1" dirty="0">
                  <a:solidFill>
                    <a:srgbClr val="FF0000"/>
                  </a:solidFill>
                  <a:latin typeface="Arial" charset="0"/>
                </a:rPr>
                <a:t>7</a:t>
              </a:r>
            </a:p>
            <a:p>
              <a:pPr eaLnBrk="1" hangingPunct="1">
                <a:spcBef>
                  <a:spcPct val="0"/>
                </a:spcBef>
                <a:spcAft>
                  <a:spcPts val="600"/>
                </a:spcAft>
                <a:buFontTx/>
                <a:buNone/>
              </a:pPr>
              <a:r>
                <a:rPr lang="en-US" altLang="en-US" sz="1800" dirty="0">
                  <a:latin typeface="Arial" charset="0"/>
                </a:rPr>
                <a:t>7   </a:t>
              </a:r>
              <a:r>
                <a:rPr lang="en-US" altLang="en-US" sz="1800" b="1" dirty="0">
                  <a:solidFill>
                    <a:srgbClr val="FF0000"/>
                  </a:solidFill>
                  <a:latin typeface="Arial" charset="0"/>
                </a:rPr>
                <a:t>2334</a:t>
              </a:r>
            </a:p>
            <a:p>
              <a:pPr eaLnBrk="1" hangingPunct="1">
                <a:spcBef>
                  <a:spcPct val="0"/>
                </a:spcBef>
                <a:spcAft>
                  <a:spcPts val="600"/>
                </a:spcAft>
                <a:buFontTx/>
                <a:buNone/>
              </a:pPr>
              <a:r>
                <a:rPr lang="en-US" altLang="en-US" sz="1800" dirty="0">
                  <a:latin typeface="Arial" charset="0"/>
                </a:rPr>
                <a:t>7   </a:t>
              </a:r>
              <a:r>
                <a:rPr lang="en-US" altLang="en-US" sz="1800" b="1" dirty="0">
                  <a:solidFill>
                    <a:srgbClr val="FF0000"/>
                  </a:solidFill>
                  <a:latin typeface="Arial" charset="0"/>
                </a:rPr>
                <a:t>5777899</a:t>
              </a:r>
            </a:p>
            <a:p>
              <a:pPr eaLnBrk="1" hangingPunct="1">
                <a:spcBef>
                  <a:spcPct val="0"/>
                </a:spcBef>
                <a:spcAft>
                  <a:spcPts val="600"/>
                </a:spcAft>
                <a:buFontTx/>
                <a:buNone/>
              </a:pPr>
              <a:r>
                <a:rPr lang="en-US" altLang="en-US" sz="1800" dirty="0">
                  <a:latin typeface="Arial" charset="0"/>
                </a:rPr>
                <a:t>8   </a:t>
              </a:r>
              <a:r>
                <a:rPr lang="en-US" altLang="en-US" sz="1800" b="1" dirty="0">
                  <a:solidFill>
                    <a:srgbClr val="FF0000"/>
                  </a:solidFill>
                  <a:latin typeface="Arial" charset="0"/>
                </a:rPr>
                <a:t>00123334</a:t>
              </a:r>
            </a:p>
            <a:p>
              <a:pPr eaLnBrk="1" hangingPunct="1">
                <a:spcBef>
                  <a:spcPct val="0"/>
                </a:spcBef>
                <a:spcAft>
                  <a:spcPts val="600"/>
                </a:spcAft>
                <a:buFontTx/>
                <a:buNone/>
              </a:pPr>
              <a:r>
                <a:rPr lang="en-US" altLang="en-US" sz="1800" dirty="0">
                  <a:latin typeface="Arial" charset="0"/>
                </a:rPr>
                <a:t>8   </a:t>
              </a:r>
              <a:r>
                <a:rPr lang="en-US" altLang="en-US" sz="1800" b="1" dirty="0">
                  <a:solidFill>
                    <a:srgbClr val="FF0000"/>
                  </a:solidFill>
                  <a:latin typeface="Arial" charset="0"/>
                </a:rPr>
                <a:t>5</a:t>
              </a:r>
              <a:r>
                <a:rPr lang="en-US" altLang="en-US" sz="1800" b="1" dirty="0">
                  <a:latin typeface="Arial" charset="0"/>
                </a:rPr>
                <a:t>6</a:t>
              </a:r>
              <a:r>
                <a:rPr lang="en-US" altLang="en-US" sz="1800" dirty="0">
                  <a:latin typeface="Arial" charset="0"/>
                </a:rPr>
                <a:t>9</a:t>
              </a:r>
            </a:p>
            <a:p>
              <a:pPr eaLnBrk="1" hangingPunct="1">
                <a:spcBef>
                  <a:spcPct val="0"/>
                </a:spcBef>
                <a:spcAft>
                  <a:spcPts val="600"/>
                </a:spcAft>
                <a:buFontTx/>
                <a:buNone/>
              </a:pPr>
              <a:r>
                <a:rPr lang="en-US" altLang="en-US" sz="1800" dirty="0">
                  <a:latin typeface="Arial" charset="0"/>
                </a:rPr>
                <a:t>9   03</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endParaRPr lang="en-US"/>
          </a:p>
        </p:txBody>
      </p:sp>
      <p:sp>
        <p:nvSpPr>
          <p:cNvPr id="3" name="Vertical Text Placeholder 2"/>
          <p:cNvSpPr>
            <a:spLocks noGrp="1"/>
          </p:cNvSpPr>
          <p:nvPr>
            <p:ph type="body" orient="vert" idx="1"/>
          </p:nvPr>
        </p:nvSpPr>
        <p:spPr/>
        <p:txBody>
          <a:bodyPr/>
          <a:lstStyle/>
          <a:p>
            <a:endParaRPr lang="en-US"/>
          </a:p>
        </p:txBody>
      </p:sp>
      <p:pic>
        <p:nvPicPr>
          <p:cNvPr id="4" name="Picture 3"/>
          <p:cNvPicPr>
            <a:picLocks noChangeAspect="1"/>
          </p:cNvPicPr>
          <p:nvPr/>
        </p:nvPicPr>
        <p:blipFill>
          <a:blip r:embed="rId2"/>
          <a:stretch>
            <a:fillRect/>
          </a:stretch>
        </p:blipFill>
        <p:spPr>
          <a:xfrm>
            <a:off x="192290" y="191912"/>
            <a:ext cx="8766371" cy="5136444"/>
          </a:xfrm>
          <a:prstGeom prst="rect">
            <a:avLst/>
          </a:prstGeom>
        </p:spPr>
      </p:pic>
    </p:spTree>
    <p:extLst>
      <p:ext uri="{BB962C8B-B14F-4D97-AF65-F5344CB8AC3E}">
        <p14:creationId xmlns:p14="http://schemas.microsoft.com/office/powerpoint/2010/main" val="271725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endParaRPr lang="en-US"/>
          </a:p>
        </p:txBody>
      </p:sp>
      <p:sp>
        <p:nvSpPr>
          <p:cNvPr id="3" name="Vertical Text Placeholder 2"/>
          <p:cNvSpPr>
            <a:spLocks noGrp="1"/>
          </p:cNvSpPr>
          <p:nvPr>
            <p:ph type="body" orient="vert" idx="1"/>
          </p:nvPr>
        </p:nvSpPr>
        <p:spPr/>
        <p:txBody>
          <a:bodyPr/>
          <a:lstStyle/>
          <a:p>
            <a:endParaRPr lang="en-US"/>
          </a:p>
        </p:txBody>
      </p:sp>
      <p:pic>
        <p:nvPicPr>
          <p:cNvPr id="4" name="Picture 3"/>
          <p:cNvPicPr>
            <a:picLocks noChangeAspect="1"/>
          </p:cNvPicPr>
          <p:nvPr/>
        </p:nvPicPr>
        <p:blipFill>
          <a:blip r:embed="rId2"/>
          <a:stretch>
            <a:fillRect/>
          </a:stretch>
        </p:blipFill>
        <p:spPr>
          <a:xfrm>
            <a:off x="196673" y="274638"/>
            <a:ext cx="8739715" cy="5742340"/>
          </a:xfrm>
          <a:prstGeom prst="rect">
            <a:avLst/>
          </a:prstGeom>
        </p:spPr>
      </p:pic>
    </p:spTree>
    <p:extLst>
      <p:ext uri="{BB962C8B-B14F-4D97-AF65-F5344CB8AC3E}">
        <p14:creationId xmlns:p14="http://schemas.microsoft.com/office/powerpoint/2010/main" val="291619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Vertical Text Placeholder 2"/>
          <p:cNvSpPr>
            <a:spLocks noGrp="1"/>
          </p:cNvSpPr>
          <p:nvPr>
            <p:ph type="body" orient="vert" idx="1"/>
          </p:nvPr>
        </p:nvSpPr>
        <p:spPr>
          <a:xfrm rot="16200000">
            <a:off x="3853657" y="-2888456"/>
            <a:ext cx="1662112" cy="8128000"/>
          </a:xfrm>
        </p:spPr>
        <p:txBody>
          <a:bodyPr rtlCol="0">
            <a:normAutofit/>
          </a:bodyPr>
          <a:lstStyle/>
          <a:p>
            <a:pPr marL="0" indent="0" algn="ctr" eaLnBrk="1" fontAlgn="auto" hangingPunct="1">
              <a:spcAft>
                <a:spcPts val="0"/>
              </a:spcAft>
              <a:buFont typeface="Arial" pitchFamily="34" charset="0"/>
              <a:buNone/>
              <a:defRPr/>
            </a:pPr>
            <a:r>
              <a:rPr lang="en-US" sz="4000" b="1" dirty="0">
                <a:solidFill>
                  <a:schemeClr val="accent4">
                    <a:lumMod val="75000"/>
                  </a:schemeClr>
                </a:solidFill>
                <a:latin typeface="+mj-lt"/>
                <a:ea typeface="ＭＳ Ｐゴシック" pitchFamily="-111" charset="-128"/>
              </a:rPr>
              <a:t>Cumulative Relative Frequency Graphs</a:t>
            </a:r>
            <a:endParaRPr lang="en-US" sz="4000" dirty="0">
              <a:solidFill>
                <a:schemeClr val="accent4">
                  <a:lumMod val="75000"/>
                </a:schemeClr>
              </a:solidFill>
              <a:latin typeface="+mj-lt"/>
              <a:ea typeface="ＭＳ Ｐゴシック" pitchFamily="-111" charset="-128"/>
            </a:endParaRPr>
          </a:p>
        </p:txBody>
      </p:sp>
      <p:pic>
        <p:nvPicPr>
          <p:cNvPr id="7171" name="Picture 5" descr="http://www.helpwithstats.com/wp-content/uploads/2013/06/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813" y="1604963"/>
            <a:ext cx="5691187"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8125" y="2006600"/>
            <a:ext cx="3063875" cy="3384550"/>
          </a:xfrm>
          <a:prstGeom prst="rect">
            <a:avLst/>
          </a:prstGeom>
        </p:spPr>
        <p:txBody>
          <a:bodyPr>
            <a:spAutoFit/>
          </a:bodyPr>
          <a:lstStyle/>
          <a:p>
            <a:pPr fontAlgn="auto">
              <a:spcAft>
                <a:spcPts val="0"/>
              </a:spcAft>
              <a:buFont typeface="Wingdings" pitchFamily="-111" charset="2"/>
              <a:buNone/>
              <a:defRPr/>
            </a:pPr>
            <a:r>
              <a:rPr lang="en-US" sz="2800" dirty="0">
                <a:solidFill>
                  <a:srgbClr val="000000"/>
                </a:solidFill>
                <a:latin typeface="+mj-lt"/>
              </a:rPr>
              <a:t>A cumulative relative frequency graph displays the cumulative relative frequency of each class of a frequency distribution.</a:t>
            </a:r>
          </a:p>
          <a:p>
            <a:pPr fontAlgn="auto">
              <a:spcAft>
                <a:spcPts val="0"/>
              </a:spcAft>
              <a:buFont typeface="Arial" pitchFamily="34" charset="0"/>
              <a:buChar char="•"/>
              <a:defRPr/>
            </a:pPr>
            <a:endParaRPr lang="en-US" dirty="0">
              <a:solidFill>
                <a:srgbClr val="000000"/>
              </a:solidFil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Vertical Text Placeholder 2"/>
          <p:cNvSpPr>
            <a:spLocks noGrp="1"/>
          </p:cNvSpPr>
          <p:nvPr>
            <p:ph type="body" orient="vert" idx="1"/>
          </p:nvPr>
        </p:nvSpPr>
        <p:spPr>
          <a:xfrm rot="16200000">
            <a:off x="3890169" y="-2951956"/>
            <a:ext cx="1289050" cy="7827962"/>
          </a:xfrm>
        </p:spPr>
        <p:txBody>
          <a:bodyPr rtlCol="0">
            <a:normAutofit/>
          </a:bodyPr>
          <a:lstStyle/>
          <a:p>
            <a:pPr marL="0" indent="0" algn="ctr" eaLnBrk="1" fontAlgn="auto" hangingPunct="1">
              <a:spcAft>
                <a:spcPts val="0"/>
              </a:spcAft>
              <a:buFont typeface="Arial" pitchFamily="34" charset="0"/>
              <a:buNone/>
              <a:defRPr/>
            </a:pPr>
            <a:r>
              <a:rPr lang="en-US" sz="4500" b="1" dirty="0">
                <a:solidFill>
                  <a:srgbClr val="00B0F0"/>
                </a:solidFill>
                <a:latin typeface="+mj-lt"/>
                <a:ea typeface="ＭＳ Ｐゴシック" pitchFamily="-111" charset="-128"/>
              </a:rPr>
              <a:t>Transforming Data</a:t>
            </a:r>
          </a:p>
          <a:p>
            <a:pPr algn="ctr" eaLnBrk="1" fontAlgn="auto" hangingPunct="1">
              <a:spcAft>
                <a:spcPts val="0"/>
              </a:spcAft>
              <a:buFont typeface="Arial" pitchFamily="34" charset="0"/>
              <a:buChar char="•"/>
              <a:defRPr/>
            </a:pPr>
            <a:endParaRPr lang="en-US" sz="3500" dirty="0">
              <a:solidFill>
                <a:srgbClr val="000000"/>
              </a:solidFill>
              <a:latin typeface="+mj-lt"/>
              <a:ea typeface="ＭＳ Ｐゴシック" pitchFamily="-111" charset="-128"/>
            </a:endParaRPr>
          </a:p>
        </p:txBody>
      </p:sp>
      <p:sp>
        <p:nvSpPr>
          <p:cNvPr id="34821" name="TextBox 7"/>
          <p:cNvSpPr txBox="1">
            <a:spLocks noChangeArrowheads="1"/>
          </p:cNvSpPr>
          <p:nvPr/>
        </p:nvSpPr>
        <p:spPr bwMode="auto">
          <a:xfrm>
            <a:off x="382588" y="1408113"/>
            <a:ext cx="8297862"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marL="342900" indent="-342900" eaLnBrk="1" hangingPunct="1">
              <a:buFont typeface="Arial" panose="020B0604020202020204" pitchFamily="34" charset="0"/>
              <a:buChar char="•"/>
              <a:defRPr/>
            </a:pPr>
            <a:r>
              <a:rPr lang="en-US" sz="2500" dirty="0">
                <a:latin typeface="+mj-lt"/>
                <a:cs typeface="Arial" charset="0"/>
              </a:rPr>
              <a:t>Transforming converts the original observations from the original units of measurements to another scale.</a:t>
            </a:r>
          </a:p>
          <a:p>
            <a:pPr eaLnBrk="1" hangingPunct="1">
              <a:defRPr/>
            </a:pPr>
            <a:endParaRPr lang="en-US" sz="1500" dirty="0">
              <a:latin typeface="+mj-lt"/>
              <a:cs typeface="Arial" charset="0"/>
            </a:endParaRPr>
          </a:p>
          <a:p>
            <a:pPr marL="342900" indent="-342900" eaLnBrk="1" hangingPunct="1">
              <a:buFont typeface="Arial" panose="020B0604020202020204" pitchFamily="34" charset="0"/>
              <a:buChar char="•"/>
              <a:defRPr/>
            </a:pPr>
            <a:r>
              <a:rPr lang="en-US" sz="2500" dirty="0">
                <a:latin typeface="+mj-lt"/>
                <a:cs typeface="Arial" charset="0"/>
              </a:rPr>
              <a:t>Some transformations can affect the shape, center, and spread of a distribution.</a:t>
            </a:r>
          </a:p>
          <a:p>
            <a:pPr eaLnBrk="1" hangingPunct="1">
              <a:defRPr/>
            </a:pPr>
            <a:endParaRPr lang="en-US" sz="2000" dirty="0">
              <a:cs typeface="Arial" charset="0"/>
            </a:endParaRPr>
          </a:p>
        </p:txBody>
      </p:sp>
      <p:graphicFrame>
        <p:nvGraphicFramePr>
          <p:cNvPr id="11268" name="Chart 6"/>
          <p:cNvGraphicFramePr>
            <a:graphicFrameLocks/>
          </p:cNvGraphicFramePr>
          <p:nvPr/>
        </p:nvGraphicFramePr>
        <p:xfrm>
          <a:off x="4521200" y="3527425"/>
          <a:ext cx="4673600" cy="2844800"/>
        </p:xfrm>
        <a:graphic>
          <a:graphicData uri="http://schemas.openxmlformats.org/presentationml/2006/ole">
            <mc:AlternateContent xmlns:mc="http://schemas.openxmlformats.org/markup-compatibility/2006">
              <mc:Choice xmlns:v="urn:schemas-microsoft-com:vml" Requires="v">
                <p:oleObj spid="_x0000_s11297" r:id="rId4" imgW="4669941" imgH="2840982" progId="Excel.Chart.8">
                  <p:embed/>
                </p:oleObj>
              </mc:Choice>
              <mc:Fallback>
                <p:oleObj r:id="rId4" imgW="4669941" imgH="2840982" progId="Excel.Chart.8">
                  <p:embed/>
                  <p:pic>
                    <p:nvPicPr>
                      <p:cNvPr id="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1200" y="3527425"/>
                        <a:ext cx="4673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69" name="Chart 7"/>
          <p:cNvGraphicFramePr>
            <a:graphicFrameLocks/>
          </p:cNvGraphicFramePr>
          <p:nvPr/>
        </p:nvGraphicFramePr>
        <p:xfrm>
          <a:off x="-1588" y="3527425"/>
          <a:ext cx="4673601" cy="2844800"/>
        </p:xfrm>
        <a:graphic>
          <a:graphicData uri="http://schemas.openxmlformats.org/presentationml/2006/ole">
            <mc:AlternateContent xmlns:mc="http://schemas.openxmlformats.org/markup-compatibility/2006">
              <mc:Choice xmlns:v="urn:schemas-microsoft-com:vml" Requires="v">
                <p:oleObj spid="_x0000_s11298" r:id="rId6" imgW="4676037" imgH="2840982" progId="Excel.Chart.8">
                  <p:embed/>
                </p:oleObj>
              </mc:Choice>
              <mc:Fallback>
                <p:oleObj r:id="rId6" imgW="4676037" imgH="2840982" progId="Excel.Chart.8">
                  <p:embed/>
                  <p:pic>
                    <p:nvPicPr>
                      <p:cNvPr id="0" name="Chart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3527425"/>
                        <a:ext cx="4673601"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p:transition>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3069</TotalTime>
  <Words>1190</Words>
  <Application>Microsoft Macintosh PowerPoint</Application>
  <PresentationFormat>On-screen Show (4:3)</PresentationFormat>
  <Paragraphs>189</Paragraphs>
  <Slides>21</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0" baseType="lpstr">
      <vt:lpstr>Arial</vt:lpstr>
      <vt:lpstr>Calibri</vt:lpstr>
      <vt:lpstr>ＭＳ Ｐゴシック</vt:lpstr>
      <vt:lpstr>Rockwell</vt:lpstr>
      <vt:lpstr>Times New Roman</vt:lpstr>
      <vt:lpstr>Wingdings</vt:lpstr>
      <vt:lpstr>Office Theme</vt:lpstr>
      <vt:lpstr>Excel.Chart.8</vt:lpstr>
      <vt:lpstr>Chart</vt:lpstr>
      <vt:lpstr>2.1: Describing Location in a Distribution</vt:lpstr>
      <vt:lpstr>Section 2.1 Describing Location in a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Your Understanding</vt:lpstr>
      <vt:lpstr>Check Your Understanding</vt:lpstr>
      <vt:lpstr>Check Your Understanding</vt:lpstr>
      <vt:lpstr>PowerPoint Presentation</vt:lpstr>
      <vt:lpstr>PowerPoint Presentation</vt:lpstr>
      <vt:lpstr>PowerPoint Presentation</vt:lpstr>
    </vt:vector>
  </TitlesOfParts>
  <Company>Lakeville Area Public Schools</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Sandy Hinding</dc:creator>
  <cp:lastModifiedBy>Jameil Floyd</cp:lastModifiedBy>
  <cp:revision>136</cp:revision>
  <cp:lastPrinted>2015-04-29T12:25:06Z</cp:lastPrinted>
  <dcterms:created xsi:type="dcterms:W3CDTF">2010-09-21T19:00:16Z</dcterms:created>
  <dcterms:modified xsi:type="dcterms:W3CDTF">2018-08-31T11:08:53Z</dcterms:modified>
</cp:coreProperties>
</file>