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41" r:id="rId1"/>
  </p:sldMasterIdLst>
  <p:notesMasterIdLst>
    <p:notesMasterId r:id="rId24"/>
  </p:notesMasterIdLst>
  <p:handoutMasterIdLst>
    <p:handoutMasterId r:id="rId25"/>
  </p:handoutMasterIdLst>
  <p:sldIdLst>
    <p:sldId id="323" r:id="rId2"/>
    <p:sldId id="261" r:id="rId3"/>
    <p:sldId id="304" r:id="rId4"/>
    <p:sldId id="272" r:id="rId5"/>
    <p:sldId id="333" r:id="rId6"/>
    <p:sldId id="332" r:id="rId7"/>
    <p:sldId id="303" r:id="rId8"/>
    <p:sldId id="292" r:id="rId9"/>
    <p:sldId id="324" r:id="rId10"/>
    <p:sldId id="325" r:id="rId11"/>
    <p:sldId id="327" r:id="rId12"/>
    <p:sldId id="328" r:id="rId13"/>
    <p:sldId id="316" r:id="rId14"/>
    <p:sldId id="315" r:id="rId15"/>
    <p:sldId id="320" r:id="rId16"/>
    <p:sldId id="318" r:id="rId17"/>
    <p:sldId id="334" r:id="rId18"/>
    <p:sldId id="331" r:id="rId19"/>
    <p:sldId id="306" r:id="rId20"/>
    <p:sldId id="335" r:id="rId21"/>
    <p:sldId id="329" r:id="rId22"/>
    <p:sldId id="33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DA4DC-C431-4EC2-8057-2CFBE851B70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AEFEBE-AAD8-450C-82E6-A660BC0CA2C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47625">
          <a:solidFill>
            <a:schemeClr val="tx1"/>
          </a:solidFill>
        </a:ln>
      </dgm:spPr>
      <dgm:t>
        <a:bodyPr/>
        <a:lstStyle/>
        <a:p>
          <a:pPr algn="l"/>
          <a:r>
            <a:rPr lang="en-US" dirty="0"/>
            <a:t>Meat</a:t>
          </a:r>
        </a:p>
      </dgm:t>
    </dgm:pt>
    <dgm:pt modelId="{F67E6EBC-7B99-4406-B976-A32B0ECC0F1A}" type="parTrans" cxnId="{451DE017-AB25-4CC6-BBC5-E035E9A6510D}">
      <dgm:prSet/>
      <dgm:spPr/>
      <dgm:t>
        <a:bodyPr/>
        <a:lstStyle/>
        <a:p>
          <a:endParaRPr lang="en-US"/>
        </a:p>
      </dgm:t>
    </dgm:pt>
    <dgm:pt modelId="{631D42A7-F3A5-41B9-9F89-93BC14ACEC91}" type="sibTrans" cxnId="{451DE017-AB25-4CC6-BBC5-E035E9A6510D}">
      <dgm:prSet/>
      <dgm:spPr/>
      <dgm:t>
        <a:bodyPr/>
        <a:lstStyle/>
        <a:p>
          <a:endParaRPr lang="en-US"/>
        </a:p>
      </dgm:t>
    </dgm:pt>
    <dgm:pt modelId="{86ED5236-3E1C-4780-A4F1-34256C66E7D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Veggies</a:t>
          </a:r>
        </a:p>
      </dgm:t>
    </dgm:pt>
    <dgm:pt modelId="{C3E3A691-67DE-458F-B364-54F3191ADC59}" type="parTrans" cxnId="{1F06D3F8-44B3-4798-82A8-BADC54144DC7}">
      <dgm:prSet/>
      <dgm:spPr/>
      <dgm:t>
        <a:bodyPr/>
        <a:lstStyle/>
        <a:p>
          <a:endParaRPr lang="en-US"/>
        </a:p>
      </dgm:t>
    </dgm:pt>
    <dgm:pt modelId="{2CD5CC20-C396-49D9-BFF7-29B0CFAF685D}" type="sibTrans" cxnId="{1F06D3F8-44B3-4798-82A8-BADC54144DC7}">
      <dgm:prSet/>
      <dgm:spPr/>
      <dgm:t>
        <a:bodyPr/>
        <a:lstStyle/>
        <a:p>
          <a:endParaRPr lang="en-US"/>
        </a:p>
      </dgm:t>
    </dgm:pt>
    <dgm:pt modelId="{777AD31E-B238-4E18-A5F5-416BB11BF8EA}" type="pres">
      <dgm:prSet presAssocID="{220DA4DC-C431-4EC2-8057-2CFBE851B707}" presName="compositeShape" presStyleCnt="0">
        <dgm:presLayoutVars>
          <dgm:chMax val="7"/>
          <dgm:dir/>
          <dgm:resizeHandles val="exact"/>
        </dgm:presLayoutVars>
      </dgm:prSet>
      <dgm:spPr/>
    </dgm:pt>
    <dgm:pt modelId="{FD1C173D-06CF-498F-A470-9E70E5CBEE11}" type="pres">
      <dgm:prSet presAssocID="{6DAEFEBE-AAD8-450C-82E6-A660BC0CA2C4}" presName="circ1" presStyleLbl="vennNode1" presStyleIdx="0" presStyleCnt="2" custScaleX="100060" custLinFactNeighborX="3938" custLinFactNeighborY="-656"/>
      <dgm:spPr/>
    </dgm:pt>
    <dgm:pt modelId="{175507BF-6C2C-4CAD-B18D-C3224AB1B07C}" type="pres">
      <dgm:prSet presAssocID="{6DAEFEBE-AAD8-450C-82E6-A660BC0CA2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9B4ECC-B600-4ABF-94DA-58D27F29F2F0}" type="pres">
      <dgm:prSet presAssocID="{86ED5236-3E1C-4780-A4F1-34256C66E7DC}" presName="circ2" presStyleLbl="vennNode1" presStyleIdx="1" presStyleCnt="2" custScaleX="104720" custLinFactNeighborX="-3938"/>
      <dgm:spPr/>
    </dgm:pt>
    <dgm:pt modelId="{99E66ED7-E473-4445-BEFE-877FFC03F203}" type="pres">
      <dgm:prSet presAssocID="{86ED5236-3E1C-4780-A4F1-34256C66E7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51DE017-AB25-4CC6-BBC5-E035E9A6510D}" srcId="{220DA4DC-C431-4EC2-8057-2CFBE851B707}" destId="{6DAEFEBE-AAD8-450C-82E6-A660BC0CA2C4}" srcOrd="0" destOrd="0" parTransId="{F67E6EBC-7B99-4406-B976-A32B0ECC0F1A}" sibTransId="{631D42A7-F3A5-41B9-9F89-93BC14ACEC91}"/>
    <dgm:cxn modelId="{224C802C-82B8-4BB6-8803-06F3028E0175}" type="presOf" srcId="{220DA4DC-C431-4EC2-8057-2CFBE851B707}" destId="{777AD31E-B238-4E18-A5F5-416BB11BF8EA}" srcOrd="0" destOrd="0" presId="urn:microsoft.com/office/officeart/2005/8/layout/venn1"/>
    <dgm:cxn modelId="{AC025A3C-9B99-4299-A966-30B5BA258C2A}" type="presOf" srcId="{6DAEFEBE-AAD8-450C-82E6-A660BC0CA2C4}" destId="{FD1C173D-06CF-498F-A470-9E70E5CBEE11}" srcOrd="0" destOrd="0" presId="urn:microsoft.com/office/officeart/2005/8/layout/venn1"/>
    <dgm:cxn modelId="{492DF47E-DDAD-42CF-997F-2E2D3A4BC7AE}" type="presOf" srcId="{86ED5236-3E1C-4780-A4F1-34256C66E7DC}" destId="{99E66ED7-E473-4445-BEFE-877FFC03F203}" srcOrd="1" destOrd="0" presId="urn:microsoft.com/office/officeart/2005/8/layout/venn1"/>
    <dgm:cxn modelId="{CCE6959E-56BD-4864-9533-6708DECC734D}" type="presOf" srcId="{86ED5236-3E1C-4780-A4F1-34256C66E7DC}" destId="{EA9B4ECC-B600-4ABF-94DA-58D27F29F2F0}" srcOrd="0" destOrd="0" presId="urn:microsoft.com/office/officeart/2005/8/layout/venn1"/>
    <dgm:cxn modelId="{2C966DB4-EC6A-45CA-AB03-C37607A95B85}" type="presOf" srcId="{6DAEFEBE-AAD8-450C-82E6-A660BC0CA2C4}" destId="{175507BF-6C2C-4CAD-B18D-C3224AB1B07C}" srcOrd="1" destOrd="0" presId="urn:microsoft.com/office/officeart/2005/8/layout/venn1"/>
    <dgm:cxn modelId="{1F06D3F8-44B3-4798-82A8-BADC54144DC7}" srcId="{220DA4DC-C431-4EC2-8057-2CFBE851B707}" destId="{86ED5236-3E1C-4780-A4F1-34256C66E7DC}" srcOrd="1" destOrd="0" parTransId="{C3E3A691-67DE-458F-B364-54F3191ADC59}" sibTransId="{2CD5CC20-C396-49D9-BFF7-29B0CFAF685D}"/>
    <dgm:cxn modelId="{006C5152-2E0D-4592-87DE-E15CA255DB79}" type="presParOf" srcId="{777AD31E-B238-4E18-A5F5-416BB11BF8EA}" destId="{FD1C173D-06CF-498F-A470-9E70E5CBEE11}" srcOrd="0" destOrd="0" presId="urn:microsoft.com/office/officeart/2005/8/layout/venn1"/>
    <dgm:cxn modelId="{7986CACF-7D4C-4A01-9288-17E98F3663E9}" type="presParOf" srcId="{777AD31E-B238-4E18-A5F5-416BB11BF8EA}" destId="{175507BF-6C2C-4CAD-B18D-C3224AB1B07C}" srcOrd="1" destOrd="0" presId="urn:microsoft.com/office/officeart/2005/8/layout/venn1"/>
    <dgm:cxn modelId="{ADB99B3F-E339-4203-ABD8-A496A3296D15}" type="presParOf" srcId="{777AD31E-B238-4E18-A5F5-416BB11BF8EA}" destId="{EA9B4ECC-B600-4ABF-94DA-58D27F29F2F0}" srcOrd="2" destOrd="0" presId="urn:microsoft.com/office/officeart/2005/8/layout/venn1"/>
    <dgm:cxn modelId="{6FFC1A56-4E0D-4487-AB8E-C71DC7AD22A5}" type="presParOf" srcId="{777AD31E-B238-4E18-A5F5-416BB11BF8EA}" destId="{99E66ED7-E473-4445-BEFE-877FFC03F20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C173D-06CF-498F-A470-9E70E5CBEE11}">
      <dsp:nvSpPr>
        <dsp:cNvPr id="0" name=""/>
        <dsp:cNvSpPr/>
      </dsp:nvSpPr>
      <dsp:spPr>
        <a:xfrm>
          <a:off x="282649" y="356939"/>
          <a:ext cx="4160899" cy="4158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76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Meat</a:t>
          </a:r>
        </a:p>
      </dsp:txBody>
      <dsp:txXfrm>
        <a:off x="863675" y="847304"/>
        <a:ext cx="2399077" cy="3177674"/>
      </dsp:txXfrm>
    </dsp:sp>
    <dsp:sp modelId="{EA9B4ECC-B600-4ABF-94DA-58D27F29F2F0}">
      <dsp:nvSpPr>
        <dsp:cNvPr id="0" name=""/>
        <dsp:cNvSpPr/>
      </dsp:nvSpPr>
      <dsp:spPr>
        <a:xfrm>
          <a:off x="2855290" y="384218"/>
          <a:ext cx="4354681" cy="41584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Veggies</a:t>
          </a:r>
        </a:p>
      </dsp:txBody>
      <dsp:txXfrm>
        <a:off x="4091078" y="874583"/>
        <a:ext cx="2510807" cy="317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Chapter 5, Section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2DCA-0902-46B0-B159-02E62DF5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823C54E-1EE9-4BA8-BF2A-8268E7430D69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3C6996F-32B4-49CC-BECE-514B05A7E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DA6A-385F-44CD-B56F-0846832B374A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D513-6F13-45D2-93A9-1FBE3EFC6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F42D-38E5-4B3D-93DD-8396EDA4E7E4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AA70-8B17-4167-8CF8-F11AEABD9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E1C-1AF3-4BC4-8650-60ADE3EE6646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6357-4656-45FB-BECC-6B76A7E51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08FB-B350-4F0C-A052-9ECED572CE5A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1E0A-7096-42C9-AAAC-34BBBE701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8561-2437-4560-A7F7-AD48743340C8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E789-CED9-4120-A914-357D2673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5A5F-1691-4090-8F33-32ECE9FB825F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7FA2-11CF-4A7B-9443-87FA8838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1F7F-6D53-4258-AD0F-28D716E7EBC9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8F13-2470-48F3-A367-CADDDED6D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CE2B-A2E8-4677-B71B-9DD60A4E10CA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EE17-FF3B-48C6-8CD9-FBD8EA132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2DA3-CEB9-47BC-9198-E77A89DBFCE1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100B-CAF1-4100-9744-AD4634193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7BCC-AC74-4657-9F99-753ECD1CB7C7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1A94-F4DE-47E6-B88D-B05A7F04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9FA1-4BBF-4A76-B280-C302D340C38E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483-2EB2-4D69-A942-12D468DDB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0BC38F22-FE78-4CDF-ACE8-2C732D0E2092}" type="datetime1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1A8587EB-E697-4871-9656-000EA50F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9451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500" b="1" dirty="0">
                <a:solidFill>
                  <a:srgbClr val="7030A0"/>
                </a:solidFill>
              </a:rPr>
              <a:t>5.2: Probability Rules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/>
          <a:stretch/>
        </p:blipFill>
        <p:spPr bwMode="auto">
          <a:xfrm>
            <a:off x="1910686" y="2464536"/>
            <a:ext cx="5257800" cy="373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211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894476" y="777922"/>
          <a:ext cx="7492621" cy="492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3388" y="5827713"/>
            <a:ext cx="3768725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schemeClr val="bg1"/>
                </a:solidFill>
                <a:latin typeface="+mj-lt"/>
              </a:rPr>
              <a:t>Neither (Cheese)</a:t>
            </a:r>
          </a:p>
        </p:txBody>
      </p:sp>
      <p:sp>
        <p:nvSpPr>
          <p:cNvPr id="7" name="Down Arrow 6"/>
          <p:cNvSpPr/>
          <p:nvPr/>
        </p:nvSpPr>
        <p:spPr>
          <a:xfrm>
            <a:off x="3248025" y="1392238"/>
            <a:ext cx="2265363" cy="19780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97" y="0"/>
            <a:ext cx="1901825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738563" y="2176463"/>
            <a:ext cx="123031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latin typeface="+mj-lt"/>
              </a:rPr>
              <a:t>Meat &amp; Veggies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48644" y="-688181"/>
            <a:ext cx="4873625" cy="71231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What is the probability that a randomly selected student…</a:t>
            </a:r>
          </a:p>
          <a:p>
            <a:pPr>
              <a:buFontTx/>
              <a:buChar char="-"/>
              <a:defRPr/>
            </a:pPr>
            <a:r>
              <a:rPr lang="en-US" dirty="0"/>
              <a:t>Likes meat</a:t>
            </a:r>
          </a:p>
          <a:p>
            <a:pPr>
              <a:buFontTx/>
              <a:buChar char="-"/>
              <a:defRPr/>
            </a:pPr>
            <a:r>
              <a:rPr lang="en-US" dirty="0"/>
              <a:t>Likes veggies</a:t>
            </a:r>
          </a:p>
          <a:p>
            <a:pPr>
              <a:buFontTx/>
              <a:buChar char="-"/>
              <a:defRPr/>
            </a:pPr>
            <a:r>
              <a:rPr lang="en-US" dirty="0"/>
              <a:t>Likes veggies and meat</a:t>
            </a:r>
          </a:p>
          <a:p>
            <a:pPr>
              <a:buFontTx/>
              <a:buChar char="-"/>
              <a:defRPr/>
            </a:pPr>
            <a:r>
              <a:rPr lang="en-US" dirty="0"/>
              <a:t>Likes neither (cheese)</a:t>
            </a:r>
          </a:p>
          <a:p>
            <a:pPr>
              <a:buFontTx/>
              <a:buChar char="-"/>
              <a:defRPr/>
            </a:pPr>
            <a:r>
              <a:rPr lang="en-US" dirty="0"/>
              <a:t>Like either veggies or meat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03200"/>
            <a:ext cx="6613525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474913"/>
            <a:ext cx="5591175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934619" y="-2309019"/>
            <a:ext cx="1390650" cy="6338888"/>
          </a:xfrm>
        </p:spPr>
        <p:txBody>
          <a:bodyPr/>
          <a:lstStyle/>
          <a:p>
            <a:pPr eaLnBrk="1" hangingPunct="1"/>
            <a:r>
              <a:rPr lang="en-US" altLang="en-US" sz="5500" b="1"/>
              <a:t>Complement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42381" y="-554830"/>
            <a:ext cx="4244975" cy="82470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event that did not occur….not A</a:t>
            </a:r>
          </a:p>
          <a:p>
            <a:pPr eaLnBrk="1" hangingPunct="1">
              <a:defRPr/>
            </a:pPr>
            <a:r>
              <a:rPr lang="en-US" dirty="0"/>
              <a:t>A= airplane takes off on time</a:t>
            </a:r>
          </a:p>
          <a:p>
            <a:pPr eaLnBrk="1" hangingPunct="1">
              <a:defRPr/>
            </a:pPr>
            <a:r>
              <a:rPr lang="en-US" dirty="0"/>
              <a:t>A</a:t>
            </a:r>
            <a:r>
              <a:rPr lang="en-US" baseline="30000" dirty="0"/>
              <a:t>c</a:t>
            </a:r>
            <a:r>
              <a:rPr lang="en-US" dirty="0"/>
              <a:t>=  airplane does not take off on time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/>
          <a:stretch>
            <a:fillRect/>
          </a:stretch>
        </p:blipFill>
        <p:spPr bwMode="auto">
          <a:xfrm>
            <a:off x="3208338" y="3598863"/>
            <a:ext cx="31369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54450" y="-3065462"/>
            <a:ext cx="1581150" cy="7715250"/>
          </a:xfrm>
        </p:spPr>
        <p:txBody>
          <a:bodyPr/>
          <a:lstStyle/>
          <a:p>
            <a:pPr eaLnBrk="1" hangingPunct="1"/>
            <a:r>
              <a:rPr lang="en-US" altLang="en-US" sz="5500" b="1"/>
              <a:t>Mutually Exclusive</a:t>
            </a:r>
          </a:p>
        </p:txBody>
      </p:sp>
      <p:sp>
        <p:nvSpPr>
          <p:cNvPr id="1536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09800" y="-330200"/>
            <a:ext cx="4627563" cy="7961313"/>
          </a:xfrm>
        </p:spPr>
        <p:txBody>
          <a:bodyPr/>
          <a:lstStyle/>
          <a:p>
            <a:pPr eaLnBrk="1" hangingPunct="1"/>
            <a:r>
              <a:rPr lang="en-US" altLang="en-US"/>
              <a:t>Two events that cannot occur at the same time. There are no common outcomes.</a:t>
            </a:r>
          </a:p>
          <a:p>
            <a:pPr eaLnBrk="1" hangingPunct="1"/>
            <a:r>
              <a:rPr lang="en-US" altLang="en-US"/>
              <a:t>Student is EITHER a Junior or Senior</a:t>
            </a:r>
          </a:p>
          <a:p>
            <a:pPr eaLnBrk="1" hangingPunct="1"/>
            <a:endParaRPr lang="en-US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/>
          <a:stretch>
            <a:fillRect/>
          </a:stretch>
        </p:blipFill>
        <p:spPr bwMode="auto">
          <a:xfrm>
            <a:off x="1173163" y="3249613"/>
            <a:ext cx="6700837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733800" y="-2327274"/>
            <a:ext cx="1595437" cy="6253162"/>
          </a:xfrm>
        </p:spPr>
        <p:txBody>
          <a:bodyPr/>
          <a:lstStyle/>
          <a:p>
            <a:pPr eaLnBrk="1" hangingPunct="1"/>
            <a:r>
              <a:rPr lang="en-US" altLang="en-US" sz="5500" b="1"/>
              <a:t>Intersection</a:t>
            </a:r>
          </a:p>
        </p:txBody>
      </p:sp>
      <p:sp>
        <p:nvSpPr>
          <p:cNvPr id="16387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35994" y="-384968"/>
            <a:ext cx="4613275" cy="8002587"/>
          </a:xfrm>
        </p:spPr>
        <p:txBody>
          <a:bodyPr/>
          <a:lstStyle/>
          <a:p>
            <a:pPr eaLnBrk="1" hangingPunct="1"/>
            <a:r>
              <a:rPr lang="en-US" altLang="en-US"/>
              <a:t>Probability of both events occurring.</a:t>
            </a:r>
          </a:p>
          <a:p>
            <a:pPr eaLnBrk="1" hangingPunct="1"/>
            <a:r>
              <a:rPr lang="en-US" altLang="en-US"/>
              <a:t>For example: A = likes salad, B = likes meat, therefore </a:t>
            </a:r>
            <a:r>
              <a:rPr lang="en-US" altLang="en-US" b="1"/>
              <a:t>P(A and B) </a:t>
            </a:r>
            <a:r>
              <a:rPr lang="en-US" altLang="en-US"/>
              <a:t>= likes both salad and meat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275013"/>
            <a:ext cx="4313238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84613" y="-3022600"/>
            <a:ext cx="1457325" cy="7534275"/>
          </a:xfrm>
        </p:spPr>
        <p:txBody>
          <a:bodyPr/>
          <a:lstStyle/>
          <a:p>
            <a:pPr eaLnBrk="1" hangingPunct="1"/>
            <a:r>
              <a:rPr lang="en-US" altLang="en-US" sz="5500" b="1"/>
              <a:t>Calculating Probabilities</a:t>
            </a:r>
          </a:p>
        </p:txBody>
      </p:sp>
      <p:sp>
        <p:nvSpPr>
          <p:cNvPr id="1741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92325" y="-173037"/>
            <a:ext cx="4627563" cy="7729537"/>
          </a:xfrm>
        </p:spPr>
        <p:txBody>
          <a:bodyPr/>
          <a:lstStyle/>
          <a:p>
            <a:pPr eaLnBrk="1" hangingPunct="1">
              <a:buFont typeface="Wingdings" charset="2"/>
              <a:buChar char="§"/>
            </a:pPr>
            <a:r>
              <a:rPr lang="en-US" altLang="en-US"/>
              <a:t>Complement of A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/>
              <a:t>Complement = 1 – P(A)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/>
              <a:t>Mutually Inclusive  (A or B)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/>
              <a:t>P(A or B) = P(A) + P(B) – P(A and B)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/>
              <a:t>Intersection (A and B)</a:t>
            </a:r>
          </a:p>
          <a:p>
            <a:pPr lvl="1" eaLnBrk="1" hangingPunct="1">
              <a:buFont typeface="Wingdings" charset="2"/>
              <a:buChar char="§"/>
            </a:pPr>
            <a:r>
              <a:rPr lang="en-US" altLang="en-US"/>
              <a:t>P(A and B)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825"/>
            <a:ext cx="8229600" cy="60071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2014 AP Statistics Exam Scores Probabilities: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514350" indent="-514350">
              <a:buFont typeface="Arial" charset="0"/>
              <a:buAutoNum type="alphaLcParenBoth"/>
              <a:defRPr/>
            </a:pPr>
            <a:endParaRPr lang="en-US" dirty="0"/>
          </a:p>
          <a:p>
            <a:pPr marL="514350" indent="-514350">
              <a:buFont typeface="Arial" charset="0"/>
              <a:buAutoNum type="alphaLcParenBoth"/>
              <a:defRPr/>
            </a:pPr>
            <a:r>
              <a:rPr lang="en-US" dirty="0"/>
              <a:t>Is this a legitimate probability model? Justify.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(b) Find the probability that the chosen student scored 3 or better.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855663"/>
          <a:ext cx="8229600" cy="10747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Score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Probability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0.183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0.125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436688"/>
            <a:ext cx="8651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825"/>
            <a:ext cx="8229600" cy="60071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2014 AP Statistics Exam Scores Probabilities: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514350" indent="-514350">
              <a:buFont typeface="Arial" charset="0"/>
              <a:buAutoNum type="alphaLcParenBoth"/>
              <a:defRPr/>
            </a:pPr>
            <a:endParaRPr lang="en-US" dirty="0"/>
          </a:p>
          <a:p>
            <a:pPr marL="514350" indent="-514350">
              <a:buFont typeface="Arial" charset="0"/>
              <a:buAutoNum type="alphaLcParenBoth"/>
              <a:defRPr/>
            </a:pPr>
            <a:r>
              <a:rPr lang="en-US" dirty="0"/>
              <a:t>Is this a legitimate probability model? Justify.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Each probability is between 0 and 1 and the sum of the probabilities : 0.223 + 0.193 + 0.235 + 0.224 + 0.125 = 1.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(b) Find the probability that the chosen student scored 3 or better.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The probability of scoring a 3 or better: 0.235 + 0.224 + 0.125 = 0.584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855663"/>
          <a:ext cx="8229600" cy="10747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Score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Probability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0.183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0.224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0.125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82" name="TextBox 1"/>
          <p:cNvSpPr txBox="1">
            <a:spLocks noChangeArrowheads="1"/>
          </p:cNvSpPr>
          <p:nvPr/>
        </p:nvSpPr>
        <p:spPr bwMode="auto">
          <a:xfrm>
            <a:off x="3521075" y="1460500"/>
            <a:ext cx="7921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altLang="en-US"/>
              <a:t>0.193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92500" y="-2909887"/>
            <a:ext cx="2179637" cy="8720138"/>
          </a:xfrm>
        </p:spPr>
        <p:txBody>
          <a:bodyPr rtlCol="0">
            <a:normAutofit fontScale="92500" lnSpcReduction="10000"/>
          </a:bodyPr>
          <a:lstStyle/>
          <a:p>
            <a:pPr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Online-learning courses are rapidly gaining popularity among college students. Randomly select an undergraduate student who is taking online-learning courses for credit and record the student’s age.  Here is the probability model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50" y="2540000"/>
          <a:ext cx="8720138" cy="854076"/>
        </p:xfrm>
        <a:graphic>
          <a:graphicData uri="http://schemas.openxmlformats.org/drawingml/2006/table">
            <a:tbl>
              <a:tblPr/>
              <a:tblGrid>
                <a:gridCol w="230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Age group (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yr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):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 to 23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 to 29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 to 39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 or over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Probability: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0.57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0.17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0.14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0.12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550" y="3608388"/>
            <a:ext cx="75755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0"/>
              </a:spcAft>
              <a:buFontTx/>
              <a:buAutoNum type="alphaLcParenBoth"/>
              <a:defRPr/>
            </a:pPr>
            <a:r>
              <a:rPr lang="en-US" sz="2500" dirty="0">
                <a:latin typeface="+mj-lt"/>
              </a:rPr>
              <a:t> Is this a legitimate probability model? Justify.</a:t>
            </a:r>
          </a:p>
          <a:p>
            <a:pPr eaLnBrk="1" hangingPunct="1">
              <a:spcAft>
                <a:spcPts val="2400"/>
              </a:spcAft>
              <a:buFontTx/>
              <a:buAutoNum type="alphaLcParenBoth"/>
              <a:defRPr/>
            </a:pPr>
            <a:r>
              <a:rPr lang="en-US" sz="2500" dirty="0">
                <a:latin typeface="+mj-lt"/>
              </a:rPr>
              <a:t>Find the probability that the chosen student is not in the traditional college age group (18 to 23 years).</a:t>
            </a:r>
          </a:p>
          <a:p>
            <a:pPr eaLnBrk="1" hangingPunct="1">
              <a:spcAft>
                <a:spcPts val="240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9788" y="4008438"/>
            <a:ext cx="70215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indent="0" eaLnBrk="1" hangingPunct="1">
              <a:spcAft>
                <a:spcPts val="0"/>
              </a:spcAft>
              <a:defRPr/>
            </a:pPr>
            <a:endParaRPr lang="en-US" sz="2500" b="1" dirty="0">
              <a:latin typeface="+mj-lt"/>
            </a:endParaRPr>
          </a:p>
          <a:p>
            <a:pPr indent="0" eaLnBrk="1" hangingPunct="1">
              <a:spcAft>
                <a:spcPts val="0"/>
              </a:spcAft>
              <a:defRPr/>
            </a:pPr>
            <a:endParaRPr lang="en-US" sz="2500" b="1" dirty="0">
              <a:latin typeface="+mj-lt"/>
            </a:endParaRPr>
          </a:p>
          <a:p>
            <a:pPr eaLnBrk="1" hangingPunct="1">
              <a:defRPr/>
            </a:pPr>
            <a:endParaRPr lang="en-US" sz="800" b="1" i="1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8113262" cy="1116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Section 5.2</a:t>
            </a:r>
            <a:br>
              <a:rPr lang="en-US" sz="55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55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Probability Rules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257425"/>
            <a:ext cx="8402637" cy="41021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charset="2"/>
              <a:buNone/>
            </a:pPr>
            <a:r>
              <a:rPr lang="en-US" altLang="en-US" sz="2500">
                <a:solidFill>
                  <a:srgbClr val="000000"/>
                </a:solidFill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>
                <a:solidFill>
                  <a:srgbClr val="000000"/>
                </a:solidFill>
              </a:rPr>
              <a:t>DESCRIBE chance behavior with a probability model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>
                <a:solidFill>
                  <a:srgbClr val="000000"/>
                </a:solidFill>
              </a:rPr>
              <a:t>DEFINE and APPLY basic rules of probability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>
                <a:solidFill>
                  <a:srgbClr val="000000"/>
                </a:solidFill>
              </a:rPr>
              <a:t>DETERMINE probabilities from two-way tables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charset="2"/>
              <a:buChar char="ü"/>
            </a:pPr>
            <a:r>
              <a:rPr lang="en-US" altLang="en-US" sz="2500">
                <a:solidFill>
                  <a:srgbClr val="000000"/>
                </a:solidFill>
              </a:rPr>
              <a:t>CONSTRUCT Venn diagrams and DETERMINE probabilities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92500" y="-2909887"/>
            <a:ext cx="2179637" cy="8720138"/>
          </a:xfrm>
        </p:spPr>
        <p:txBody>
          <a:bodyPr rtlCol="0">
            <a:normAutofit fontScale="92500" lnSpcReduction="10000"/>
          </a:bodyPr>
          <a:lstStyle/>
          <a:p>
            <a:pPr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900" dirty="0">
                <a:solidFill>
                  <a:srgbClr val="000000"/>
                </a:solidFill>
              </a:rPr>
              <a:t>Distance-learning courses are rapidly gaining popularity among college students. Randomly select an undergraduate student who is taking distance-learning courses for credit and record the student’s age.  Here is the probability model</a:t>
            </a:r>
            <a:r>
              <a:rPr lang="en-US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50" y="2540000"/>
          <a:ext cx="8720138" cy="854076"/>
        </p:xfrm>
        <a:graphic>
          <a:graphicData uri="http://schemas.openxmlformats.org/drawingml/2006/table">
            <a:tbl>
              <a:tblPr/>
              <a:tblGrid>
                <a:gridCol w="230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Age group (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yr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):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 to 23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 to 29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 to 39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 or over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Probability: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0.57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0.17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0.14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0.12</a:t>
                      </a:r>
                    </a:p>
                  </a:txBody>
                  <a:tcPr marL="91432" marR="91432"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550" y="3608388"/>
            <a:ext cx="75755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0"/>
              </a:spcAft>
              <a:buFontTx/>
              <a:buAutoNum type="alphaLcParenBoth"/>
              <a:defRPr/>
            </a:pPr>
            <a:r>
              <a:rPr lang="en-US" sz="2500" dirty="0">
                <a:latin typeface="+mj-lt"/>
              </a:rPr>
              <a:t>Is this a legitimate probability model? Justify.</a:t>
            </a:r>
          </a:p>
          <a:p>
            <a:pPr eaLnBrk="1" hangingPunct="1">
              <a:spcAft>
                <a:spcPts val="2400"/>
              </a:spcAft>
              <a:buFontTx/>
              <a:buAutoNum type="alphaLcParenBoth"/>
              <a:defRPr/>
            </a:pPr>
            <a:r>
              <a:rPr lang="en-US" sz="2500" dirty="0">
                <a:latin typeface="+mj-lt"/>
              </a:rPr>
              <a:t>Find the probability that the chosen student is not in the traditional college age group (18 to 23 years).</a:t>
            </a:r>
          </a:p>
          <a:p>
            <a:pPr eaLnBrk="1" hangingPunct="1">
              <a:spcAft>
                <a:spcPts val="240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9788" y="4008438"/>
            <a:ext cx="70215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indent="0" eaLnBrk="1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</a:rPr>
              <a:t>Each probability is between 0 and 1 and           </a:t>
            </a:r>
          </a:p>
          <a:p>
            <a:pPr indent="0" eaLnBrk="1" hangingPunct="1"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</a:rPr>
              <a:t>0.57 + 0.17 + 0.14 + 0.12 = 1 </a:t>
            </a:r>
          </a:p>
          <a:p>
            <a:pPr indent="0" eaLnBrk="1" hangingPunct="1">
              <a:spcAft>
                <a:spcPts val="0"/>
              </a:spcAft>
              <a:defRPr/>
            </a:pPr>
            <a:endParaRPr lang="en-US" sz="2500" b="1" dirty="0">
              <a:latin typeface="+mj-lt"/>
            </a:endParaRPr>
          </a:p>
          <a:p>
            <a:pPr indent="0" eaLnBrk="1" hangingPunct="1">
              <a:spcAft>
                <a:spcPts val="0"/>
              </a:spcAft>
              <a:defRPr/>
            </a:pPr>
            <a:endParaRPr lang="en-US" sz="2500" b="1" dirty="0">
              <a:latin typeface="+mj-lt"/>
            </a:endParaRPr>
          </a:p>
          <a:p>
            <a:pPr eaLnBrk="1" hangingPunct="1">
              <a:defRPr/>
            </a:pPr>
            <a:endParaRPr lang="en-US" sz="800" b="1" i="1" dirty="0">
              <a:latin typeface="+mj-lt"/>
            </a:endParaRPr>
          </a:p>
          <a:p>
            <a:pPr eaLnBrk="1" hangingPunct="1">
              <a:defRPr/>
            </a:pPr>
            <a:r>
              <a:rPr lang="en-US" sz="2200" b="1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(not 18 to 23 years) = 1 – </a:t>
            </a:r>
            <a:r>
              <a:rPr lang="en-US" sz="2200" b="1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(18 to 23 years)</a:t>
            </a:r>
          </a:p>
          <a:p>
            <a:pPr eaLnBrk="1" hangingPunct="1">
              <a:defRPr/>
            </a:pPr>
            <a:r>
              <a:rPr lang="en-US" sz="2200" b="1" dirty="0">
                <a:solidFill>
                  <a:srgbClr val="FF0000"/>
                </a:solidFill>
                <a:latin typeface="+mj-lt"/>
              </a:rPr>
              <a:t>                                    = 1 – 0.57 = 0.43 </a:t>
            </a:r>
          </a:p>
          <a:p>
            <a:pPr eaLnBrk="1" hangingPunct="1">
              <a:spcAft>
                <a:spcPts val="2400"/>
              </a:spcAft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61950" y="15398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500"/>
              <a:t>What is the relationship between educational achievement and home ownership?  A random sample of 500 people and each member of the sample was identified as a high school graduate (or not) and as a home owner (or not).  The two-way table displays the data.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232025"/>
          <a:ext cx="8229600" cy="20462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Graduate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Not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High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Graduate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Homeowner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Not a Homeowner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Content Placeholder 2"/>
          <p:cNvSpPr txBox="1">
            <a:spLocks/>
          </p:cNvSpPr>
          <p:nvPr/>
        </p:nvSpPr>
        <p:spPr bwMode="auto">
          <a:xfrm>
            <a:off x="533400" y="4492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0" indent="0" defTabSz="914400">
              <a:spcBef>
                <a:spcPct val="20000"/>
              </a:spcBef>
              <a:defRPr/>
            </a:pPr>
            <a:r>
              <a:rPr lang="en-US" altLang="en-US" sz="2500" b="1" dirty="0">
                <a:latin typeface="Calibri" pitchFamily="-105" charset="0"/>
              </a:rPr>
              <a:t>What is the probability that a randomly selected person…</a:t>
            </a:r>
          </a:p>
          <a:p>
            <a:pPr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500" dirty="0">
                <a:latin typeface="Calibri" pitchFamily="-105" charset="0"/>
              </a:rPr>
              <a:t>(a) is a high school graduate</a:t>
            </a:r>
          </a:p>
          <a:p>
            <a:pPr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500" dirty="0">
                <a:latin typeface="Calibri" pitchFamily="-105" charset="0"/>
              </a:rPr>
              <a:t>(b) is a high school graduate and owns a home</a:t>
            </a:r>
          </a:p>
          <a:p>
            <a:pPr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500" dirty="0">
                <a:latin typeface="Calibri" pitchFamily="-105" charset="0"/>
              </a:rPr>
              <a:t>(c) is a high school graduate or owns a home</a:t>
            </a:r>
          </a:p>
          <a:p>
            <a:pPr defTabSz="9144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3200" dirty="0">
              <a:latin typeface="Calibri" pitchFamily="-105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61950" y="15398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500" b="1"/>
              <a:t>What is the relationship between educational achievement and home ownership</a:t>
            </a:r>
            <a:r>
              <a:rPr lang="en-US" altLang="en-US" sz="2500"/>
              <a:t>?  A random sample of 500 people and each member of the sample was identified as a high school graduate (or not) and as a home owner (or not).  The two-way table displays the data.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232025"/>
          <a:ext cx="8229600" cy="20462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Graduate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Not 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High School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Graduate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Homeowner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Not a Homeowner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Content Placeholder 2"/>
          <p:cNvSpPr txBox="1">
            <a:spLocks/>
          </p:cNvSpPr>
          <p:nvPr/>
        </p:nvSpPr>
        <p:spPr bwMode="auto">
          <a:xfrm>
            <a:off x="231775" y="4492625"/>
            <a:ext cx="8775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0" indent="0" defTabSz="914400">
              <a:spcBef>
                <a:spcPct val="20000"/>
              </a:spcBef>
              <a:defRPr/>
            </a:pPr>
            <a:r>
              <a:rPr lang="en-US" altLang="en-US" sz="2500" b="1" dirty="0">
                <a:latin typeface="Calibri" pitchFamily="-105" charset="0"/>
              </a:rPr>
              <a:t>What is the probability that a randomly selected person…</a:t>
            </a:r>
          </a:p>
          <a:p>
            <a:pPr marL="0" indent="0" defTabSz="914400">
              <a:spcBef>
                <a:spcPct val="20000"/>
              </a:spcBef>
              <a:defRPr/>
            </a:pPr>
            <a:r>
              <a:rPr lang="en-US" altLang="en-US" sz="2500" dirty="0">
                <a:latin typeface="Calibri" pitchFamily="-105" charset="0"/>
              </a:rPr>
              <a:t>(a) is a high school graduate = </a:t>
            </a:r>
            <a:r>
              <a:rPr lang="en-US" altLang="en-US" sz="2500" b="1" dirty="0">
                <a:solidFill>
                  <a:srgbClr val="FF0000"/>
                </a:solidFill>
                <a:latin typeface="Calibri" pitchFamily="-105" charset="0"/>
              </a:rPr>
              <a:t>310/500</a:t>
            </a:r>
          </a:p>
          <a:p>
            <a:pPr marL="0" indent="0" defTabSz="914400">
              <a:spcBef>
                <a:spcPct val="20000"/>
              </a:spcBef>
              <a:defRPr/>
            </a:pPr>
            <a:r>
              <a:rPr lang="en-US" altLang="en-US" sz="2500" dirty="0">
                <a:latin typeface="Calibri" pitchFamily="-105" charset="0"/>
              </a:rPr>
              <a:t>(b) is a high school graduate and owns a home = </a:t>
            </a:r>
            <a:r>
              <a:rPr lang="en-US" altLang="en-US" sz="2500" b="1" dirty="0">
                <a:solidFill>
                  <a:srgbClr val="FF0000"/>
                </a:solidFill>
                <a:latin typeface="Calibri" pitchFamily="-105" charset="0"/>
              </a:rPr>
              <a:t>221/500</a:t>
            </a:r>
          </a:p>
          <a:p>
            <a:pPr marL="0" indent="0" defTabSz="914400">
              <a:spcBef>
                <a:spcPct val="20000"/>
              </a:spcBef>
              <a:defRPr/>
            </a:pPr>
            <a:r>
              <a:rPr lang="en-US" altLang="en-US" sz="2500" dirty="0">
                <a:latin typeface="Calibri" pitchFamily="-105" charset="0"/>
              </a:rPr>
              <a:t>(c) is a high school graduate or owns a home = </a:t>
            </a:r>
            <a:r>
              <a:rPr lang="en-US" altLang="en-US" sz="2500" b="1" dirty="0">
                <a:solidFill>
                  <a:srgbClr val="FF0000"/>
                </a:solidFill>
                <a:latin typeface="Calibri" pitchFamily="-105" charset="0"/>
              </a:rPr>
              <a:t>310 + 119 = 429/500</a:t>
            </a:r>
          </a:p>
          <a:p>
            <a:pPr defTabSz="9144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en-US" sz="3200" dirty="0">
              <a:latin typeface="Calibri" pitchFamily="-105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37627" y="-3341345"/>
            <a:ext cx="1108221" cy="81948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5500" b="1" dirty="0">
                <a:solidFill>
                  <a:srgbClr val="7030A0"/>
                </a:solidFill>
              </a:rPr>
              <a:t>Basic Rules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3082" y="1310186"/>
                <a:ext cx="8270542" cy="4980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+mj-lt"/>
                  </a:rPr>
                  <a:t>The probability of any event is a number between 0 and 1.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+mj-lt"/>
                  </a:rPr>
                  <a:t>All possible outcomes sum to 1.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+mj-lt"/>
                  </a:rPr>
                  <a:t>If all outcomes in a sample space ( ex: rolling a single dice) are equally likely, the probability the event “A” occurs can be found using the formula: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500" dirty="0">
                  <a:latin typeface="+mj-lt"/>
                </a:endParaRPr>
              </a:p>
              <a:p>
                <a:pPr algn="ctr"/>
                <a:r>
                  <a:rPr lang="en-US" sz="3000" dirty="0">
                    <a:latin typeface="+mj-lt"/>
                  </a:rPr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𝑜𝑢𝑡𝑐𝑜𝑚𝑒𝑠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𝑜𝑢𝑡𝑐𝑜𝑚𝑒𝑠</m:t>
                        </m:r>
                      </m:den>
                    </m:f>
                  </m:oMath>
                </a14:m>
                <a:endParaRPr lang="en-US" sz="3000" dirty="0">
                  <a:latin typeface="+mj-lt"/>
                </a:endParaRPr>
              </a:p>
              <a:p>
                <a:pPr algn="ctr"/>
                <a:endParaRPr lang="en-US" sz="15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000" dirty="0">
                    <a:latin typeface="+mj-lt"/>
                  </a:rPr>
                  <a:t>The probability that an event does not occur is 1 minus the probability the event does occur.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82" y="1310186"/>
                <a:ext cx="8270542" cy="4980851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469" r="-1253" b="-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26494" y="-1759744"/>
            <a:ext cx="3436938" cy="7375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5500" b="1" dirty="0">
                <a:solidFill>
                  <a:schemeClr val="accent6">
                    <a:lumMod val="75000"/>
                  </a:schemeClr>
                </a:solidFill>
              </a:rPr>
              <a:t>Probability Models</a:t>
            </a:r>
            <a:endParaRPr lang="en-US" altLang="en-US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16013"/>
            <a:ext cx="5192713" cy="4632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sz="2500" b="1" dirty="0">
                <a:solidFill>
                  <a:srgbClr val="000000"/>
                </a:solidFill>
                <a:latin typeface="+mj-lt"/>
              </a:rPr>
              <a:t>sample space </a:t>
            </a:r>
            <a:r>
              <a:rPr lang="en-US" sz="2500" b="1" i="1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of a chance process is the set of all possible outcomes.</a:t>
            </a:r>
          </a:p>
          <a:p>
            <a:pPr eaLnBrk="1" hangingPunct="1">
              <a:defRPr/>
            </a:pPr>
            <a:endParaRPr lang="en-US" sz="15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500" b="1" dirty="0">
                <a:solidFill>
                  <a:srgbClr val="000000"/>
                </a:solidFill>
                <a:latin typeface="+mj-lt"/>
              </a:rPr>
              <a:t>probability model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is a description of some chance process that consists of two parts: a sample space </a:t>
            </a:r>
            <a:r>
              <a:rPr lang="en-US" sz="2500" i="1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 and a probability for each outcome. </a:t>
            </a:r>
          </a:p>
          <a:p>
            <a:pPr eaLnBrk="1" hangingPunct="1">
              <a:defRPr/>
            </a:pPr>
            <a:endParaRPr lang="en-US" sz="15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500" b="1" dirty="0">
                <a:solidFill>
                  <a:srgbClr val="000000"/>
                </a:solidFill>
                <a:latin typeface="+mj-lt"/>
              </a:rPr>
              <a:t>Example of Coin Toss:</a:t>
            </a:r>
          </a:p>
          <a:p>
            <a:pPr eaLnBrk="1" hangingPunct="1">
              <a:defRPr/>
            </a:pPr>
            <a:r>
              <a:rPr lang="en-US" sz="2500" b="1" dirty="0">
                <a:solidFill>
                  <a:srgbClr val="FF0000"/>
                </a:solidFill>
                <a:latin typeface="+mj-lt"/>
              </a:rPr>
              <a:t>Sample Space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: Either heads or  tails. </a:t>
            </a:r>
          </a:p>
          <a:p>
            <a:pPr eaLnBrk="1" hangingPunct="1">
              <a:defRPr/>
            </a:pPr>
            <a:r>
              <a:rPr lang="en-US" sz="2500" b="1" dirty="0">
                <a:solidFill>
                  <a:srgbClr val="FF0000"/>
                </a:solidFill>
                <a:latin typeface="+mj-lt"/>
              </a:rPr>
              <a:t>Probability</a:t>
            </a:r>
            <a:r>
              <a:rPr lang="en-US" sz="2500" dirty="0">
                <a:solidFill>
                  <a:srgbClr val="000000"/>
                </a:solidFill>
                <a:latin typeface="+mj-lt"/>
              </a:rPr>
              <a:t>: Heads (0.5) and Tails (0.5)</a:t>
            </a:r>
          </a:p>
          <a:p>
            <a:pPr eaLnBrk="1" hangingPunct="1">
              <a:defRPr/>
            </a:pPr>
            <a:endParaRPr lang="en-US" sz="15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498600"/>
            <a:ext cx="360045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26494" y="-1759744"/>
            <a:ext cx="3436938" cy="7375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5500" b="1" dirty="0">
                <a:solidFill>
                  <a:schemeClr val="accent6">
                    <a:lumMod val="75000"/>
                  </a:schemeClr>
                </a:solidFill>
              </a:rPr>
              <a:t>Probability Models</a:t>
            </a:r>
            <a:endParaRPr lang="en-US" altLang="en-US" sz="5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116013"/>
            <a:ext cx="8359775" cy="477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+mj-lt"/>
              </a:rPr>
              <a:t>Venn Diagram, Tree Diagram, List, Chart, etc.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>
            <a:fillRect/>
          </a:stretch>
        </p:blipFill>
        <p:spPr bwMode="auto">
          <a:xfrm>
            <a:off x="4581525" y="1593850"/>
            <a:ext cx="3175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150" y="3957638"/>
            <a:ext cx="5295900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1776413"/>
            <a:ext cx="32829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499136" y="-2572035"/>
            <a:ext cx="2245743" cy="80025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dirty="0">
                <a:solidFill>
                  <a:schemeClr val="accent6">
                    <a:lumMod val="75000"/>
                  </a:schemeClr>
                </a:solidFill>
              </a:rPr>
              <a:t>Probability Models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700" dirty="0">
                <a:solidFill>
                  <a:srgbClr val="000000"/>
                </a:solidFill>
              </a:rPr>
              <a:t>Probability models allow us to find the probability of any collection of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13" y="2333911"/>
            <a:ext cx="8002587" cy="3646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An </a:t>
            </a:r>
            <a:r>
              <a:rPr lang="en-US" sz="2500" b="1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event</a:t>
            </a: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 is any collection of outcomes from some chance process. That is, an event is a subset of the sample space. Events are usually designated by capital letters, like </a:t>
            </a:r>
            <a:r>
              <a:rPr lang="en-US" sz="2500" i="1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A, B, C, </a:t>
            </a: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and so on.</a:t>
            </a:r>
          </a:p>
          <a:p>
            <a:pPr>
              <a:defRPr/>
            </a:pPr>
            <a:endParaRPr lang="en-US" sz="250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Specific “event” examples:</a:t>
            </a:r>
          </a:p>
          <a:p>
            <a:pPr marL="342900" indent="-342900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Flipping 3 heads in a row</a:t>
            </a:r>
          </a:p>
          <a:p>
            <a:pPr marL="342900" indent="-342900">
              <a:buFontTx/>
              <a:buChar char="-"/>
              <a:defRPr/>
            </a:pPr>
            <a:r>
              <a:rPr lang="en-US" sz="25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Rolling two dice that sum to 5</a:t>
            </a:r>
          </a:p>
          <a:p>
            <a:pPr marL="342900" indent="-342900">
              <a:buFontTx/>
              <a:buChar char="-"/>
              <a:defRPr/>
            </a:pPr>
            <a:endParaRPr lang="en-US" sz="2500" dirty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738563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509963" y="-2711450"/>
            <a:ext cx="2362200" cy="8140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>
                <a:solidFill>
                  <a:srgbClr val="000000"/>
                </a:solidFill>
              </a:rPr>
              <a:t>Sample Space: Rolling Two Dice</a:t>
            </a:r>
            <a:endParaRPr lang="en-US" sz="35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500" dirty="0">
                <a:solidFill>
                  <a:srgbClr val="000000"/>
                </a:solidFill>
              </a:rPr>
              <a:t>The probability model for the chance process of rolling two fair, six-sided dice – one that’s red and one that’s green.</a:t>
            </a:r>
            <a:endParaRPr lang="en-US" sz="2500" b="1" dirty="0">
              <a:solidFill>
                <a:srgbClr val="000000"/>
              </a:solidFill>
            </a:endParaRPr>
          </a:p>
        </p:txBody>
      </p:sp>
      <p:pic>
        <p:nvPicPr>
          <p:cNvPr id="819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045075"/>
            <a:ext cx="18700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2" descr="F5.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84350"/>
            <a:ext cx="76327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/>
          <p:nvPr/>
        </p:nvSpPr>
        <p:spPr bwMode="auto">
          <a:xfrm>
            <a:off x="330200" y="4876800"/>
            <a:ext cx="2489200" cy="17907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Sample Space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36 Outcomes</a:t>
            </a:r>
          </a:p>
        </p:txBody>
      </p:sp>
      <p:sp>
        <p:nvSpPr>
          <p:cNvPr id="18" name="Cloud 17"/>
          <p:cNvSpPr/>
          <p:nvPr/>
        </p:nvSpPr>
        <p:spPr>
          <a:xfrm>
            <a:off x="2717800" y="4960938"/>
            <a:ext cx="4911725" cy="1622425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Since the dice are fair, each outcome is equally likely.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Each outcome has probability 1/36.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39219" y="-1916906"/>
            <a:ext cx="3965575" cy="8002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500" b="1" dirty="0">
                <a:solidFill>
                  <a:schemeClr val="accent6">
                    <a:lumMod val="75000"/>
                  </a:schemeClr>
                </a:solidFill>
              </a:rPr>
              <a:t>Probability Models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b="1" dirty="0"/>
              <a:t>Event: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dirty="0"/>
              <a:t>Rolling a sum of “5” with 2 dice or P(A)= sum of 5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b="1" dirty="0"/>
              <a:t>Event Space: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700" dirty="0"/>
              <a:t>There are 4 different combination of dice rolls that sum to 5. </a:t>
            </a:r>
          </a:p>
        </p:txBody>
      </p:sp>
      <p:pic>
        <p:nvPicPr>
          <p:cNvPr id="9219" name="Picture 12" descr="F5.U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843338"/>
            <a:ext cx="8002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5938" y="4714875"/>
            <a:ext cx="77549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700" b="1" dirty="0">
                <a:latin typeface="+mj-lt"/>
              </a:rPr>
              <a:t>Solution:</a:t>
            </a:r>
          </a:p>
          <a:p>
            <a:pPr eaLnBrk="1" hangingPunct="1">
              <a:defRPr/>
            </a:pPr>
            <a:r>
              <a:rPr lang="en-US" sz="2700" dirty="0">
                <a:latin typeface="+mj-lt"/>
              </a:rPr>
              <a:t>Since each outcome has probability 1/36: </a:t>
            </a:r>
          </a:p>
          <a:p>
            <a:pPr eaLnBrk="1" hangingPunct="1">
              <a:defRPr/>
            </a:pPr>
            <a:r>
              <a:rPr lang="en-US" sz="2700" b="1" dirty="0">
                <a:latin typeface="+mj-lt"/>
              </a:rPr>
              <a:t>P(</a:t>
            </a:r>
            <a:r>
              <a:rPr lang="en-US" sz="2700" b="1" i="1" dirty="0">
                <a:latin typeface="+mj-lt"/>
              </a:rPr>
              <a:t>A</a:t>
            </a:r>
            <a:r>
              <a:rPr lang="en-US" sz="2700" b="1" dirty="0">
                <a:latin typeface="+mj-lt"/>
              </a:rPr>
              <a:t>) = 4/36 or 1/9.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69319" y="-1008856"/>
            <a:ext cx="4873625" cy="776446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5500" b="1" dirty="0"/>
              <a:t>What type of Pizza do you like?</a:t>
            </a:r>
          </a:p>
          <a:p>
            <a:pPr>
              <a:buFontTx/>
              <a:buChar char="-"/>
              <a:defRPr/>
            </a:pPr>
            <a:r>
              <a:rPr lang="en-US" dirty="0"/>
              <a:t>Meat</a:t>
            </a:r>
          </a:p>
          <a:p>
            <a:pPr>
              <a:buFontTx/>
              <a:buChar char="-"/>
              <a:defRPr/>
            </a:pPr>
            <a:r>
              <a:rPr lang="en-US" dirty="0"/>
              <a:t>Veggies</a:t>
            </a:r>
          </a:p>
          <a:p>
            <a:pPr>
              <a:buFontTx/>
              <a:buChar char="-"/>
              <a:defRPr/>
            </a:pPr>
            <a:r>
              <a:rPr lang="en-US" dirty="0"/>
              <a:t>Veggies and meat</a:t>
            </a:r>
          </a:p>
          <a:p>
            <a:pPr>
              <a:buFontTx/>
              <a:buChar char="-"/>
              <a:defRPr/>
            </a:pPr>
            <a:r>
              <a:rPr lang="en-US" dirty="0"/>
              <a:t>Neither (cheese)</a:t>
            </a:r>
          </a:p>
          <a:p>
            <a:pPr>
              <a:buFontTx/>
              <a:buChar char="-"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***There are NO other choices at this pizzeria***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</TotalTime>
  <Words>1184</Words>
  <Application>Microsoft Office PowerPoint</Application>
  <PresentationFormat>On-screen Show (4:3)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Cambria Math</vt:lpstr>
      <vt:lpstr>Times New Roman</vt:lpstr>
      <vt:lpstr>Wingdings</vt:lpstr>
      <vt:lpstr>Office Theme</vt:lpstr>
      <vt:lpstr>5.2: Probability Rules</vt:lpstr>
      <vt:lpstr>Section 5.2 Probability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Complement</vt:lpstr>
      <vt:lpstr>Mutually Exclusive</vt:lpstr>
      <vt:lpstr>Intersection</vt:lpstr>
      <vt:lpstr>Calculating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Lakeville Area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FLOYD, JAMEIL</cp:lastModifiedBy>
  <cp:revision>281</cp:revision>
  <dcterms:created xsi:type="dcterms:W3CDTF">2010-10-21T16:52:29Z</dcterms:created>
  <dcterms:modified xsi:type="dcterms:W3CDTF">2018-10-30T19:22:31Z</dcterms:modified>
</cp:coreProperties>
</file>