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21" r:id="rId1"/>
  </p:sldMasterIdLst>
  <p:notesMasterIdLst>
    <p:notesMasterId r:id="rId45"/>
  </p:notesMasterIdLst>
  <p:handoutMasterIdLst>
    <p:handoutMasterId r:id="rId46"/>
  </p:handoutMasterIdLst>
  <p:sldIdLst>
    <p:sldId id="318" r:id="rId2"/>
    <p:sldId id="261" r:id="rId3"/>
    <p:sldId id="331" r:id="rId4"/>
    <p:sldId id="360" r:id="rId5"/>
    <p:sldId id="361" r:id="rId6"/>
    <p:sldId id="362" r:id="rId7"/>
    <p:sldId id="363" r:id="rId8"/>
    <p:sldId id="365" r:id="rId9"/>
    <p:sldId id="364" r:id="rId10"/>
    <p:sldId id="366" r:id="rId11"/>
    <p:sldId id="367" r:id="rId12"/>
    <p:sldId id="368" r:id="rId13"/>
    <p:sldId id="341" r:id="rId14"/>
    <p:sldId id="342" r:id="rId15"/>
    <p:sldId id="338" r:id="rId16"/>
    <p:sldId id="339" r:id="rId17"/>
    <p:sldId id="340" r:id="rId18"/>
    <p:sldId id="328" r:id="rId19"/>
    <p:sldId id="306" r:id="rId20"/>
    <p:sldId id="332" r:id="rId21"/>
    <p:sldId id="333" r:id="rId22"/>
    <p:sldId id="319" r:id="rId23"/>
    <p:sldId id="337" r:id="rId24"/>
    <p:sldId id="320" r:id="rId25"/>
    <p:sldId id="336" r:id="rId26"/>
    <p:sldId id="343" r:id="rId27"/>
    <p:sldId id="309" r:id="rId28"/>
    <p:sldId id="344" r:id="rId29"/>
    <p:sldId id="310" r:id="rId30"/>
    <p:sldId id="345" r:id="rId31"/>
    <p:sldId id="326" r:id="rId32"/>
    <p:sldId id="325" r:id="rId33"/>
    <p:sldId id="311" r:id="rId34"/>
    <p:sldId id="312" r:id="rId35"/>
    <p:sldId id="313" r:id="rId36"/>
    <p:sldId id="349" r:id="rId37"/>
    <p:sldId id="327" r:id="rId38"/>
    <p:sldId id="350" r:id="rId39"/>
    <p:sldId id="351" r:id="rId40"/>
    <p:sldId id="354" r:id="rId41"/>
    <p:sldId id="356" r:id="rId42"/>
    <p:sldId id="359" r:id="rId43"/>
    <p:sldId id="357"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gat"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p:restoredTop sz="94692"/>
  </p:normalViewPr>
  <p:slideViewPr>
    <p:cSldViewPr snapToGrid="0" snapToObjects="1">
      <p:cViewPr>
        <p:scale>
          <a:sx n="70" d="100"/>
          <a:sy n="70" d="100"/>
        </p:scale>
        <p:origin x="1104" y="7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6-01-17T07:44:44.076" idx="1">
    <p:pos x="10" y="10"/>
    <p:text>Barrons pg. 190 #46</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28600"/>
            <a:ext cx="2971800" cy="457200"/>
          </a:xfrm>
          <a:prstGeom prst="rect">
            <a:avLst/>
          </a:prstGeom>
        </p:spPr>
        <p:txBody>
          <a:bodyPr vert="horz" lIns="91440" tIns="45720" rIns="91440" bIns="45720" rtlCol="0"/>
          <a:lstStyle>
            <a:lvl1pPr algn="l">
              <a:defRPr sz="1200"/>
            </a:lvl1pPr>
          </a:lstStyle>
          <a:p>
            <a:r>
              <a:rPr lang="en-US" dirty="0" smtClean="0"/>
              <a:t>Chapter 6, Section 3</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EC4591-657E-4500-88D5-E7E3C919D68D}" type="slidenum">
              <a:rPr lang="en-US" smtClean="0"/>
              <a:t>‹#›</a:t>
            </a:fld>
            <a:endParaRPr lang="en-US"/>
          </a:p>
        </p:txBody>
      </p:sp>
    </p:spTree>
    <p:extLst>
      <p:ext uri="{BB962C8B-B14F-4D97-AF65-F5344CB8AC3E}">
        <p14:creationId xmlns:p14="http://schemas.microsoft.com/office/powerpoint/2010/main" val="3388575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1" charset="-128"/>
              </a:defRPr>
            </a:lvl1pPr>
          </a:lstStyle>
          <a:p>
            <a:pPr>
              <a:defRPr/>
            </a:pPr>
            <a:fld id="{B2CEF2D4-D1C9-41B2-A6CA-D096203BBEDB}" type="datetime1">
              <a:rPr lang="en-US"/>
              <a:pPr>
                <a:defRPr/>
              </a:pPr>
              <a:t>11/18/18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1" charset="-128"/>
              </a:defRPr>
            </a:lvl1pPr>
          </a:lstStyle>
          <a:p>
            <a:pPr>
              <a:defRPr/>
            </a:pPr>
            <a:fld id="{FE71F269-1440-4A05-BC5D-A4482643EA35}" type="slidenum">
              <a:rPr lang="en-US"/>
              <a:pPr>
                <a:defRPr/>
              </a:pPr>
              <a:t>‹#›</a:t>
            </a:fld>
            <a:endParaRPr lang="en-US"/>
          </a:p>
        </p:txBody>
      </p:sp>
    </p:spTree>
    <p:extLst>
      <p:ext uri="{BB962C8B-B14F-4D97-AF65-F5344CB8AC3E}">
        <p14:creationId xmlns:p14="http://schemas.microsoft.com/office/powerpoint/2010/main" val="17685062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D2A4C-19C1-46A5-B1B5-1AB02C653D7B}" type="slidenum">
              <a:rPr lang="en-US"/>
              <a:pPr/>
              <a:t>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00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A41C8-58C7-45EC-B90E-9146DBDFAD7D}" type="slidenum">
              <a:rPr lang="en-US"/>
              <a:pPr/>
              <a:t>12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413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C20547-E82B-4532-BB3E-72D9E1D1FB14}" type="datetime1">
              <a:rPr lang="en-US"/>
              <a:pPr>
                <a:defRPr/>
              </a:pPr>
              <a:t>11/18/18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8D0965-FB61-4FF8-8F3E-CCAE90227877}" type="slidenum">
              <a:rPr lang="en-US"/>
              <a:pPr>
                <a:defRPr/>
              </a:pPr>
              <a:t>‹#›</a:t>
            </a:fld>
            <a:endParaRPr lang="en-US"/>
          </a:p>
        </p:txBody>
      </p:sp>
    </p:spTree>
    <p:extLst>
      <p:ext uri="{BB962C8B-B14F-4D97-AF65-F5344CB8AC3E}">
        <p14:creationId xmlns:p14="http://schemas.microsoft.com/office/powerpoint/2010/main" val="62252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725554-4CA1-4900-82B3-FFA697D50AFC}" type="datetime1">
              <a:rPr lang="en-US"/>
              <a:pPr>
                <a:defRPr/>
              </a:pPr>
              <a:t>11/18/18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A8CB6-994A-4440-8C4C-CD4C3D36A2C2}" type="slidenum">
              <a:rPr lang="en-US"/>
              <a:pPr>
                <a:defRPr/>
              </a:pPr>
              <a:t>‹#›</a:t>
            </a:fld>
            <a:endParaRPr lang="en-US"/>
          </a:p>
        </p:txBody>
      </p:sp>
    </p:spTree>
    <p:extLst>
      <p:ext uri="{BB962C8B-B14F-4D97-AF65-F5344CB8AC3E}">
        <p14:creationId xmlns:p14="http://schemas.microsoft.com/office/powerpoint/2010/main" val="246246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52709F-91EE-49A5-AB20-13C5D5F9146F}" type="datetime1">
              <a:rPr lang="en-US"/>
              <a:pPr>
                <a:defRPr/>
              </a:pPr>
              <a:t>11/18/18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7F5943-A477-4176-8841-D80968B6BBDD}" type="slidenum">
              <a:rPr lang="en-US"/>
              <a:pPr>
                <a:defRPr/>
              </a:pPr>
              <a:t>‹#›</a:t>
            </a:fld>
            <a:endParaRPr lang="en-US"/>
          </a:p>
        </p:txBody>
      </p:sp>
    </p:spTree>
    <p:extLst>
      <p:ext uri="{BB962C8B-B14F-4D97-AF65-F5344CB8AC3E}">
        <p14:creationId xmlns:p14="http://schemas.microsoft.com/office/powerpoint/2010/main" val="170297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4677F1-F67D-4A4C-B88B-7D83C2D9878E}" type="datetime1">
              <a:rPr lang="en-US"/>
              <a:pPr>
                <a:defRPr/>
              </a:pPr>
              <a:t>11/18/18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17B33-2D5A-4F6D-8BA9-13D728F81BD8}" type="slidenum">
              <a:rPr lang="en-US"/>
              <a:pPr>
                <a:defRPr/>
              </a:pPr>
              <a:t>‹#›</a:t>
            </a:fld>
            <a:endParaRPr lang="en-US"/>
          </a:p>
        </p:txBody>
      </p:sp>
    </p:spTree>
    <p:extLst>
      <p:ext uri="{BB962C8B-B14F-4D97-AF65-F5344CB8AC3E}">
        <p14:creationId xmlns:p14="http://schemas.microsoft.com/office/powerpoint/2010/main" val="410603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961741-88F8-442E-AEB2-60539E54BDF7}" type="datetime1">
              <a:rPr lang="en-US"/>
              <a:pPr>
                <a:defRPr/>
              </a:pPr>
              <a:t>11/18/18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3C9BDD-7C43-4BBC-89F9-6CFE78AE312A}" type="slidenum">
              <a:rPr lang="en-US"/>
              <a:pPr>
                <a:defRPr/>
              </a:pPr>
              <a:t>‹#›</a:t>
            </a:fld>
            <a:endParaRPr lang="en-US"/>
          </a:p>
        </p:txBody>
      </p:sp>
    </p:spTree>
    <p:extLst>
      <p:ext uri="{BB962C8B-B14F-4D97-AF65-F5344CB8AC3E}">
        <p14:creationId xmlns:p14="http://schemas.microsoft.com/office/powerpoint/2010/main" val="313614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AF5C887-69BC-4881-8DDA-40FEE5352238}" type="datetime1">
              <a:rPr lang="en-US"/>
              <a:pPr>
                <a:defRPr/>
              </a:pPr>
              <a:t>11/18/18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DCF9BD-82A2-4F58-B3B6-351A0EADE324}" type="slidenum">
              <a:rPr lang="en-US"/>
              <a:pPr>
                <a:defRPr/>
              </a:pPr>
              <a:t>‹#›</a:t>
            </a:fld>
            <a:endParaRPr lang="en-US"/>
          </a:p>
        </p:txBody>
      </p:sp>
    </p:spTree>
    <p:extLst>
      <p:ext uri="{BB962C8B-B14F-4D97-AF65-F5344CB8AC3E}">
        <p14:creationId xmlns:p14="http://schemas.microsoft.com/office/powerpoint/2010/main" val="299740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214C6B-19B5-48BA-93C6-592AB9F08507}" type="datetime1">
              <a:rPr lang="en-US"/>
              <a:pPr>
                <a:defRPr/>
              </a:pPr>
              <a:t>11/18/18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0CD93D6-D5B7-4FA5-9A87-D74C0C1BA48B}" type="slidenum">
              <a:rPr lang="en-US"/>
              <a:pPr>
                <a:defRPr/>
              </a:pPr>
              <a:t>‹#›</a:t>
            </a:fld>
            <a:endParaRPr lang="en-US"/>
          </a:p>
        </p:txBody>
      </p:sp>
    </p:spTree>
    <p:extLst>
      <p:ext uri="{BB962C8B-B14F-4D97-AF65-F5344CB8AC3E}">
        <p14:creationId xmlns:p14="http://schemas.microsoft.com/office/powerpoint/2010/main" val="232968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AA8928C-B79B-4976-A3E7-D74F70AB7525}" type="datetime1">
              <a:rPr lang="en-US"/>
              <a:pPr>
                <a:defRPr/>
              </a:pPr>
              <a:t>11/18/18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52E18F-A31C-4556-AD9E-83E2DACC0945}" type="slidenum">
              <a:rPr lang="en-US"/>
              <a:pPr>
                <a:defRPr/>
              </a:pPr>
              <a:t>‹#›</a:t>
            </a:fld>
            <a:endParaRPr lang="en-US"/>
          </a:p>
        </p:txBody>
      </p:sp>
    </p:spTree>
    <p:extLst>
      <p:ext uri="{BB962C8B-B14F-4D97-AF65-F5344CB8AC3E}">
        <p14:creationId xmlns:p14="http://schemas.microsoft.com/office/powerpoint/2010/main" val="407881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132616-2762-4018-8AE4-5E93248B0B82}" type="datetime1">
              <a:rPr lang="en-US"/>
              <a:pPr>
                <a:defRPr/>
              </a:pPr>
              <a:t>11/18/18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86DAB4-40CD-4919-B1C1-475B66649910}" type="slidenum">
              <a:rPr lang="en-US"/>
              <a:pPr>
                <a:defRPr/>
              </a:pPr>
              <a:t>‹#›</a:t>
            </a:fld>
            <a:endParaRPr lang="en-US"/>
          </a:p>
        </p:txBody>
      </p:sp>
    </p:spTree>
    <p:extLst>
      <p:ext uri="{BB962C8B-B14F-4D97-AF65-F5344CB8AC3E}">
        <p14:creationId xmlns:p14="http://schemas.microsoft.com/office/powerpoint/2010/main" val="428384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695FA7-02A9-4B31-B470-FE01742B2804}" type="datetime1">
              <a:rPr lang="en-US"/>
              <a:pPr>
                <a:defRPr/>
              </a:pPr>
              <a:t>11/18/18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8F1993-D2BA-4B1F-A8D2-068042EB729D}" type="slidenum">
              <a:rPr lang="en-US"/>
              <a:pPr>
                <a:defRPr/>
              </a:pPr>
              <a:t>‹#›</a:t>
            </a:fld>
            <a:endParaRPr lang="en-US"/>
          </a:p>
        </p:txBody>
      </p:sp>
    </p:spTree>
    <p:extLst>
      <p:ext uri="{BB962C8B-B14F-4D97-AF65-F5344CB8AC3E}">
        <p14:creationId xmlns:p14="http://schemas.microsoft.com/office/powerpoint/2010/main" val="141923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4C72D9-FC11-478F-9828-5C88B4E721C0}" type="datetime1">
              <a:rPr lang="en-US"/>
              <a:pPr>
                <a:defRPr/>
              </a:pPr>
              <a:t>11/18/18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1AA3F7-9AEB-43AF-A012-80AEC05447DF}" type="slidenum">
              <a:rPr lang="en-US"/>
              <a:pPr>
                <a:defRPr/>
              </a:pPr>
              <a:t>‹#›</a:t>
            </a:fld>
            <a:endParaRPr lang="en-US"/>
          </a:p>
        </p:txBody>
      </p:sp>
    </p:spTree>
    <p:extLst>
      <p:ext uri="{BB962C8B-B14F-4D97-AF65-F5344CB8AC3E}">
        <p14:creationId xmlns:p14="http://schemas.microsoft.com/office/powerpoint/2010/main" val="28417810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11" charset="-128"/>
              </a:defRPr>
            </a:lvl1pPr>
          </a:lstStyle>
          <a:p>
            <a:pPr>
              <a:defRPr/>
            </a:pPr>
            <a:fld id="{40C97824-C477-4F33-8D43-7AD7DD76AA4B}" type="datetime1">
              <a:rPr lang="en-US"/>
              <a:pPr>
                <a:defRPr/>
              </a:pPr>
              <a:t>11/18/18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pitchFamily="-111" charset="-128"/>
              </a:defRPr>
            </a:lvl1pPr>
          </a:lstStyle>
          <a:p>
            <a:pPr>
              <a:defRPr/>
            </a:pPr>
            <a:fld id="{E125DA0B-7C3F-462E-AD7C-6B3A61F40B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1" charset="0"/>
        </a:defRPr>
      </a:lvl2pPr>
      <a:lvl3pPr algn="ctr" rtl="0" eaLnBrk="0" fontAlgn="base" hangingPunct="0">
        <a:spcBef>
          <a:spcPct val="0"/>
        </a:spcBef>
        <a:spcAft>
          <a:spcPct val="0"/>
        </a:spcAft>
        <a:defRPr sz="4400">
          <a:solidFill>
            <a:schemeClr val="tx1"/>
          </a:solidFill>
          <a:latin typeface="Calibri" pitchFamily="-111" charset="0"/>
        </a:defRPr>
      </a:lvl3pPr>
      <a:lvl4pPr algn="ctr" rtl="0" eaLnBrk="0" fontAlgn="base" hangingPunct="0">
        <a:spcBef>
          <a:spcPct val="0"/>
        </a:spcBef>
        <a:spcAft>
          <a:spcPct val="0"/>
        </a:spcAft>
        <a:defRPr sz="4400">
          <a:solidFill>
            <a:schemeClr val="tx1"/>
          </a:solidFill>
          <a:latin typeface="Calibri" pitchFamily="-111" charset="0"/>
        </a:defRPr>
      </a:lvl4pPr>
      <a:lvl5pPr algn="ctr" rtl="0" eaLnBrk="0" fontAlgn="base" hangingPunct="0">
        <a:spcBef>
          <a:spcPct val="0"/>
        </a:spcBef>
        <a:spcAft>
          <a:spcPct val="0"/>
        </a:spcAft>
        <a:defRPr sz="4400">
          <a:solidFill>
            <a:schemeClr val="tx1"/>
          </a:solidFill>
          <a:latin typeface="Calibri" pitchFamily="-111" charset="0"/>
        </a:defRPr>
      </a:lvl5pPr>
      <a:lvl6pPr marL="457200" algn="ctr" rtl="0" fontAlgn="base">
        <a:spcBef>
          <a:spcPct val="0"/>
        </a:spcBef>
        <a:spcAft>
          <a:spcPct val="0"/>
        </a:spcAft>
        <a:defRPr sz="4400">
          <a:solidFill>
            <a:schemeClr val="tx1"/>
          </a:solidFill>
          <a:latin typeface="Calibri" pitchFamily="-111" charset="0"/>
        </a:defRPr>
      </a:lvl6pPr>
      <a:lvl7pPr marL="914400" algn="ctr" rtl="0" fontAlgn="base">
        <a:spcBef>
          <a:spcPct val="0"/>
        </a:spcBef>
        <a:spcAft>
          <a:spcPct val="0"/>
        </a:spcAft>
        <a:defRPr sz="4400">
          <a:solidFill>
            <a:schemeClr val="tx1"/>
          </a:solidFill>
          <a:latin typeface="Calibri" pitchFamily="-111" charset="0"/>
        </a:defRPr>
      </a:lvl7pPr>
      <a:lvl8pPr marL="1371600" algn="ctr" rtl="0" fontAlgn="base">
        <a:spcBef>
          <a:spcPct val="0"/>
        </a:spcBef>
        <a:spcAft>
          <a:spcPct val="0"/>
        </a:spcAft>
        <a:defRPr sz="4400">
          <a:solidFill>
            <a:schemeClr val="tx1"/>
          </a:solidFill>
          <a:latin typeface="Calibri" pitchFamily="-111" charset="0"/>
        </a:defRPr>
      </a:lvl8pPr>
      <a:lvl9pPr marL="1828800" algn="ctr" rtl="0" fontAlgn="base">
        <a:spcBef>
          <a:spcPct val="0"/>
        </a:spcBef>
        <a:spcAft>
          <a:spcPct val="0"/>
        </a:spcAft>
        <a:defRPr sz="4400">
          <a:solidFill>
            <a:schemeClr val="tx1"/>
          </a:solidFill>
          <a:latin typeface="Calibri" pitchFamily="-111"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wmf"/><Relationship Id="rId5" Type="http://schemas.openxmlformats.org/officeDocument/2006/relationships/oleObject" Target="../embeddings/oleObject3.bin"/><Relationship Id="rId6"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0.wmf"/><Relationship Id="rId5" Type="http://schemas.openxmlformats.org/officeDocument/2006/relationships/oleObject" Target="../embeddings/oleObject5.bin"/><Relationship Id="rId6"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6.wmf"/><Relationship Id="rId5" Type="http://schemas.openxmlformats.org/officeDocument/2006/relationships/oleObject" Target="../embeddings/oleObject8.bin"/><Relationship Id="rId6" Type="http://schemas.openxmlformats.org/officeDocument/2006/relationships/image" Target="../media/image17.wmf"/><Relationship Id="rId1" Type="http://schemas.openxmlformats.org/officeDocument/2006/relationships/vmlDrawing" Target="../drawings/vmlDrawing5.vml"/><Relationship Id="rId2"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8.wmf"/><Relationship Id="rId5" Type="http://schemas.openxmlformats.org/officeDocument/2006/relationships/oleObject" Target="../embeddings/oleObject10.bin"/><Relationship Id="rId6" Type="http://schemas.openxmlformats.org/officeDocument/2006/relationships/image" Target="../media/image19.wmf"/><Relationship Id="rId1" Type="http://schemas.openxmlformats.org/officeDocument/2006/relationships/vmlDrawing" Target="../drawings/vmlDrawing6.vml"/><Relationship Id="rId2"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8813"/>
            <a:ext cx="7772400" cy="1470025"/>
          </a:xfrm>
        </p:spPr>
        <p:txBody>
          <a:bodyPr rtlCol="0">
            <a:normAutofit fontScale="90000"/>
          </a:bodyPr>
          <a:lstStyle/>
          <a:p>
            <a:pPr eaLnBrk="1" fontAlgn="auto" hangingPunct="1">
              <a:spcAft>
                <a:spcPts val="0"/>
              </a:spcAft>
              <a:defRPr/>
            </a:pPr>
            <a:r>
              <a:rPr lang="en-US" sz="6100" b="1" dirty="0" smtClean="0">
                <a:solidFill>
                  <a:srgbClr val="E81F30"/>
                </a:solidFill>
                <a:ea typeface="ＭＳ Ｐゴシック" pitchFamily="-111" charset="-128"/>
              </a:rPr>
              <a:t>6.3:</a:t>
            </a:r>
            <a:r>
              <a:rPr lang="en-US" sz="6100" b="1" dirty="0">
                <a:solidFill>
                  <a:srgbClr val="E81F30"/>
                </a:solidFill>
                <a:ea typeface="ＭＳ Ｐゴシック" pitchFamily="-111" charset="-128"/>
              </a:rPr>
              <a:t> </a:t>
            </a:r>
            <a:r>
              <a:rPr lang="en-US" sz="6100" b="1" dirty="0" smtClean="0">
                <a:solidFill>
                  <a:srgbClr val="E81F30"/>
                </a:solidFill>
                <a:ea typeface="ＭＳ Ｐゴシック" pitchFamily="-111" charset="-128"/>
              </a:rPr>
              <a:t>Binomial and Geometric Random Variables</a:t>
            </a:r>
            <a:r>
              <a:rPr lang="en-US" sz="2000" b="1" dirty="0" smtClean="0">
                <a:solidFill>
                  <a:srgbClr val="E81F30"/>
                </a:solidFill>
                <a:ea typeface="ＭＳ Ｐゴシック" pitchFamily="-111" charset="-128"/>
              </a:rPr>
              <a:t/>
            </a:r>
            <a:br>
              <a:rPr lang="en-US" sz="2000" b="1" dirty="0" smtClean="0">
                <a:solidFill>
                  <a:srgbClr val="E81F30"/>
                </a:solidFill>
                <a:ea typeface="ＭＳ Ｐゴシック" pitchFamily="-111" charset="-128"/>
              </a:rPr>
            </a:br>
            <a:r>
              <a:rPr lang="en-US" sz="6100" b="1" dirty="0" smtClean="0">
                <a:solidFill>
                  <a:srgbClr val="E81F30"/>
                </a:solidFill>
                <a:ea typeface="ＭＳ Ｐゴシック" pitchFamily="-111" charset="-128"/>
              </a:rPr>
              <a:t/>
            </a:r>
            <a:br>
              <a:rPr lang="en-US" sz="6100" b="1" dirty="0" smtClean="0">
                <a:solidFill>
                  <a:srgbClr val="E81F30"/>
                </a:solidFill>
                <a:ea typeface="ＭＳ Ｐゴシック" pitchFamily="-111" charset="-128"/>
              </a:rPr>
            </a:br>
            <a:r>
              <a:rPr lang="en-US" sz="6100" b="1" dirty="0" smtClean="0">
                <a:solidFill>
                  <a:srgbClr val="E81F30"/>
                </a:solidFill>
                <a:ea typeface="ＭＳ Ｐゴシック" pitchFamily="-111" charset="-128"/>
              </a:rPr>
              <a:t>			</a:t>
            </a:r>
            <a:endParaRPr lang="en-US" dirty="0" smtClean="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 t="20785" r="244" b="35542"/>
          <a:stretch/>
        </p:blipFill>
        <p:spPr>
          <a:xfrm>
            <a:off x="192023" y="3200400"/>
            <a:ext cx="8787111" cy="28895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35938" y="954088"/>
            <a:ext cx="681037" cy="5837237"/>
          </a:xfrm>
        </p:spPr>
        <p:txBody>
          <a:bodyPr>
            <a:noAutofit/>
          </a:bodyPr>
          <a:lstStyle/>
          <a:p>
            <a:pPr eaLnBrk="1" hangingPunct="1"/>
            <a:r>
              <a:rPr lang="en-US" sz="2000" smtClean="0">
                <a:solidFill>
                  <a:srgbClr val="E81F30"/>
                </a:solidFill>
                <a:ea typeface="ＭＳ Ｐゴシック" pitchFamily="-111" charset="-128"/>
              </a:rPr>
              <a:t>Binomial and Geometric Random Variables</a:t>
            </a:r>
          </a:p>
        </p:txBody>
      </p:sp>
      <p:sp>
        <p:nvSpPr>
          <p:cNvPr id="27651" name="Vertical Text Placeholder 2"/>
          <p:cNvSpPr>
            <a:spLocks noGrp="1"/>
          </p:cNvSpPr>
          <p:nvPr>
            <p:ph type="body" orient="vert" idx="1"/>
          </p:nvPr>
        </p:nvSpPr>
        <p:spPr>
          <a:xfrm rot="16200000">
            <a:off x="2513807" y="-1532731"/>
            <a:ext cx="3589337" cy="7375525"/>
          </a:xfrm>
        </p:spPr>
        <p:txBody>
          <a:bodyPr/>
          <a:lstStyle/>
          <a:p>
            <a:pPr eaLnBrk="1" hangingPunct="1"/>
            <a:r>
              <a:rPr lang="en-US" sz="2400" b="1" smtClean="0">
                <a:solidFill>
                  <a:srgbClr val="000000"/>
                </a:solidFill>
                <a:ea typeface="ＭＳ Ｐゴシック" pitchFamily="-111" charset="-128"/>
              </a:rPr>
              <a:t>Binomial Random Variable</a:t>
            </a:r>
            <a:endParaRPr lang="en-US" sz="2400" smtClean="0">
              <a:solidFill>
                <a:srgbClr val="000000"/>
              </a:solidFill>
              <a:ea typeface="ＭＳ Ｐゴシック" pitchFamily="-111" charset="-128"/>
            </a:endParaRPr>
          </a:p>
          <a:p>
            <a:pPr>
              <a:buFont typeface="Wingdings" pitchFamily="2" charset="2"/>
              <a:buNone/>
            </a:pPr>
            <a:r>
              <a:rPr lang="en-US" sz="1800" smtClean="0">
                <a:solidFill>
                  <a:schemeClr val="tx1"/>
                </a:solidFill>
                <a:ea typeface="ＭＳ Ｐゴシック" pitchFamily="-111" charset="-128"/>
              </a:rPr>
              <a:t>Consider tossing a coin </a:t>
            </a:r>
            <a:r>
              <a:rPr lang="en-US" sz="1800" i="1" smtClean="0">
                <a:solidFill>
                  <a:schemeClr val="tx1"/>
                </a:solidFill>
                <a:ea typeface="ＭＳ Ｐゴシック" pitchFamily="-111" charset="-128"/>
              </a:rPr>
              <a:t>n</a:t>
            </a:r>
            <a:r>
              <a:rPr lang="en-US" sz="1800" smtClean="0">
                <a:solidFill>
                  <a:schemeClr val="tx1"/>
                </a:solidFill>
                <a:ea typeface="ＭＳ Ｐゴシック" pitchFamily="-111" charset="-128"/>
              </a:rPr>
              <a:t> times. Each toss gives either heads or tails. Knowing the outcome of one toss does not change the probability of an outcome on any other toss.  If we define heads as a success, then </a:t>
            </a:r>
            <a:r>
              <a:rPr lang="en-US" sz="1800" i="1" smtClean="0">
                <a:solidFill>
                  <a:schemeClr val="tx1"/>
                </a:solidFill>
                <a:ea typeface="ＭＳ Ｐゴシック" pitchFamily="-111" charset="-128"/>
              </a:rPr>
              <a:t>p </a:t>
            </a:r>
            <a:r>
              <a:rPr lang="en-US" sz="1800" smtClean="0">
                <a:solidFill>
                  <a:schemeClr val="tx1"/>
                </a:solidFill>
                <a:ea typeface="ＭＳ Ｐゴシック" pitchFamily="-111" charset="-128"/>
              </a:rPr>
              <a:t>is the probability of a head and is 0.5 on any toss.</a:t>
            </a:r>
          </a:p>
          <a:p>
            <a:pPr>
              <a:buFont typeface="Wingdings" pitchFamily="2" charset="2"/>
              <a:buNone/>
            </a:pPr>
            <a:r>
              <a:rPr lang="en-US" sz="1800" smtClean="0">
                <a:solidFill>
                  <a:schemeClr val="tx1"/>
                </a:solidFill>
                <a:ea typeface="ＭＳ Ｐゴシック" pitchFamily="-111" charset="-128"/>
              </a:rPr>
              <a:t>The number of heads in </a:t>
            </a:r>
            <a:r>
              <a:rPr lang="en-US" sz="1800" i="1" smtClean="0">
                <a:solidFill>
                  <a:schemeClr val="tx1"/>
                </a:solidFill>
                <a:ea typeface="ＭＳ Ｐゴシック" pitchFamily="-111" charset="-128"/>
              </a:rPr>
              <a:t>n</a:t>
            </a:r>
            <a:r>
              <a:rPr lang="en-US" sz="1800" smtClean="0">
                <a:solidFill>
                  <a:schemeClr val="tx1"/>
                </a:solidFill>
                <a:ea typeface="ＭＳ Ｐゴシック" pitchFamily="-111" charset="-128"/>
              </a:rPr>
              <a:t> tosses is a </a:t>
            </a:r>
            <a:r>
              <a:rPr lang="en-US" sz="1800" b="1" smtClean="0">
                <a:solidFill>
                  <a:schemeClr val="tx1"/>
                </a:solidFill>
                <a:ea typeface="ＭＳ Ｐゴシック" pitchFamily="-111" charset="-128"/>
              </a:rPr>
              <a:t>binomial random variable </a:t>
            </a:r>
            <a:r>
              <a:rPr lang="en-US" sz="1800" b="1" i="1" smtClean="0">
                <a:solidFill>
                  <a:schemeClr val="tx1"/>
                </a:solidFill>
                <a:ea typeface="ＭＳ Ｐゴシック" pitchFamily="-111" charset="-128"/>
              </a:rPr>
              <a:t>X</a:t>
            </a:r>
            <a:r>
              <a:rPr lang="en-US" sz="1800" b="1" smtClean="0">
                <a:solidFill>
                  <a:schemeClr val="tx1"/>
                </a:solidFill>
                <a:ea typeface="ＭＳ Ｐゴシック" pitchFamily="-111" charset="-128"/>
              </a:rPr>
              <a:t>. </a:t>
            </a:r>
            <a:r>
              <a:rPr lang="en-US" sz="1800" smtClean="0">
                <a:solidFill>
                  <a:schemeClr val="tx1"/>
                </a:solidFill>
                <a:ea typeface="ＭＳ Ｐゴシック" pitchFamily="-111" charset="-128"/>
              </a:rPr>
              <a:t>The probability distribution of </a:t>
            </a:r>
            <a:r>
              <a:rPr lang="en-US" sz="1800" i="1" smtClean="0">
                <a:solidFill>
                  <a:schemeClr val="tx1"/>
                </a:solidFill>
                <a:ea typeface="ＭＳ Ｐゴシック" pitchFamily="-111" charset="-128"/>
              </a:rPr>
              <a:t>X</a:t>
            </a:r>
            <a:r>
              <a:rPr lang="en-US" sz="1800" smtClean="0">
                <a:solidFill>
                  <a:schemeClr val="tx1"/>
                </a:solidFill>
                <a:ea typeface="ＭＳ Ｐゴシック" pitchFamily="-111" charset="-128"/>
              </a:rPr>
              <a:t> is called a </a:t>
            </a:r>
            <a:r>
              <a:rPr lang="en-US" sz="1800" b="1" smtClean="0">
                <a:solidFill>
                  <a:schemeClr val="tx1"/>
                </a:solidFill>
                <a:ea typeface="ＭＳ Ｐゴシック" pitchFamily="-111" charset="-128"/>
              </a:rPr>
              <a:t>binomial distribution.</a:t>
            </a:r>
            <a:endParaRPr lang="en-US" sz="1800" smtClean="0">
              <a:solidFill>
                <a:schemeClr val="tx1"/>
              </a:solidFill>
              <a:ea typeface="ＭＳ Ｐゴシック" pitchFamily="-111" charset="-128"/>
            </a:endParaRPr>
          </a:p>
        </p:txBody>
      </p:sp>
      <p:sp>
        <p:nvSpPr>
          <p:cNvPr id="5" name="TextBox 4"/>
          <p:cNvSpPr txBox="1"/>
          <p:nvPr/>
        </p:nvSpPr>
        <p:spPr>
          <a:xfrm>
            <a:off x="355600" y="3195638"/>
            <a:ext cx="7950200" cy="18780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r>
              <a:rPr lang="en-US" sz="2000" b="1" u="sng">
                <a:solidFill>
                  <a:srgbClr val="E81F30"/>
                </a:solidFill>
                <a:ea typeface="ＭＳ Ｐゴシック" pitchFamily="-111" charset="-128"/>
              </a:rPr>
              <a:t>Definition:</a:t>
            </a:r>
          </a:p>
          <a:p>
            <a:endParaRPr lang="en-US" sz="600" b="1" u="sng">
              <a:solidFill>
                <a:srgbClr val="E81F30"/>
              </a:solidFill>
              <a:ea typeface="ＭＳ Ｐゴシック" pitchFamily="-111" charset="-128"/>
            </a:endParaRPr>
          </a:p>
          <a:p>
            <a:r>
              <a:rPr lang="en-US">
                <a:solidFill>
                  <a:srgbClr val="000000"/>
                </a:solidFill>
                <a:ea typeface="ＭＳ Ｐゴシック" pitchFamily="-111" charset="-128"/>
              </a:rPr>
              <a:t>The count </a:t>
            </a:r>
            <a:r>
              <a:rPr lang="en-US" i="1">
                <a:solidFill>
                  <a:srgbClr val="000000"/>
                </a:solidFill>
                <a:ea typeface="ＭＳ Ｐゴシック" pitchFamily="-111" charset="-128"/>
              </a:rPr>
              <a:t>X </a:t>
            </a:r>
            <a:r>
              <a:rPr lang="en-US">
                <a:solidFill>
                  <a:srgbClr val="000000"/>
                </a:solidFill>
                <a:ea typeface="ＭＳ Ｐゴシック" pitchFamily="-111" charset="-128"/>
              </a:rPr>
              <a:t>of successes in a binomial setting is a </a:t>
            </a:r>
            <a:r>
              <a:rPr lang="en-US" b="1">
                <a:solidFill>
                  <a:srgbClr val="000000"/>
                </a:solidFill>
                <a:ea typeface="ＭＳ Ｐゴシック" pitchFamily="-111" charset="-128"/>
              </a:rPr>
              <a:t>binomial random variable. </a:t>
            </a:r>
            <a:r>
              <a:rPr lang="en-US">
                <a:solidFill>
                  <a:srgbClr val="000000"/>
                </a:solidFill>
                <a:ea typeface="ＭＳ Ｐゴシック" pitchFamily="-111" charset="-128"/>
              </a:rPr>
              <a:t>The probability distribution of </a:t>
            </a:r>
            <a:r>
              <a:rPr lang="en-US" i="1">
                <a:solidFill>
                  <a:srgbClr val="000000"/>
                </a:solidFill>
                <a:ea typeface="ＭＳ Ｐゴシック" pitchFamily="-111" charset="-128"/>
              </a:rPr>
              <a:t>X </a:t>
            </a:r>
            <a:r>
              <a:rPr lang="en-US">
                <a:solidFill>
                  <a:srgbClr val="000000"/>
                </a:solidFill>
                <a:ea typeface="ＭＳ Ｐゴシック" pitchFamily="-111" charset="-128"/>
              </a:rPr>
              <a:t>is a </a:t>
            </a:r>
            <a:r>
              <a:rPr lang="en-US" b="1">
                <a:solidFill>
                  <a:srgbClr val="000000"/>
                </a:solidFill>
                <a:ea typeface="ＭＳ Ｐゴシック" pitchFamily="-111" charset="-128"/>
              </a:rPr>
              <a:t>binomial distribution </a:t>
            </a:r>
            <a:r>
              <a:rPr lang="en-US">
                <a:solidFill>
                  <a:srgbClr val="000000"/>
                </a:solidFill>
                <a:ea typeface="ＭＳ Ｐゴシック" pitchFamily="-111" charset="-128"/>
              </a:rPr>
              <a:t>with parameters </a:t>
            </a:r>
            <a:r>
              <a:rPr lang="en-US" i="1">
                <a:solidFill>
                  <a:srgbClr val="000000"/>
                </a:solidFill>
                <a:ea typeface="ＭＳ Ｐゴシック" pitchFamily="-111" charset="-128"/>
              </a:rPr>
              <a:t>n </a:t>
            </a:r>
            <a:r>
              <a:rPr lang="en-US">
                <a:solidFill>
                  <a:srgbClr val="000000"/>
                </a:solidFill>
                <a:ea typeface="ＭＳ Ｐゴシック" pitchFamily="-111" charset="-128"/>
              </a:rPr>
              <a:t>and </a:t>
            </a:r>
            <a:r>
              <a:rPr lang="en-US" i="1">
                <a:solidFill>
                  <a:srgbClr val="000000"/>
                </a:solidFill>
                <a:ea typeface="ＭＳ Ｐゴシック" pitchFamily="-111" charset="-128"/>
              </a:rPr>
              <a:t>p</a:t>
            </a:r>
            <a:r>
              <a:rPr lang="en-US">
                <a:solidFill>
                  <a:srgbClr val="000000"/>
                </a:solidFill>
                <a:ea typeface="ＭＳ Ｐゴシック" pitchFamily="-111" charset="-128"/>
              </a:rPr>
              <a:t>, where </a:t>
            </a:r>
            <a:r>
              <a:rPr lang="en-US" i="1">
                <a:solidFill>
                  <a:srgbClr val="000000"/>
                </a:solidFill>
                <a:ea typeface="ＭＳ Ｐゴシック" pitchFamily="-111" charset="-128"/>
              </a:rPr>
              <a:t>n </a:t>
            </a:r>
            <a:r>
              <a:rPr lang="en-US">
                <a:solidFill>
                  <a:srgbClr val="000000"/>
                </a:solidFill>
                <a:ea typeface="ＭＳ Ｐゴシック" pitchFamily="-111" charset="-128"/>
              </a:rPr>
              <a:t>is the number of trials of the chance process and </a:t>
            </a:r>
            <a:r>
              <a:rPr lang="en-US" i="1">
                <a:solidFill>
                  <a:srgbClr val="000000"/>
                </a:solidFill>
                <a:ea typeface="ＭＳ Ｐゴシック" pitchFamily="-111" charset="-128"/>
              </a:rPr>
              <a:t>p </a:t>
            </a:r>
            <a:r>
              <a:rPr lang="en-US">
                <a:solidFill>
                  <a:srgbClr val="000000"/>
                </a:solidFill>
                <a:ea typeface="ＭＳ Ｐゴシック" pitchFamily="-111" charset="-128"/>
              </a:rPr>
              <a:t>is the probability of a success on any one trial. The possible values of </a:t>
            </a:r>
            <a:r>
              <a:rPr lang="en-US" i="1">
                <a:solidFill>
                  <a:srgbClr val="000000"/>
                </a:solidFill>
                <a:ea typeface="ＭＳ Ｐゴシック" pitchFamily="-111" charset="-128"/>
              </a:rPr>
              <a:t>X </a:t>
            </a:r>
            <a:r>
              <a:rPr lang="en-US">
                <a:solidFill>
                  <a:srgbClr val="000000"/>
                </a:solidFill>
                <a:ea typeface="ＭＳ Ｐゴシック" pitchFamily="-111" charset="-128"/>
              </a:rPr>
              <a:t>are the whole numbers from 0 to </a:t>
            </a:r>
            <a:r>
              <a:rPr lang="en-US" i="1">
                <a:solidFill>
                  <a:srgbClr val="000000"/>
                </a:solidFill>
                <a:ea typeface="ＭＳ Ｐゴシック" pitchFamily="-111" charset="-128"/>
              </a:rPr>
              <a:t>n</a:t>
            </a:r>
            <a:r>
              <a:rPr lang="en-US">
                <a:solidFill>
                  <a:srgbClr val="000000"/>
                </a:solidFill>
                <a:ea typeface="ＭＳ Ｐゴシック" pitchFamily="-111" charset="-128"/>
              </a:rPr>
              <a:t>.</a:t>
            </a:r>
            <a:endParaRPr lang="en-US" sz="2000">
              <a:solidFill>
                <a:srgbClr val="000000"/>
              </a:solidFill>
              <a:ea typeface="ＭＳ Ｐゴシック" pitchFamily="-111" charset="-128"/>
            </a:endParaRPr>
          </a:p>
        </p:txBody>
      </p:sp>
      <p:sp>
        <p:nvSpPr>
          <p:cNvPr id="6" name="TextBox 5"/>
          <p:cNvSpPr txBox="1"/>
          <p:nvPr/>
        </p:nvSpPr>
        <p:spPr>
          <a:xfrm>
            <a:off x="368300" y="5410200"/>
            <a:ext cx="7937500" cy="923925"/>
          </a:xfrm>
          <a:prstGeom prst="rect">
            <a:avLst/>
          </a:prstGeom>
          <a:noFill/>
        </p:spPr>
        <p:txBody>
          <a:bodyPr>
            <a:spAutoFit/>
          </a:bodyPr>
          <a:lstStyle/>
          <a:p>
            <a:r>
              <a:rPr lang="en-US" b="1" i="1" u="sng">
                <a:solidFill>
                  <a:srgbClr val="E81F30"/>
                </a:solidFill>
              </a:rPr>
              <a:t>Note</a:t>
            </a:r>
            <a:r>
              <a:rPr lang="en-US" b="1" i="1">
                <a:solidFill>
                  <a:srgbClr val="E81F30"/>
                </a:solidFill>
              </a:rPr>
              <a:t>: When checking the Binomial condition, be sure to check the BINS and make sure you’re being asked to count the number of successes in a certain number of trials!</a:t>
            </a:r>
          </a:p>
        </p:txBody>
      </p:sp>
    </p:spTree>
    <p:extLst>
      <p:ext uri="{BB962C8B-B14F-4D97-AF65-F5344CB8AC3E}">
        <p14:creationId xmlns:p14="http://schemas.microsoft.com/office/powerpoint/2010/main" val="2108666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descr="Intelligence%2Btest"/>
          <p:cNvPicPr>
            <a:picLocks noChangeAspect="1" noChangeArrowheads="1"/>
          </p:cNvPicPr>
          <p:nvPr/>
        </p:nvPicPr>
        <p:blipFill>
          <a:blip r:embed="rId2" cstate="print">
            <a:lum bright="70000" contrast="-70000"/>
          </a:blip>
          <a:srcRect/>
          <a:stretch>
            <a:fillRect/>
          </a:stretch>
        </p:blipFill>
        <p:spPr bwMode="auto">
          <a:xfrm>
            <a:off x="1941513" y="0"/>
            <a:ext cx="5962650" cy="6858000"/>
          </a:xfrm>
          <a:prstGeom prst="rect">
            <a:avLst/>
          </a:prstGeom>
          <a:noFill/>
        </p:spPr>
      </p:pic>
      <p:sp>
        <p:nvSpPr>
          <p:cNvPr id="95234" name="Rectangle 2"/>
          <p:cNvSpPr>
            <a:spLocks noGrp="1" noChangeArrowheads="1"/>
          </p:cNvSpPr>
          <p:nvPr>
            <p:ph type="title"/>
          </p:nvPr>
        </p:nvSpPr>
        <p:spPr>
          <a:xfrm>
            <a:off x="457200" y="990600"/>
            <a:ext cx="8305800" cy="1554162"/>
          </a:xfrm>
        </p:spPr>
        <p:txBody>
          <a:bodyPr>
            <a:normAutofit fontScale="90000"/>
          </a:bodyPr>
          <a:lstStyle/>
          <a:p>
            <a:r>
              <a:rPr lang="en-US" sz="4000" dirty="0"/>
              <a:t>An important skill for using a binomial distribution is the ability to recognize a binomial situation.</a:t>
            </a:r>
          </a:p>
        </p:txBody>
      </p:sp>
      <p:sp>
        <p:nvSpPr>
          <p:cNvPr id="95235" name="Rectangle 3"/>
          <p:cNvSpPr>
            <a:spLocks noGrp="1" noChangeArrowheads="1"/>
          </p:cNvSpPr>
          <p:nvPr>
            <p:ph idx="1"/>
          </p:nvPr>
        </p:nvSpPr>
        <p:spPr>
          <a:xfrm>
            <a:off x="457200" y="2819400"/>
            <a:ext cx="8229600" cy="3306763"/>
          </a:xfrm>
        </p:spPr>
        <p:txBody>
          <a:bodyPr/>
          <a:lstStyle/>
          <a:p>
            <a:r>
              <a:rPr lang="en-US" dirty="0"/>
              <a:t>IQ scores are normally distributed with a mean 100 and standard deviation 12.  A SRS of 25 scores are drawn.  Let X = number of scores that are above 110.</a:t>
            </a:r>
          </a:p>
          <a:p>
            <a:endParaRPr lang="en-US" dirty="0"/>
          </a:p>
        </p:txBody>
      </p:sp>
    </p:spTree>
    <p:extLst>
      <p:ext uri="{BB962C8B-B14F-4D97-AF65-F5344CB8AC3E}">
        <p14:creationId xmlns:p14="http://schemas.microsoft.com/office/powerpoint/2010/main" val="351009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t>Which of the following lead to a binomial distribution?</a:t>
            </a:r>
          </a:p>
        </p:txBody>
      </p:sp>
      <p:sp>
        <p:nvSpPr>
          <p:cNvPr id="8195" name="Rectangle 3"/>
          <p:cNvSpPr>
            <a:spLocks noGrp="1" noChangeArrowheads="1"/>
          </p:cNvSpPr>
          <p:nvPr>
            <p:ph idx="1"/>
          </p:nvPr>
        </p:nvSpPr>
        <p:spPr/>
        <p:txBody>
          <a:bodyPr/>
          <a:lstStyle/>
          <a:p>
            <a:pPr>
              <a:lnSpc>
                <a:spcPct val="90000"/>
              </a:lnSpc>
              <a:buFontTx/>
              <a:buNone/>
            </a:pPr>
            <a:r>
              <a:rPr lang="en-US" sz="2400"/>
              <a:t>I	An inspection procedure at an automobile manufacturing plant involves selecting a sample of cars from the assembly line and noting for each car whether there are no defects, at least one major defect or only minor defect.</a:t>
            </a:r>
          </a:p>
          <a:p>
            <a:pPr>
              <a:lnSpc>
                <a:spcPct val="90000"/>
              </a:lnSpc>
              <a:buFontTx/>
              <a:buNone/>
            </a:pPr>
            <a:r>
              <a:rPr lang="en-US" sz="2400"/>
              <a:t>II	As students study more and more during their AP Statistics class, their chances of getting an A on any given test continue to improve.  The teacher is interested in the probability of any given student receiving various numbers A’s on the class exams</a:t>
            </a:r>
          </a:p>
        </p:txBody>
      </p:sp>
    </p:spTree>
    <p:extLst>
      <p:ext uri="{BB962C8B-B14F-4D97-AF65-F5344CB8AC3E}">
        <p14:creationId xmlns:p14="http://schemas.microsoft.com/office/powerpoint/2010/main" val="1519856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Vertical Text Placeholder 2"/>
          <p:cNvSpPr>
            <a:spLocks noGrp="1"/>
          </p:cNvSpPr>
          <p:nvPr>
            <p:ph type="body" orient="vert" idx="1"/>
          </p:nvPr>
        </p:nvSpPr>
        <p:spPr>
          <a:xfrm rot="16200000">
            <a:off x="3335338" y="-2354262"/>
            <a:ext cx="2667000" cy="8096250"/>
          </a:xfrm>
        </p:spPr>
        <p:txBody>
          <a:bodyPr rtlCol="0">
            <a:normAutofit lnSpcReduction="10000"/>
          </a:bodyPr>
          <a:lstStyle/>
          <a:p>
            <a:pPr marL="0" indent="0" eaLnBrk="1" fontAlgn="auto" hangingPunct="1">
              <a:spcAft>
                <a:spcPts val="0"/>
              </a:spcAft>
              <a:buFont typeface="Arial" pitchFamily="34" charset="0"/>
              <a:buNone/>
              <a:defRPr/>
            </a:pPr>
            <a:r>
              <a:rPr lang="en-US" sz="3800" b="1" dirty="0" smtClean="0">
                <a:solidFill>
                  <a:srgbClr val="00B0F0"/>
                </a:solidFill>
                <a:ea typeface="ＭＳ Ｐゴシック" pitchFamily="-111" charset="-128"/>
              </a:rPr>
              <a:t>Binomial Distribution: </a:t>
            </a:r>
            <a:r>
              <a:rPr lang="en-US" sz="3800" b="1" dirty="0" smtClean="0">
                <a:solidFill>
                  <a:srgbClr val="000000"/>
                </a:solidFill>
                <a:ea typeface="ＭＳ Ｐゴシック" pitchFamily="-111" charset="-128"/>
              </a:rPr>
              <a:t>Describe</a:t>
            </a:r>
            <a:endParaRPr lang="en-US" sz="3800" dirty="0" smtClean="0">
              <a:solidFill>
                <a:srgbClr val="000000"/>
              </a:solidFill>
              <a:ea typeface="ＭＳ Ｐゴシック" pitchFamily="-111" charset="-128"/>
            </a:endParaRPr>
          </a:p>
          <a:p>
            <a:pPr marL="0" indent="0" eaLnBrk="1" fontAlgn="auto" hangingPunct="1">
              <a:spcAft>
                <a:spcPts val="0"/>
              </a:spcAft>
              <a:buFont typeface="Arial" pitchFamily="34" charset="0"/>
              <a:buNone/>
              <a:defRPr/>
            </a:pPr>
            <a:r>
              <a:rPr lang="en-US" sz="2500" dirty="0" smtClean="0">
                <a:solidFill>
                  <a:srgbClr val="000000"/>
                </a:solidFill>
                <a:ea typeface="ＭＳ Ｐゴシック" pitchFamily="-111" charset="-128"/>
              </a:rPr>
              <a:t>We describe the probability distribution of a binomial random variable just like any other distribution – </a:t>
            </a:r>
            <a:r>
              <a:rPr lang="en-US" sz="2500" b="1" dirty="0" smtClean="0">
                <a:solidFill>
                  <a:srgbClr val="000000"/>
                </a:solidFill>
                <a:ea typeface="ＭＳ Ｐゴシック" pitchFamily="-111" charset="-128"/>
              </a:rPr>
              <a:t>shape</a:t>
            </a:r>
            <a:r>
              <a:rPr lang="en-US" sz="2500" dirty="0" smtClean="0">
                <a:solidFill>
                  <a:srgbClr val="000000"/>
                </a:solidFill>
                <a:ea typeface="ＭＳ Ｐゴシック" pitchFamily="-111" charset="-128"/>
              </a:rPr>
              <a:t>, </a:t>
            </a:r>
            <a:r>
              <a:rPr lang="en-US" sz="2500" b="1" dirty="0" smtClean="0">
                <a:solidFill>
                  <a:srgbClr val="000000"/>
                </a:solidFill>
                <a:ea typeface="ＭＳ Ｐゴシック" pitchFamily="-111" charset="-128"/>
              </a:rPr>
              <a:t>center</a:t>
            </a:r>
            <a:r>
              <a:rPr lang="en-US" sz="2500" dirty="0" smtClean="0">
                <a:solidFill>
                  <a:srgbClr val="000000"/>
                </a:solidFill>
                <a:ea typeface="ＭＳ Ｐゴシック" pitchFamily="-111" charset="-128"/>
              </a:rPr>
              <a:t>, and </a:t>
            </a:r>
            <a:r>
              <a:rPr lang="en-US" sz="2500" b="1" dirty="0" smtClean="0">
                <a:solidFill>
                  <a:srgbClr val="000000"/>
                </a:solidFill>
                <a:ea typeface="ＭＳ Ｐゴシック" pitchFamily="-111" charset="-128"/>
              </a:rPr>
              <a:t>spread</a:t>
            </a:r>
            <a:r>
              <a:rPr lang="en-US" sz="2500" dirty="0" smtClean="0">
                <a:solidFill>
                  <a:srgbClr val="000000"/>
                </a:solidFill>
                <a:ea typeface="ＭＳ Ｐゴシック" pitchFamily="-111" charset="-128"/>
              </a:rPr>
              <a:t>. </a:t>
            </a:r>
          </a:p>
          <a:p>
            <a:pPr marL="0" indent="0" eaLnBrk="1" fontAlgn="auto" hangingPunct="1">
              <a:spcAft>
                <a:spcPts val="0"/>
              </a:spcAft>
              <a:buFont typeface="Arial" pitchFamily="34" charset="0"/>
              <a:buNone/>
              <a:defRPr/>
            </a:pPr>
            <a:r>
              <a:rPr lang="en-US" sz="2500" dirty="0" smtClean="0">
                <a:solidFill>
                  <a:srgbClr val="000000"/>
                </a:solidFill>
                <a:ea typeface="ＭＳ Ｐゴシック" pitchFamily="-111" charset="-128"/>
              </a:rPr>
              <a:t>Consider the probability distribution of </a:t>
            </a:r>
            <a:r>
              <a:rPr lang="en-US" sz="2500" i="1" dirty="0" smtClean="0">
                <a:solidFill>
                  <a:srgbClr val="000000"/>
                </a:solidFill>
                <a:ea typeface="ＭＳ Ｐゴシック" pitchFamily="-111" charset="-128"/>
              </a:rPr>
              <a:t>X</a:t>
            </a:r>
            <a:r>
              <a:rPr lang="en-US" sz="2500" dirty="0" smtClean="0">
                <a:solidFill>
                  <a:srgbClr val="000000"/>
                </a:solidFill>
                <a:ea typeface="ＭＳ Ｐゴシック" pitchFamily="-111" charset="-128"/>
              </a:rPr>
              <a:t> = number of children with type O blood in a family with 5 children</a:t>
            </a:r>
            <a:r>
              <a:rPr lang="en-US" sz="1600" dirty="0" smtClean="0">
                <a:solidFill>
                  <a:srgbClr val="000000"/>
                </a:solidFill>
                <a:ea typeface="ＭＳ Ｐゴシック" pitchFamily="-111" charset="-128"/>
              </a:rPr>
              <a:t>.</a:t>
            </a:r>
          </a:p>
        </p:txBody>
      </p:sp>
      <p:pic>
        <p:nvPicPr>
          <p:cNvPr id="10243" name="Picture 5" descr="F6.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027363"/>
            <a:ext cx="5070475"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le 16"/>
          <p:cNvGraphicFramePr>
            <a:graphicFrameLocks noGrp="1"/>
          </p:cNvGraphicFramePr>
          <p:nvPr/>
        </p:nvGraphicFramePr>
        <p:xfrm>
          <a:off x="3490913" y="3027363"/>
          <a:ext cx="5391152" cy="893762"/>
        </p:xfrm>
        <a:graphic>
          <a:graphicData uri="http://schemas.openxmlformats.org/drawingml/2006/table">
            <a:tbl>
              <a:tblPr/>
              <a:tblGrid>
                <a:gridCol w="532809"/>
                <a:gridCol w="810249"/>
                <a:gridCol w="808673"/>
                <a:gridCol w="810249"/>
                <a:gridCol w="810249"/>
                <a:gridCol w="808674"/>
                <a:gridCol w="810249"/>
              </a:tblGrid>
              <a:tr h="446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x</a:t>
                      </a:r>
                      <a:r>
                        <a:rPr kumimoji="0" lang="en-US" sz="1500" b="1" i="1" u="none" strike="noStrike" cap="none" normalizeH="0" baseline="-25000" dirty="0" smtClean="0">
                          <a:ln>
                            <a:noFill/>
                          </a:ln>
                          <a:solidFill>
                            <a:schemeClr val="tx1"/>
                          </a:solidFill>
                          <a:effectLst/>
                          <a:latin typeface="Times New Roman" pitchFamily="-111" charset="0"/>
                          <a:ea typeface="ＭＳ Ｐゴシック" pitchFamily="-111" charset="-128"/>
                          <a:cs typeface="Times New Roman" pitchFamily="-111" charset="0"/>
                        </a:rPr>
                        <a:t>i</a:t>
                      </a:r>
                      <a:endParaRPr kumimoji="0" lang="en-US" sz="1500" b="1" i="0" u="none" strike="noStrike" cap="none" normalizeH="0" baseline="-25000" dirty="0" smtClean="0">
                        <a:ln>
                          <a:noFill/>
                        </a:ln>
                        <a:solidFill>
                          <a:schemeClr val="tx1"/>
                        </a:solidFill>
                        <a:effectLst/>
                        <a:latin typeface="Times New Roman" pitchFamily="-111" charset="0"/>
                        <a:ea typeface="ＭＳ Ｐゴシック" pitchFamily="-111" charset="-128"/>
                        <a:cs typeface="Times New Roman" pitchFamily="-111" charset="0"/>
                      </a:endParaRP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0</a:t>
                      </a: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11" charset="0"/>
                          <a:ea typeface="ＭＳ Ｐゴシック" pitchFamily="-111" charset="-128"/>
                          <a:cs typeface="Times New Roman" pitchFamily="-111" charset="0"/>
                        </a:rPr>
                        <a:t>1</a:t>
                      </a: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11" charset="0"/>
                          <a:ea typeface="ＭＳ Ｐゴシック" pitchFamily="-111" charset="-128"/>
                          <a:cs typeface="Times New Roman" pitchFamily="-111" charset="0"/>
                        </a:rPr>
                        <a:t>2</a:t>
                      </a: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11" charset="0"/>
                          <a:ea typeface="ＭＳ Ｐゴシック" pitchFamily="-111" charset="-128"/>
                          <a:cs typeface="Times New Roman" pitchFamily="-111" charset="0"/>
                        </a:rPr>
                        <a:t>3</a:t>
                      </a: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11" charset="0"/>
                          <a:ea typeface="ＭＳ Ｐゴシック" pitchFamily="-111" charset="-128"/>
                          <a:cs typeface="Times New Roman" pitchFamily="-111" charset="0"/>
                        </a:rPr>
                        <a:t>4</a:t>
                      </a: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Times New Roman" pitchFamily="-111" charset="0"/>
                          <a:ea typeface="ＭＳ Ｐゴシック" pitchFamily="-111" charset="-128"/>
                          <a:cs typeface="Times New Roman" pitchFamily="-111" charset="0"/>
                        </a:rPr>
                        <a:t>5</a:t>
                      </a: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r>
              <a:tr h="4468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chemeClr val="tx1"/>
                          </a:solidFill>
                          <a:effectLst/>
                          <a:latin typeface="Times New Roman" pitchFamily="-111" charset="0"/>
                          <a:ea typeface="Zapf Dingbats" pitchFamily="-111" charset="2"/>
                        </a:rPr>
                        <a:t>p</a:t>
                      </a:r>
                      <a:r>
                        <a:rPr kumimoji="0" lang="en-US" sz="1500" b="1" i="1" u="none" strike="noStrike" cap="none" normalizeH="0" baseline="-25000" smtClean="0">
                          <a:ln>
                            <a:noFill/>
                          </a:ln>
                          <a:solidFill>
                            <a:schemeClr val="tx1"/>
                          </a:solidFill>
                          <a:effectLst/>
                          <a:latin typeface="Times New Roman" pitchFamily="-111" charset="0"/>
                          <a:ea typeface="Zapf Dingbats" pitchFamily="-111" charset="2"/>
                        </a:rPr>
                        <a:t>i</a:t>
                      </a:r>
                      <a:endParaRPr kumimoji="0" lang="en-US" sz="1500" b="1" i="1" u="none" strike="noStrike" cap="none" normalizeH="0" baseline="-25000" smtClean="0">
                        <a:ln>
                          <a:noFill/>
                        </a:ln>
                        <a:solidFill>
                          <a:schemeClr val="tx1"/>
                        </a:solidFill>
                        <a:effectLst/>
                        <a:latin typeface="Times New Roman" pitchFamily="-111" charset="0"/>
                        <a:ea typeface="ＭＳ Ｐゴシック" pitchFamily="-111" charset="-128"/>
                        <a:cs typeface="Times New Roman" pitchFamily="-111" charset="0"/>
                      </a:endParaRP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0.2373</a:t>
                      </a: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0.3955</a:t>
                      </a: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11" charset="0"/>
                          <a:ea typeface="Zapf Dingbats" pitchFamily="-111" charset="2"/>
                        </a:rPr>
                        <a:t>0.2637</a:t>
                      </a:r>
                      <a:endParaRPr kumimoji="0" lang="en-US" sz="1500" b="0" i="0" u="none" strike="noStrike" cap="none" normalizeH="0" baseline="0" dirty="0" smtClean="0">
                        <a:ln>
                          <a:noFill/>
                        </a:ln>
                        <a:solidFill>
                          <a:schemeClr val="tx1"/>
                        </a:solidFill>
                        <a:effectLst/>
                        <a:latin typeface="Times New Roman" pitchFamily="-111" charset="0"/>
                        <a:ea typeface="Zapf Dingbats" pitchFamily="-111" charset="2"/>
                        <a:cs typeface="Times New Roman" pitchFamily="-111" charset="0"/>
                      </a:endParaRP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0.0879</a:t>
                      </a: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0.0147</a:t>
                      </a: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11" charset="0"/>
                          <a:ea typeface="Zapf Dingbats" pitchFamily="-111" charset="2"/>
                        </a:rPr>
                        <a:t>0.00098</a:t>
                      </a:r>
                      <a:endParaRPr kumimoji="0" lang="en-US" sz="1500" b="0" i="0" u="none" strike="noStrike" cap="none" normalizeH="0" baseline="0" dirty="0" smtClean="0">
                        <a:ln>
                          <a:noFill/>
                        </a:ln>
                        <a:solidFill>
                          <a:schemeClr val="tx1"/>
                        </a:solidFill>
                        <a:effectLst/>
                        <a:latin typeface="Times New Roman" pitchFamily="-111" charset="0"/>
                        <a:ea typeface="Zapf Dingbats" pitchFamily="-111" charset="2"/>
                        <a:cs typeface="Times New Roman" pitchFamily="-111" charset="0"/>
                      </a:endParaRPr>
                    </a:p>
                  </a:txBody>
                  <a:tcPr marL="91428" marR="91428" marT="45742" marB="45742"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Vertical Text Placeholder 2"/>
          <p:cNvSpPr>
            <a:spLocks noGrp="1"/>
          </p:cNvSpPr>
          <p:nvPr>
            <p:ph type="body" orient="vert" idx="1"/>
          </p:nvPr>
        </p:nvSpPr>
        <p:spPr>
          <a:xfrm rot="16200000">
            <a:off x="3432175" y="-2451099"/>
            <a:ext cx="2212975" cy="7835900"/>
          </a:xfrm>
        </p:spPr>
        <p:txBody>
          <a:bodyPr/>
          <a:lstStyle/>
          <a:p>
            <a:pPr marL="0" indent="0" eaLnBrk="1" hangingPunct="1">
              <a:buFont typeface="Arial" charset="0"/>
              <a:buNone/>
            </a:pPr>
            <a:r>
              <a:rPr lang="en-US" altLang="en-US" sz="3500" b="1" smtClean="0">
                <a:solidFill>
                  <a:srgbClr val="00B0F0"/>
                </a:solidFill>
                <a:ea typeface="ＭＳ Ｐゴシック" pitchFamily="34" charset="-128"/>
              </a:rPr>
              <a:t>Binomial Distribution: </a:t>
            </a:r>
            <a:r>
              <a:rPr lang="en-US" altLang="en-US" sz="3500" b="1" smtClean="0">
                <a:solidFill>
                  <a:srgbClr val="000000"/>
                </a:solidFill>
                <a:ea typeface="ＭＳ Ｐゴシック" pitchFamily="34" charset="-128"/>
              </a:rPr>
              <a:t>Describe</a:t>
            </a:r>
            <a:endParaRPr lang="en-US" altLang="en-US" sz="3500" smtClean="0">
              <a:solidFill>
                <a:srgbClr val="000000"/>
              </a:solidFill>
              <a:ea typeface="ＭＳ Ｐゴシック" pitchFamily="34" charset="-128"/>
            </a:endParaRPr>
          </a:p>
        </p:txBody>
      </p:sp>
      <p:sp>
        <p:nvSpPr>
          <p:cNvPr id="32776" name="TextBox 8"/>
          <p:cNvSpPr txBox="1">
            <a:spLocks noChangeArrowheads="1"/>
          </p:cNvSpPr>
          <p:nvPr/>
        </p:nvSpPr>
        <p:spPr bwMode="auto">
          <a:xfrm>
            <a:off x="620713" y="2222500"/>
            <a:ext cx="78359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b="1" dirty="0" smtClean="0">
                <a:latin typeface="+mj-lt"/>
              </a:rPr>
              <a:t>Shape</a:t>
            </a:r>
            <a:r>
              <a:rPr lang="en-US" sz="2500" dirty="0" smtClean="0">
                <a:latin typeface="+mj-lt"/>
              </a:rPr>
              <a:t>: The probability distribution of </a:t>
            </a:r>
            <a:r>
              <a:rPr lang="en-US" sz="2500" i="1" dirty="0" smtClean="0">
                <a:latin typeface="+mj-lt"/>
              </a:rPr>
              <a:t>X</a:t>
            </a:r>
            <a:r>
              <a:rPr lang="en-US" sz="2500" dirty="0" smtClean="0">
                <a:latin typeface="+mj-lt"/>
              </a:rPr>
              <a:t> is skewed to the right. It is more likely to have 0, 1, or 2 children with type O blood than a larger value.</a:t>
            </a:r>
            <a:endParaRPr lang="en-US" sz="2500" b="1" dirty="0" smtClean="0">
              <a:latin typeface="+mj-lt"/>
            </a:endParaRPr>
          </a:p>
        </p:txBody>
      </p:sp>
      <p:sp>
        <p:nvSpPr>
          <p:cNvPr id="32777" name="TextBox 9"/>
          <p:cNvSpPr txBox="1">
            <a:spLocks noChangeArrowheads="1"/>
          </p:cNvSpPr>
          <p:nvPr/>
        </p:nvSpPr>
        <p:spPr bwMode="auto">
          <a:xfrm>
            <a:off x="674688" y="3663950"/>
            <a:ext cx="77358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b="1" dirty="0" smtClean="0">
                <a:latin typeface="+mj-lt"/>
              </a:rPr>
              <a:t>Center</a:t>
            </a:r>
            <a:r>
              <a:rPr lang="en-US" sz="2500" dirty="0" smtClean="0">
                <a:latin typeface="+mj-lt"/>
              </a:rPr>
              <a:t>: The median number of children with type O blood is 1.  The mean is 1.25.</a:t>
            </a:r>
            <a:endParaRPr lang="en-US" sz="2500" b="1" dirty="0" smtClean="0">
              <a:latin typeface="+mj-lt"/>
            </a:endParaRPr>
          </a:p>
        </p:txBody>
      </p:sp>
      <p:sp>
        <p:nvSpPr>
          <p:cNvPr id="32807" name="TextBox 12"/>
          <p:cNvSpPr txBox="1">
            <a:spLocks noChangeArrowheads="1"/>
          </p:cNvSpPr>
          <p:nvPr/>
        </p:nvSpPr>
        <p:spPr bwMode="auto">
          <a:xfrm>
            <a:off x="674688" y="4835525"/>
            <a:ext cx="74993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b="1" dirty="0" smtClean="0">
                <a:latin typeface="+mj-lt"/>
              </a:rPr>
              <a:t>Spread:</a:t>
            </a:r>
            <a:r>
              <a:rPr lang="en-US" sz="2500" dirty="0" smtClean="0">
                <a:latin typeface="+mj-lt"/>
              </a:rPr>
              <a:t> The variance of </a:t>
            </a:r>
            <a:r>
              <a:rPr lang="en-US" sz="2500" i="1" dirty="0" smtClean="0">
                <a:latin typeface="+mj-lt"/>
              </a:rPr>
              <a:t>X</a:t>
            </a:r>
            <a:r>
              <a:rPr lang="en-US" sz="2500" dirty="0" smtClean="0">
                <a:latin typeface="+mj-lt"/>
              </a:rPr>
              <a:t> is 0.9375 and the standard deviation is 0.96.  </a:t>
            </a:r>
            <a:endParaRPr lang="en-US" sz="2500" b="1" dirty="0" smtClean="0">
              <a:latin typeface="+mj-lt"/>
            </a:endParaRPr>
          </a:p>
        </p:txBody>
      </p:sp>
      <p:graphicFrame>
        <p:nvGraphicFramePr>
          <p:cNvPr id="17" name="Table 16"/>
          <p:cNvGraphicFramePr>
            <a:graphicFrameLocks noGrp="1"/>
          </p:cNvGraphicFramePr>
          <p:nvPr/>
        </p:nvGraphicFramePr>
        <p:xfrm>
          <a:off x="2286000" y="1104900"/>
          <a:ext cx="6170614" cy="917576"/>
        </p:xfrm>
        <a:graphic>
          <a:graphicData uri="http://schemas.openxmlformats.org/drawingml/2006/table">
            <a:tbl>
              <a:tblPr/>
              <a:tblGrid>
                <a:gridCol w="609845"/>
                <a:gridCol w="927396"/>
                <a:gridCol w="925592"/>
                <a:gridCol w="927396"/>
                <a:gridCol w="927396"/>
                <a:gridCol w="925593"/>
                <a:gridCol w="927396"/>
              </a:tblGrid>
              <a:tr h="458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x</a:t>
                      </a:r>
                      <a:r>
                        <a:rPr kumimoji="0" lang="en-US" sz="1800" b="1" i="1" u="none" strike="noStrike" cap="none" normalizeH="0" baseline="-25000" dirty="0" smtClean="0">
                          <a:ln>
                            <a:noFill/>
                          </a:ln>
                          <a:solidFill>
                            <a:schemeClr val="tx1"/>
                          </a:solidFill>
                          <a:effectLst/>
                          <a:latin typeface="Times New Roman" pitchFamily="-111" charset="0"/>
                          <a:ea typeface="ＭＳ Ｐゴシック" pitchFamily="-111" charset="-128"/>
                          <a:cs typeface="Times New Roman" pitchFamily="-111" charset="0"/>
                        </a:rPr>
                        <a:t>i</a:t>
                      </a:r>
                      <a:endParaRPr kumimoji="0" lang="en-US" sz="1800" b="1" i="0" u="none" strike="noStrike" cap="none" normalizeH="0" baseline="-25000" dirty="0" smtClean="0">
                        <a:ln>
                          <a:noFill/>
                        </a:ln>
                        <a:solidFill>
                          <a:schemeClr val="tx1"/>
                        </a:solidFill>
                        <a:effectLst/>
                        <a:latin typeface="Times New Roman" pitchFamily="-111" charset="0"/>
                        <a:ea typeface="ＭＳ Ｐゴシック" pitchFamily="-111" charset="-128"/>
                        <a:cs typeface="Times New Roman" pitchFamily="-111" charset="0"/>
                      </a:endParaRP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0</a:t>
                      </a: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1</a:t>
                      </a: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11" charset="0"/>
                          <a:ea typeface="ＭＳ Ｐゴシック" pitchFamily="-111" charset="-128"/>
                          <a:cs typeface="Times New Roman" pitchFamily="-111" charset="0"/>
                        </a:rPr>
                        <a:t>2</a:t>
                      </a: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11" charset="0"/>
                          <a:ea typeface="ＭＳ Ｐゴシック" pitchFamily="-111" charset="-128"/>
                          <a:cs typeface="Times New Roman" pitchFamily="-111" charset="0"/>
                        </a:rPr>
                        <a:t>3</a:t>
                      </a: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11" charset="0"/>
                          <a:ea typeface="ＭＳ Ｐゴシック" pitchFamily="-111" charset="-128"/>
                          <a:cs typeface="Times New Roman" pitchFamily="-111" charset="0"/>
                        </a:rPr>
                        <a:t>4</a:t>
                      </a: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11" charset="0"/>
                          <a:ea typeface="ＭＳ Ｐゴシック" pitchFamily="-111" charset="-128"/>
                          <a:cs typeface="Times New Roman" pitchFamily="-111" charset="0"/>
                        </a:rPr>
                        <a:t>5</a:t>
                      </a: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12700" cap="flat" cmpd="sng" algn="ctr">
                      <a:solidFill>
                        <a:srgbClr val="F7901E"/>
                      </a:solidFill>
                      <a:prstDash val="solid"/>
                      <a:round/>
                      <a:headEnd type="none" w="med" len="med"/>
                      <a:tailEnd type="none" w="med" len="med"/>
                    </a:lnT>
                    <a:lnB w="25400" cap="flat" cmpd="sng" algn="ctr">
                      <a:solidFill>
                        <a:srgbClr val="F7901E"/>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11" charset="0"/>
                          <a:ea typeface="Zapf Dingbats" pitchFamily="-111" charset="2"/>
                        </a:rPr>
                        <a:t>p</a:t>
                      </a:r>
                      <a:r>
                        <a:rPr kumimoji="0" lang="en-US" sz="1800" b="1" i="1" u="none" strike="noStrike" cap="none" normalizeH="0" baseline="-25000" smtClean="0">
                          <a:ln>
                            <a:noFill/>
                          </a:ln>
                          <a:solidFill>
                            <a:schemeClr val="tx1"/>
                          </a:solidFill>
                          <a:effectLst/>
                          <a:latin typeface="Times New Roman" pitchFamily="-111" charset="0"/>
                          <a:ea typeface="Zapf Dingbats" pitchFamily="-111" charset="2"/>
                        </a:rPr>
                        <a:t>i</a:t>
                      </a:r>
                      <a:endParaRPr kumimoji="0" lang="en-US" sz="1800" b="1" i="1" u="none" strike="noStrike" cap="none" normalizeH="0" baseline="-25000" smtClean="0">
                        <a:ln>
                          <a:noFill/>
                        </a:ln>
                        <a:solidFill>
                          <a:schemeClr val="tx1"/>
                        </a:solidFill>
                        <a:effectLst/>
                        <a:latin typeface="Times New Roman" pitchFamily="-111" charset="0"/>
                        <a:ea typeface="ＭＳ Ｐゴシック" pitchFamily="-111" charset="-128"/>
                        <a:cs typeface="Times New Roman" pitchFamily="-111" charset="0"/>
                      </a:endParaRP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11" charset="0"/>
                          <a:ea typeface="ＭＳ Ｐゴシック" pitchFamily="-111" charset="-128"/>
                          <a:cs typeface="Times New Roman" pitchFamily="-111" charset="0"/>
                        </a:rPr>
                        <a:t>0.2373</a:t>
                      </a: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0.3955</a:t>
                      </a: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11" charset="0"/>
                          <a:ea typeface="Zapf Dingbats" pitchFamily="-111" charset="2"/>
                        </a:rPr>
                        <a:t>0.2637</a:t>
                      </a:r>
                      <a:endParaRPr kumimoji="0" lang="en-US" sz="1800" b="0" i="0" u="none" strike="noStrike" cap="none" normalizeH="0" baseline="0" dirty="0" smtClean="0">
                        <a:ln>
                          <a:noFill/>
                        </a:ln>
                        <a:solidFill>
                          <a:schemeClr val="tx1"/>
                        </a:solidFill>
                        <a:effectLst/>
                        <a:latin typeface="Times New Roman" pitchFamily="-111" charset="0"/>
                        <a:ea typeface="Zapf Dingbats" pitchFamily="-111" charset="2"/>
                        <a:cs typeface="Times New Roman" pitchFamily="-111" charset="0"/>
                      </a:endParaRP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0.0879</a:t>
                      </a: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11" charset="0"/>
                          <a:ea typeface="ＭＳ Ｐゴシック" pitchFamily="-111" charset="-128"/>
                          <a:cs typeface="Times New Roman" pitchFamily="-111" charset="0"/>
                        </a:rPr>
                        <a:t>0.0147</a:t>
                      </a: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11" charset="0"/>
                          <a:ea typeface="Zapf Dingbats" pitchFamily="-111" charset="2"/>
                        </a:rPr>
                        <a:t>0.00098</a:t>
                      </a:r>
                      <a:endParaRPr kumimoji="0" lang="en-US" sz="1800" b="0" i="0" u="none" strike="noStrike" cap="none" normalizeH="0" baseline="0" dirty="0" smtClean="0">
                        <a:ln>
                          <a:noFill/>
                        </a:ln>
                        <a:solidFill>
                          <a:schemeClr val="tx1"/>
                        </a:solidFill>
                        <a:effectLst/>
                        <a:latin typeface="Times New Roman" pitchFamily="-111" charset="0"/>
                        <a:ea typeface="Zapf Dingbats" pitchFamily="-111" charset="2"/>
                        <a:cs typeface="Times New Roman" pitchFamily="-111" charset="0"/>
                      </a:endParaRPr>
                    </a:p>
                  </a:txBody>
                  <a:tcPr marT="45713" marB="45713" horzOverflow="overflow">
                    <a:lnL w="12700" cap="flat" cmpd="sng" algn="ctr">
                      <a:solidFill>
                        <a:srgbClr val="F7901E"/>
                      </a:solidFill>
                      <a:prstDash val="solid"/>
                      <a:round/>
                      <a:headEnd type="none" w="med" len="med"/>
                      <a:tailEnd type="none" w="med" len="med"/>
                    </a:lnL>
                    <a:lnR w="12700" cap="flat" cmpd="sng" algn="ctr">
                      <a:solidFill>
                        <a:srgbClr val="F7901E"/>
                      </a:solidFill>
                      <a:prstDash val="solid"/>
                      <a:round/>
                      <a:headEnd type="none" w="med" len="med"/>
                      <a:tailEnd type="none" w="med" len="med"/>
                    </a:lnR>
                    <a:lnT w="25400" cap="flat" cmpd="sng" algn="ctr">
                      <a:solidFill>
                        <a:srgbClr val="F7901E"/>
                      </a:solidFill>
                      <a:prstDash val="solid"/>
                      <a:round/>
                      <a:headEnd type="none" w="med" len="med"/>
                      <a:tailEnd type="none" w="med" len="med"/>
                    </a:lnT>
                    <a:lnB w="12700" cap="flat" cmpd="sng" algn="ctr">
                      <a:solidFill>
                        <a:srgbClr val="F7901E"/>
                      </a:solidFill>
                      <a:prstDash val="solid"/>
                      <a:round/>
                      <a:headEnd type="none" w="med" len="med"/>
                      <a:tailEnd type="none" w="med" len="med"/>
                    </a:lnB>
                    <a:lnTlToBr>
                      <a:noFill/>
                    </a:lnTlToBr>
                    <a:lnBlToTr>
                      <a:noFill/>
                    </a:lnBlToTr>
                    <a:solidFill>
                      <a:srgbClr val="F7901E">
                        <a:alpha val="20000"/>
                      </a:srgbClr>
                    </a:solidFill>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Vertical Text Placeholder 2"/>
          <p:cNvSpPr>
            <a:spLocks noGrp="1"/>
          </p:cNvSpPr>
          <p:nvPr>
            <p:ph type="body" orient="vert" idx="1"/>
          </p:nvPr>
        </p:nvSpPr>
        <p:spPr>
          <a:xfrm rot="16200000">
            <a:off x="3165475" y="-2292350"/>
            <a:ext cx="3008313" cy="8310563"/>
          </a:xfrm>
        </p:spPr>
        <p:txBody>
          <a:bodyPr/>
          <a:lstStyle/>
          <a:p>
            <a:pPr marL="0" indent="0" algn="ctr" eaLnBrk="1" hangingPunct="1">
              <a:buFont typeface="Arial" charset="0"/>
              <a:buNone/>
            </a:pPr>
            <a:r>
              <a:rPr lang="en-US" altLang="en-US" sz="3800" b="1" smtClean="0">
                <a:solidFill>
                  <a:srgbClr val="00B0F0"/>
                </a:solidFill>
                <a:ea typeface="ＭＳ Ｐゴシック" pitchFamily="34" charset="-128"/>
              </a:rPr>
              <a:t>Binomial Distribution: </a:t>
            </a:r>
            <a:r>
              <a:rPr lang="en-US" altLang="en-US" sz="3800" b="1" smtClean="0">
                <a:solidFill>
                  <a:srgbClr val="000000"/>
                </a:solidFill>
                <a:ea typeface="ＭＳ Ｐゴシック" pitchFamily="34" charset="-128"/>
              </a:rPr>
              <a:t>Mean and Standard Deviation </a:t>
            </a:r>
          </a:p>
        </p:txBody>
      </p:sp>
      <p:grpSp>
        <p:nvGrpSpPr>
          <p:cNvPr id="7171" name="Group 10"/>
          <p:cNvGrpSpPr>
            <a:grpSpLocks/>
          </p:cNvGrpSpPr>
          <p:nvPr/>
        </p:nvGrpSpPr>
        <p:grpSpPr bwMode="auto">
          <a:xfrm>
            <a:off x="514350" y="1939926"/>
            <a:ext cx="8310563" cy="2582676"/>
            <a:chOff x="501298" y="3918822"/>
            <a:chExt cx="7843838" cy="2818570"/>
          </a:xfrm>
        </p:grpSpPr>
        <p:sp>
          <p:nvSpPr>
            <p:cNvPr id="9" name="TextBox 8"/>
            <p:cNvSpPr txBox="1"/>
            <p:nvPr/>
          </p:nvSpPr>
          <p:spPr bwMode="auto">
            <a:xfrm>
              <a:off x="501298" y="3918822"/>
              <a:ext cx="7843838" cy="2539842"/>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marL="342900" indent="-342900"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1200"/>
                </a:spcAft>
                <a:defRPr/>
              </a:pPr>
              <a:r>
                <a:rPr lang="en-US" sz="2500" dirty="0" smtClean="0">
                  <a:solidFill>
                    <a:srgbClr val="000000"/>
                  </a:solidFill>
                  <a:latin typeface="+mj-lt"/>
                </a:rPr>
                <a:t>If a count </a:t>
              </a:r>
              <a:r>
                <a:rPr lang="en-US" sz="2500" i="1" dirty="0" smtClean="0">
                  <a:solidFill>
                    <a:srgbClr val="000000"/>
                  </a:solidFill>
                  <a:latin typeface="+mj-lt"/>
                </a:rPr>
                <a:t>X</a:t>
              </a:r>
              <a:r>
                <a:rPr lang="en-US" sz="2500" dirty="0" smtClean="0">
                  <a:solidFill>
                    <a:srgbClr val="000000"/>
                  </a:solidFill>
                  <a:latin typeface="+mj-lt"/>
                </a:rPr>
                <a:t> has the binomial distribution with number of trials </a:t>
              </a:r>
              <a:r>
                <a:rPr lang="en-US" sz="2500" i="1" dirty="0" smtClean="0">
                  <a:solidFill>
                    <a:srgbClr val="000000"/>
                  </a:solidFill>
                  <a:latin typeface="+mj-lt"/>
                </a:rPr>
                <a:t>n </a:t>
              </a:r>
              <a:r>
                <a:rPr lang="en-US" sz="2500" dirty="0" smtClean="0">
                  <a:solidFill>
                    <a:srgbClr val="000000"/>
                  </a:solidFill>
                  <a:latin typeface="+mj-lt"/>
                </a:rPr>
                <a:t>and probability of success </a:t>
              </a:r>
              <a:r>
                <a:rPr lang="en-US" sz="2500" i="1" dirty="0" smtClean="0">
                  <a:solidFill>
                    <a:srgbClr val="000000"/>
                  </a:solidFill>
                  <a:latin typeface="+mj-lt"/>
                </a:rPr>
                <a:t>p</a:t>
              </a:r>
              <a:r>
                <a:rPr lang="en-US" sz="2500" dirty="0" smtClean="0">
                  <a:solidFill>
                    <a:srgbClr val="000000"/>
                  </a:solidFill>
                  <a:latin typeface="+mj-lt"/>
                </a:rPr>
                <a:t>, the </a:t>
              </a:r>
              <a:r>
                <a:rPr lang="en-US" sz="2500" b="1" dirty="0" smtClean="0">
                  <a:solidFill>
                    <a:srgbClr val="000000"/>
                  </a:solidFill>
                  <a:latin typeface="+mj-lt"/>
                </a:rPr>
                <a:t>mean</a:t>
              </a:r>
              <a:r>
                <a:rPr lang="en-US" sz="2500" dirty="0" smtClean="0">
                  <a:solidFill>
                    <a:srgbClr val="000000"/>
                  </a:solidFill>
                  <a:latin typeface="+mj-lt"/>
                </a:rPr>
                <a:t> and </a:t>
              </a:r>
              <a:r>
                <a:rPr lang="en-US" sz="2500" b="1" dirty="0" smtClean="0">
                  <a:solidFill>
                    <a:srgbClr val="000000"/>
                  </a:solidFill>
                  <a:latin typeface="+mj-lt"/>
                </a:rPr>
                <a:t>standard deviation</a:t>
              </a:r>
              <a:r>
                <a:rPr lang="en-US" sz="2500" dirty="0" smtClean="0">
                  <a:solidFill>
                    <a:srgbClr val="000000"/>
                  </a:solidFill>
                  <a:latin typeface="+mj-lt"/>
                </a:rPr>
                <a:t> of </a:t>
              </a:r>
              <a:r>
                <a:rPr lang="en-US" sz="2500" i="1" dirty="0" smtClean="0">
                  <a:solidFill>
                    <a:srgbClr val="000000"/>
                  </a:solidFill>
                  <a:latin typeface="+mj-lt"/>
                </a:rPr>
                <a:t>X </a:t>
              </a:r>
              <a:r>
                <a:rPr lang="en-US" sz="2500" dirty="0" smtClean="0">
                  <a:solidFill>
                    <a:srgbClr val="000000"/>
                  </a:solidFill>
                  <a:latin typeface="+mj-lt"/>
                </a:rPr>
                <a:t>are</a:t>
              </a:r>
            </a:p>
            <a:p>
              <a:pPr eaLnBrk="1" hangingPunct="1">
                <a:spcAft>
                  <a:spcPts val="1200"/>
                </a:spcAft>
                <a:defRPr/>
              </a:pPr>
              <a:endParaRPr lang="en-US" sz="1800" dirty="0" smtClean="0">
                <a:solidFill>
                  <a:srgbClr val="000000"/>
                </a:solidFill>
              </a:endParaRPr>
            </a:p>
            <a:p>
              <a:pPr eaLnBrk="1" hangingPunct="1">
                <a:spcAft>
                  <a:spcPts val="1200"/>
                </a:spcAft>
                <a:defRPr/>
              </a:pPr>
              <a:endParaRPr lang="en-US" sz="1800" dirty="0" smtClean="0">
                <a:solidFill>
                  <a:srgbClr val="000000"/>
                </a:solidFill>
              </a:endParaRPr>
            </a:p>
            <a:p>
              <a:pPr eaLnBrk="1" hangingPunct="1">
                <a:spcAft>
                  <a:spcPts val="1200"/>
                </a:spcAft>
                <a:defRPr/>
              </a:pPr>
              <a:endParaRPr lang="en-US" sz="1800" dirty="0" smtClean="0">
                <a:solidFill>
                  <a:srgbClr val="000000"/>
                </a:solidFill>
              </a:endParaRPr>
            </a:p>
          </p:txBody>
        </p:sp>
        <p:graphicFrame>
          <p:nvGraphicFramePr>
            <p:cNvPr id="7175" name="Object 2"/>
            <p:cNvGraphicFramePr>
              <a:graphicFrameLocks noChangeAspect="1"/>
            </p:cNvGraphicFramePr>
            <p:nvPr>
              <p:extLst>
                <p:ext uri="{D42A27DB-BD31-4B8C-83A1-F6EECF244321}">
                  <p14:modId xmlns:p14="http://schemas.microsoft.com/office/powerpoint/2010/main" val="2654379709"/>
                </p:ext>
              </p:extLst>
            </p:nvPr>
          </p:nvGraphicFramePr>
          <p:xfrm>
            <a:off x="3159682" y="5467469"/>
            <a:ext cx="2818550" cy="1269923"/>
          </p:xfrm>
          <a:graphic>
            <a:graphicData uri="http://schemas.openxmlformats.org/presentationml/2006/ole">
              <mc:AlternateContent xmlns:mc="http://schemas.openxmlformats.org/markup-compatibility/2006">
                <mc:Choice xmlns:v="urn:schemas-microsoft-com:vml" Requires="v">
                  <p:oleObj spid="_x0000_s7188" name="Equation" r:id="rId3" imgW="1016000" imgH="457200" progId="Equation.3">
                    <p:embed/>
                  </p:oleObj>
                </mc:Choice>
                <mc:Fallback>
                  <p:oleObj name="Equation" r:id="rId3" imgW="1016000" imgH="457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682" y="5467469"/>
                          <a:ext cx="2818550" cy="1269923"/>
                        </a:xfrm>
                        <a:prstGeom prst="rect">
                          <a:avLst/>
                        </a:prstGeom>
                        <a:noFill/>
                        <a:ln>
                          <a:noFill/>
                        </a:ln>
                        <a:effectLst/>
                      </p:spPr>
                    </p:pic>
                  </p:oleObj>
                </mc:Fallback>
              </mc:AlternateContent>
            </a:graphicData>
          </a:graphic>
        </p:graphicFrame>
      </p:grpSp>
      <p:sp>
        <p:nvSpPr>
          <p:cNvPr id="7172" name="TextBox 17"/>
          <p:cNvSpPr txBox="1">
            <a:spLocks noChangeArrowheads="1"/>
          </p:cNvSpPr>
          <p:nvPr/>
        </p:nvSpPr>
        <p:spPr bwMode="auto">
          <a:xfrm>
            <a:off x="893763" y="5832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173" name="TextBox 18"/>
          <p:cNvSpPr txBox="1">
            <a:spLocks noChangeArrowheads="1"/>
          </p:cNvSpPr>
          <p:nvPr/>
        </p:nvSpPr>
        <p:spPr bwMode="auto">
          <a:xfrm>
            <a:off x="514350" y="5038560"/>
            <a:ext cx="83105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200" b="1" i="1" u="sng" dirty="0">
                <a:solidFill>
                  <a:srgbClr val="E81F30"/>
                </a:solidFill>
                <a:latin typeface="+mj-lt"/>
              </a:rPr>
              <a:t>Note:</a:t>
            </a:r>
            <a:r>
              <a:rPr lang="en-US" altLang="en-US" sz="2200" b="1" i="1" dirty="0">
                <a:solidFill>
                  <a:srgbClr val="E81F30"/>
                </a:solidFill>
                <a:latin typeface="+mj-lt"/>
              </a:rPr>
              <a:t> These formulas work ONLY for binomial distributions.  </a:t>
            </a:r>
          </a:p>
          <a:p>
            <a:pPr algn="ctr" eaLnBrk="1" hangingPunct="1">
              <a:spcBef>
                <a:spcPct val="0"/>
              </a:spcBef>
              <a:buFontTx/>
              <a:buNone/>
            </a:pPr>
            <a:r>
              <a:rPr lang="en-US" altLang="en-US" sz="2200" b="1" i="1" dirty="0">
                <a:solidFill>
                  <a:srgbClr val="E81F30"/>
                </a:solidFill>
                <a:latin typeface="+mj-lt"/>
              </a:rPr>
              <a:t>They can’t be used for other distributions!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Box 11"/>
          <p:cNvSpPr txBox="1">
            <a:spLocks noChangeArrowheads="1"/>
          </p:cNvSpPr>
          <p:nvPr/>
        </p:nvSpPr>
        <p:spPr bwMode="auto">
          <a:xfrm>
            <a:off x="536575" y="549275"/>
            <a:ext cx="81295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defRPr/>
            </a:pPr>
            <a:r>
              <a:rPr lang="en-US" sz="3500" b="1" dirty="0" smtClean="0">
                <a:solidFill>
                  <a:srgbClr val="00B0F0"/>
                </a:solidFill>
                <a:latin typeface="+mj-lt"/>
              </a:rPr>
              <a:t>Find the mean and standard deviation of </a:t>
            </a:r>
            <a:r>
              <a:rPr lang="en-US" sz="3500" b="1" i="1" dirty="0" smtClean="0">
                <a:solidFill>
                  <a:srgbClr val="00B0F0"/>
                </a:solidFill>
                <a:latin typeface="+mj-lt"/>
              </a:rPr>
              <a:t>X</a:t>
            </a:r>
            <a:r>
              <a:rPr lang="en-US" sz="3500" b="1" dirty="0" smtClean="0">
                <a:solidFill>
                  <a:srgbClr val="00B0F0"/>
                </a:solidFill>
                <a:latin typeface="+mj-lt"/>
              </a:rPr>
              <a:t>.</a:t>
            </a:r>
          </a:p>
        </p:txBody>
      </p:sp>
      <p:sp>
        <p:nvSpPr>
          <p:cNvPr id="34822" name="TextBox 14"/>
          <p:cNvSpPr txBox="1">
            <a:spLocks noChangeArrowheads="1"/>
          </p:cNvSpPr>
          <p:nvPr/>
        </p:nvSpPr>
        <p:spPr bwMode="auto">
          <a:xfrm>
            <a:off x="501650" y="2012156"/>
            <a:ext cx="77914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i="1" dirty="0" smtClean="0">
                <a:latin typeface="+mj-lt"/>
              </a:rPr>
              <a:t>X</a:t>
            </a:r>
            <a:r>
              <a:rPr lang="en-US" sz="2500" dirty="0" smtClean="0">
                <a:latin typeface="+mj-lt"/>
              </a:rPr>
              <a:t> is a binomial random variable with parameters </a:t>
            </a:r>
            <a:r>
              <a:rPr lang="en-US" sz="2500" i="1" dirty="0" smtClean="0">
                <a:latin typeface="+mj-lt"/>
              </a:rPr>
              <a:t>n</a:t>
            </a:r>
            <a:r>
              <a:rPr lang="en-US" sz="2500" dirty="0" smtClean="0">
                <a:latin typeface="+mj-lt"/>
              </a:rPr>
              <a:t> = 21 and </a:t>
            </a:r>
            <a:r>
              <a:rPr lang="en-US" sz="2500" i="1" dirty="0" smtClean="0">
                <a:latin typeface="+mj-lt"/>
              </a:rPr>
              <a:t>p</a:t>
            </a:r>
            <a:r>
              <a:rPr lang="en-US" sz="2500" dirty="0" smtClean="0">
                <a:latin typeface="+mj-lt"/>
              </a:rPr>
              <a:t> = 1/3.</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Box 11"/>
          <p:cNvSpPr txBox="1">
            <a:spLocks noChangeArrowheads="1"/>
          </p:cNvSpPr>
          <p:nvPr/>
        </p:nvSpPr>
        <p:spPr bwMode="auto">
          <a:xfrm>
            <a:off x="536575" y="549275"/>
            <a:ext cx="81295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defRPr/>
            </a:pPr>
            <a:r>
              <a:rPr lang="en-US" sz="3500" b="1" dirty="0" smtClean="0">
                <a:solidFill>
                  <a:srgbClr val="00B0F0"/>
                </a:solidFill>
                <a:latin typeface="+mj-lt"/>
              </a:rPr>
              <a:t>Find the mean and standard deviation of </a:t>
            </a:r>
            <a:r>
              <a:rPr lang="en-US" sz="3500" b="1" i="1" dirty="0" smtClean="0">
                <a:solidFill>
                  <a:srgbClr val="00B0F0"/>
                </a:solidFill>
                <a:latin typeface="+mj-lt"/>
              </a:rPr>
              <a:t>X</a:t>
            </a:r>
            <a:r>
              <a:rPr lang="en-US" sz="3500" b="1" dirty="0" smtClean="0">
                <a:solidFill>
                  <a:srgbClr val="00B0F0"/>
                </a:solidFill>
                <a:latin typeface="+mj-lt"/>
              </a:rPr>
              <a:t>.</a:t>
            </a:r>
          </a:p>
        </p:txBody>
      </p:sp>
      <p:sp>
        <p:nvSpPr>
          <p:cNvPr id="34822" name="TextBox 14"/>
          <p:cNvSpPr txBox="1">
            <a:spLocks noChangeArrowheads="1"/>
          </p:cNvSpPr>
          <p:nvPr/>
        </p:nvSpPr>
        <p:spPr bwMode="auto">
          <a:xfrm>
            <a:off x="536575" y="1948419"/>
            <a:ext cx="77914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i="1" dirty="0" smtClean="0">
                <a:latin typeface="+mj-lt"/>
              </a:rPr>
              <a:t>X</a:t>
            </a:r>
            <a:r>
              <a:rPr lang="en-US" sz="2500" dirty="0" smtClean="0">
                <a:latin typeface="+mj-lt"/>
              </a:rPr>
              <a:t> is a binomial random variable with parameters </a:t>
            </a:r>
            <a:r>
              <a:rPr lang="en-US" sz="2500" i="1" dirty="0" smtClean="0">
                <a:latin typeface="+mj-lt"/>
              </a:rPr>
              <a:t>n</a:t>
            </a:r>
            <a:r>
              <a:rPr lang="en-US" sz="2500" dirty="0" smtClean="0">
                <a:latin typeface="+mj-lt"/>
              </a:rPr>
              <a:t> = 21 and </a:t>
            </a:r>
            <a:r>
              <a:rPr lang="en-US" sz="2500" i="1" dirty="0" smtClean="0">
                <a:latin typeface="+mj-lt"/>
              </a:rPr>
              <a:t>p</a:t>
            </a:r>
            <a:r>
              <a:rPr lang="en-US" sz="2500" dirty="0" smtClean="0">
                <a:latin typeface="+mj-lt"/>
              </a:rPr>
              <a:t> = 1/3.</a:t>
            </a:r>
          </a:p>
        </p:txBody>
      </p:sp>
      <p:graphicFrame>
        <p:nvGraphicFramePr>
          <p:cNvPr id="9220" name="Object 2"/>
          <p:cNvGraphicFramePr>
            <a:graphicFrameLocks noChangeAspect="1"/>
          </p:cNvGraphicFramePr>
          <p:nvPr>
            <p:extLst>
              <p:ext uri="{D42A27DB-BD31-4B8C-83A1-F6EECF244321}">
                <p14:modId xmlns:p14="http://schemas.microsoft.com/office/powerpoint/2010/main" val="2828620935"/>
              </p:ext>
            </p:extLst>
          </p:nvPr>
        </p:nvGraphicFramePr>
        <p:xfrm>
          <a:off x="792163" y="3476625"/>
          <a:ext cx="1990725" cy="798512"/>
        </p:xfrm>
        <a:graphic>
          <a:graphicData uri="http://schemas.openxmlformats.org/presentationml/2006/ole">
            <mc:AlternateContent xmlns:mc="http://schemas.openxmlformats.org/markup-compatibility/2006">
              <mc:Choice xmlns:v="urn:schemas-microsoft-com:vml" Requires="v">
                <p:oleObj spid="_x0000_s9245" name="Equation" r:id="rId3" imgW="1016000" imgH="406400" progId="Equation.3">
                  <p:embed/>
                </p:oleObj>
              </mc:Choice>
              <mc:Fallback>
                <p:oleObj name="Equation" r:id="rId3" imgW="1016000" imgH="406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3476625"/>
                        <a:ext cx="1990725"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3"/>
          <p:cNvGraphicFramePr>
            <a:graphicFrameLocks noChangeAspect="1"/>
          </p:cNvGraphicFramePr>
          <p:nvPr>
            <p:extLst>
              <p:ext uri="{D42A27DB-BD31-4B8C-83A1-F6EECF244321}">
                <p14:modId xmlns:p14="http://schemas.microsoft.com/office/powerpoint/2010/main" val="2058422951"/>
              </p:ext>
            </p:extLst>
          </p:nvPr>
        </p:nvGraphicFramePr>
        <p:xfrm>
          <a:off x="4962525" y="3557588"/>
          <a:ext cx="3235325" cy="946150"/>
        </p:xfrm>
        <a:graphic>
          <a:graphicData uri="http://schemas.openxmlformats.org/presentationml/2006/ole">
            <mc:AlternateContent xmlns:mc="http://schemas.openxmlformats.org/markup-compatibility/2006">
              <mc:Choice xmlns:v="urn:schemas-microsoft-com:vml" Requires="v">
                <p:oleObj spid="_x0000_s9246" name="Equation" r:id="rId5" imgW="1651000" imgH="482600" progId="Equation.3">
                  <p:embed/>
                </p:oleObj>
              </mc:Choice>
              <mc:Fallback>
                <p:oleObj name="Equation" r:id="rId5" imgW="1651000" imgH="482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2525" y="3557588"/>
                        <a:ext cx="3235325"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ertical Title 1"/>
          <p:cNvSpPr>
            <a:spLocks noGrp="1"/>
          </p:cNvSpPr>
          <p:nvPr>
            <p:ph type="title" orient="vert"/>
          </p:nvPr>
        </p:nvSpPr>
        <p:spPr>
          <a:xfrm rot="16200000">
            <a:off x="3643312" y="-3208337"/>
            <a:ext cx="2057401" cy="8261350"/>
          </a:xfrm>
        </p:spPr>
        <p:txBody>
          <a:bodyPr/>
          <a:lstStyle/>
          <a:p>
            <a:r>
              <a:rPr lang="en-US" altLang="en-US" b="1" smtClean="0">
                <a:solidFill>
                  <a:srgbClr val="00B0F0"/>
                </a:solidFill>
              </a:rPr>
              <a:t>Calculator: Binomial Probability</a:t>
            </a:r>
          </a:p>
        </p:txBody>
      </p:sp>
      <p:sp>
        <p:nvSpPr>
          <p:cNvPr id="12291" name="Vertical Text Placeholder 2"/>
          <p:cNvSpPr>
            <a:spLocks noGrp="1"/>
          </p:cNvSpPr>
          <p:nvPr>
            <p:ph type="body" orient="vert" idx="1"/>
          </p:nvPr>
        </p:nvSpPr>
        <p:spPr>
          <a:xfrm rot="16200000">
            <a:off x="2112963" y="11113"/>
            <a:ext cx="4627562" cy="7770812"/>
          </a:xfrm>
        </p:spPr>
        <p:txBody>
          <a:bodyPr/>
          <a:lstStyle/>
          <a:p>
            <a:pPr>
              <a:defRPr/>
            </a:pPr>
            <a:r>
              <a:rPr lang="en-US" altLang="en-US" b="1" dirty="0" smtClean="0"/>
              <a:t>2nd</a:t>
            </a:r>
            <a:r>
              <a:rPr lang="en-US" altLang="en-US" b="1" dirty="0" smtClean="0"/>
              <a:t>, VARS (DISTR),</a:t>
            </a:r>
            <a:endParaRPr lang="en-US" altLang="en-US" b="1" dirty="0" smtClean="0"/>
          </a:p>
          <a:p>
            <a:pPr lvl="1">
              <a:defRPr/>
            </a:pPr>
            <a:r>
              <a:rPr lang="en-US" altLang="en-US" dirty="0" err="1" smtClean="0"/>
              <a:t>binompdf</a:t>
            </a:r>
            <a:endParaRPr lang="en-US" altLang="en-US" dirty="0" smtClean="0"/>
          </a:p>
          <a:p>
            <a:pPr lvl="1">
              <a:defRPr/>
            </a:pPr>
            <a:r>
              <a:rPr lang="en-US" altLang="en-US" dirty="0" err="1" smtClean="0"/>
              <a:t>binomcdf</a:t>
            </a:r>
            <a:endParaRPr lang="en-US" altLang="en-US" dirty="0" smtClean="0"/>
          </a:p>
          <a:p>
            <a:pPr>
              <a:defRPr/>
            </a:pPr>
            <a:r>
              <a:rPr lang="en-US" altLang="en-US" dirty="0" err="1" smtClean="0"/>
              <a:t>Binompdf</a:t>
            </a:r>
            <a:r>
              <a:rPr lang="en-US" altLang="en-US" dirty="0" smtClean="0"/>
              <a:t> calculates equal to value</a:t>
            </a:r>
          </a:p>
          <a:p>
            <a:pPr lvl="1">
              <a:defRPr/>
            </a:pPr>
            <a:r>
              <a:rPr lang="en-US" altLang="en-US" dirty="0" smtClean="0"/>
              <a:t>For “</a:t>
            </a:r>
            <a:r>
              <a:rPr lang="en-US" altLang="en-US" b="1" dirty="0" smtClean="0"/>
              <a:t>P</a:t>
            </a:r>
            <a:r>
              <a:rPr lang="en-US" altLang="en-US" dirty="0" smtClean="0"/>
              <a:t>ERCISE” numbers</a:t>
            </a:r>
          </a:p>
          <a:p>
            <a:pPr marL="0" indent="0">
              <a:buFont typeface="Arial" charset="0"/>
              <a:buNone/>
              <a:defRPr/>
            </a:pPr>
            <a:endParaRPr lang="en-US" altLang="en-US" dirty="0" smtClean="0"/>
          </a:p>
        </p:txBody>
      </p:sp>
      <p:sp>
        <p:nvSpPr>
          <p:cNvPr id="2" name="TextBox 1"/>
          <p:cNvSpPr txBox="1"/>
          <p:nvPr/>
        </p:nvSpPr>
        <p:spPr>
          <a:xfrm>
            <a:off x="4652963" y="2312988"/>
            <a:ext cx="3313112" cy="862012"/>
          </a:xfrm>
          <a:prstGeom prst="rect">
            <a:avLst/>
          </a:prstGeom>
          <a:noFill/>
        </p:spPr>
        <p:txBody>
          <a:bodyPr>
            <a:spAutoFit/>
          </a:bodyPr>
          <a:lstStyle/>
          <a:p>
            <a:pPr algn="ctr">
              <a:defRPr/>
            </a:pPr>
            <a:r>
              <a:rPr lang="en-US" sz="2500" b="1" dirty="0">
                <a:solidFill>
                  <a:srgbClr val="FF0000"/>
                </a:solidFill>
                <a:latin typeface="+mj-lt"/>
              </a:rPr>
              <a:t>Same idea as </a:t>
            </a:r>
            <a:r>
              <a:rPr lang="en-US" sz="2500" b="1" dirty="0" err="1">
                <a:solidFill>
                  <a:srgbClr val="FF0000"/>
                </a:solidFill>
                <a:latin typeface="+mj-lt"/>
              </a:rPr>
              <a:t>normpdf</a:t>
            </a:r>
            <a:r>
              <a:rPr lang="en-US" sz="2500" b="1" dirty="0">
                <a:solidFill>
                  <a:srgbClr val="FF0000"/>
                </a:solidFill>
                <a:latin typeface="+mj-lt"/>
              </a:rPr>
              <a:t> and </a:t>
            </a:r>
            <a:r>
              <a:rPr lang="en-US" sz="2500" b="1" dirty="0" err="1">
                <a:solidFill>
                  <a:srgbClr val="FF0000"/>
                </a:solidFill>
                <a:latin typeface="+mj-lt"/>
              </a:rPr>
              <a:t>normcdf</a:t>
            </a:r>
            <a:endParaRPr lang="en-US" sz="25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Vertical Text Placeholder 2"/>
          <p:cNvSpPr>
            <a:spLocks noGrp="1"/>
          </p:cNvSpPr>
          <p:nvPr>
            <p:ph type="body" orient="vert" idx="1"/>
          </p:nvPr>
        </p:nvSpPr>
        <p:spPr>
          <a:xfrm rot="16200000">
            <a:off x="3430588" y="-2449512"/>
            <a:ext cx="1755775" cy="7375525"/>
          </a:xfrm>
        </p:spPr>
        <p:txBody>
          <a:bodyPr/>
          <a:lstStyle/>
          <a:p>
            <a:pPr marL="0" indent="0" eaLnBrk="1" hangingPunct="1">
              <a:buFont typeface="Arial" charset="0"/>
              <a:buNone/>
            </a:pPr>
            <a:r>
              <a:rPr lang="en-US" altLang="en-US" sz="3500" b="1" smtClean="0">
                <a:solidFill>
                  <a:srgbClr val="00B0F0"/>
                </a:solidFill>
                <a:ea typeface="ＭＳ Ｐゴシック" pitchFamily="34" charset="-128"/>
              </a:rPr>
              <a:t>Binomial Probabilities</a:t>
            </a:r>
            <a:endParaRPr lang="en-US" altLang="en-US" sz="3500" smtClean="0">
              <a:solidFill>
                <a:srgbClr val="00B0F0"/>
              </a:solidFill>
              <a:ea typeface="ＭＳ Ｐゴシック" pitchFamily="34" charset="-128"/>
            </a:endParaRPr>
          </a:p>
        </p:txBody>
      </p:sp>
      <p:sp>
        <p:nvSpPr>
          <p:cNvPr id="28676" name="TextBox 7"/>
          <p:cNvSpPr txBox="1">
            <a:spLocks noChangeArrowheads="1"/>
          </p:cNvSpPr>
          <p:nvPr/>
        </p:nvSpPr>
        <p:spPr bwMode="auto">
          <a:xfrm>
            <a:off x="2992438" y="1123950"/>
            <a:ext cx="5583237"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dirty="0" smtClean="0">
                <a:latin typeface="+mj-lt"/>
              </a:rPr>
              <a:t>Each child of a particular pair of parents has probability 0.25 of having type O blood. Genetics says that children receive genes from each of their parents independently. If these parents have 5 children, the count </a:t>
            </a:r>
            <a:r>
              <a:rPr lang="en-US" sz="2500" i="1" dirty="0" smtClean="0">
                <a:latin typeface="+mj-lt"/>
              </a:rPr>
              <a:t>X </a:t>
            </a:r>
            <a:r>
              <a:rPr lang="en-US" sz="2500" dirty="0" smtClean="0">
                <a:latin typeface="+mj-lt"/>
              </a:rPr>
              <a:t>of children with type O blood is a binomial random variable with </a:t>
            </a:r>
            <a:r>
              <a:rPr lang="en-US" sz="2500" i="1" dirty="0" smtClean="0">
                <a:latin typeface="+mj-lt"/>
              </a:rPr>
              <a:t>n </a:t>
            </a:r>
            <a:r>
              <a:rPr lang="en-US" sz="2500" dirty="0" smtClean="0">
                <a:latin typeface="+mj-lt"/>
              </a:rPr>
              <a:t>= 5 trials and probability</a:t>
            </a:r>
            <a:r>
              <a:rPr lang="en-US" sz="2500" i="1" dirty="0" smtClean="0">
                <a:latin typeface="+mj-lt"/>
              </a:rPr>
              <a:t> p </a:t>
            </a:r>
            <a:r>
              <a:rPr lang="en-US" sz="2500" dirty="0" smtClean="0">
                <a:latin typeface="+mj-lt"/>
              </a:rPr>
              <a:t>= 0.25 of a success on each trial. In this setting, a child with type O blood is a “success” (S) and a child with another blood type is a “failure” (F). </a:t>
            </a:r>
          </a:p>
          <a:p>
            <a:pPr eaLnBrk="1" hangingPunct="1">
              <a:defRPr/>
            </a:pPr>
            <a:r>
              <a:rPr lang="en-US" sz="2500" dirty="0" smtClean="0">
                <a:latin typeface="+mj-lt"/>
              </a:rPr>
              <a:t>What’s </a:t>
            </a:r>
            <a:r>
              <a:rPr lang="en-US" sz="2500" i="1" dirty="0" smtClean="0">
                <a:latin typeface="+mj-lt"/>
              </a:rPr>
              <a:t>P(X </a:t>
            </a:r>
            <a:r>
              <a:rPr lang="en-US" sz="2500" dirty="0" smtClean="0">
                <a:latin typeface="+mj-lt"/>
              </a:rPr>
              <a:t>= 2)?</a:t>
            </a:r>
          </a:p>
        </p:txBody>
      </p:sp>
      <p:pic>
        <p:nvPicPr>
          <p:cNvPr id="13316" name="Picture 22" descr="P6.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116138"/>
            <a:ext cx="25781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sz="half" idx="2"/>
          </p:nvPr>
        </p:nvSpPr>
        <p:spPr>
          <a:xfrm>
            <a:off x="496888" y="650875"/>
            <a:ext cx="8402637" cy="5899150"/>
          </a:xfrm>
        </p:spPr>
        <p:txBody>
          <a:bodyPr/>
          <a:lstStyle/>
          <a:p>
            <a:pPr eaLnBrk="1" hangingPunct="1">
              <a:spcAft>
                <a:spcPts val="2400"/>
              </a:spcAft>
              <a:buFont typeface="Wingdings" pitchFamily="2" charset="2"/>
              <a:buNone/>
            </a:pPr>
            <a:r>
              <a:rPr lang="en-US" altLang="en-US" sz="2500" smtClean="0">
                <a:solidFill>
                  <a:srgbClr val="000000"/>
                </a:solidFill>
                <a:ea typeface="ＭＳ Ｐゴシック" pitchFamily="34" charset="-128"/>
              </a:rPr>
              <a:t>After this section, you should be able to…</a:t>
            </a:r>
          </a:p>
          <a:p>
            <a:pPr lvl="1" eaLnBrk="1" hangingPunct="1">
              <a:spcAft>
                <a:spcPts val="1200"/>
              </a:spcAft>
              <a:buClr>
                <a:srgbClr val="E81F30"/>
              </a:buClr>
              <a:buFont typeface="Wingdings" pitchFamily="2" charset="2"/>
              <a:buChar char="ü"/>
            </a:pPr>
            <a:r>
              <a:rPr lang="en-US" altLang="en-US" sz="2500" smtClean="0">
                <a:solidFill>
                  <a:srgbClr val="000000"/>
                </a:solidFill>
                <a:ea typeface="ＭＳ Ｐゴシック" pitchFamily="34" charset="-128"/>
              </a:rPr>
              <a:t>DETERMINE whether the conditions for a binomial setting are met</a:t>
            </a:r>
          </a:p>
          <a:p>
            <a:pPr lvl="1" eaLnBrk="1" hangingPunct="1">
              <a:spcAft>
                <a:spcPts val="1200"/>
              </a:spcAft>
              <a:buClr>
                <a:srgbClr val="E81F30"/>
              </a:buClr>
              <a:buFont typeface="Wingdings" pitchFamily="2" charset="2"/>
              <a:buChar char="ü"/>
            </a:pPr>
            <a:r>
              <a:rPr lang="en-US" altLang="en-US" sz="2500" smtClean="0">
                <a:solidFill>
                  <a:srgbClr val="000000"/>
                </a:solidFill>
                <a:ea typeface="ＭＳ Ｐゴシック" pitchFamily="34" charset="-128"/>
              </a:rPr>
              <a:t>COMPUTE and INTERPRET probabilities involving binomial random variables</a:t>
            </a:r>
          </a:p>
          <a:p>
            <a:pPr lvl="1" eaLnBrk="1" hangingPunct="1">
              <a:spcAft>
                <a:spcPts val="1200"/>
              </a:spcAft>
              <a:buClr>
                <a:srgbClr val="E81F30"/>
              </a:buClr>
              <a:buFont typeface="Wingdings" pitchFamily="2" charset="2"/>
              <a:buChar char="ü"/>
            </a:pPr>
            <a:r>
              <a:rPr lang="en-US" altLang="en-US" sz="2500" smtClean="0">
                <a:solidFill>
                  <a:srgbClr val="000000"/>
                </a:solidFill>
                <a:ea typeface="ＭＳ Ｐゴシック" pitchFamily="34" charset="-128"/>
              </a:rPr>
              <a:t>CALCULATE the mean and standard deviation of a binomial random variable and INTERPRET these values in context</a:t>
            </a:r>
          </a:p>
          <a:p>
            <a:pPr lvl="1" eaLnBrk="1" hangingPunct="1">
              <a:spcAft>
                <a:spcPts val="1200"/>
              </a:spcAft>
              <a:buClr>
                <a:srgbClr val="E81F30"/>
              </a:buClr>
              <a:buFont typeface="Wingdings" pitchFamily="2" charset="2"/>
              <a:buChar char="ü"/>
            </a:pPr>
            <a:r>
              <a:rPr lang="en-US" altLang="en-US" sz="2500" smtClean="0">
                <a:solidFill>
                  <a:srgbClr val="000000"/>
                </a:solidFill>
                <a:ea typeface="ＭＳ Ｐゴシック" pitchFamily="34" charset="-128"/>
              </a:rPr>
              <a:t>CALCULATE probabilities involving geometric random variables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Vertical Text Placeholder 2"/>
          <p:cNvSpPr>
            <a:spLocks noGrp="1"/>
          </p:cNvSpPr>
          <p:nvPr>
            <p:ph type="body" orient="vert" idx="1"/>
          </p:nvPr>
        </p:nvSpPr>
        <p:spPr>
          <a:xfrm rot="16200000">
            <a:off x="3430588" y="-2449512"/>
            <a:ext cx="1755775" cy="7375525"/>
          </a:xfrm>
        </p:spPr>
        <p:txBody>
          <a:bodyPr/>
          <a:lstStyle/>
          <a:p>
            <a:pPr marL="0" indent="0" eaLnBrk="1" hangingPunct="1">
              <a:buFont typeface="Arial" charset="0"/>
              <a:buNone/>
            </a:pPr>
            <a:r>
              <a:rPr lang="en-US" altLang="en-US" sz="3500" b="1" smtClean="0">
                <a:solidFill>
                  <a:srgbClr val="00B0F0"/>
                </a:solidFill>
                <a:ea typeface="ＭＳ Ｐゴシック" pitchFamily="34" charset="-128"/>
              </a:rPr>
              <a:t>Binomial Probabilities</a:t>
            </a:r>
            <a:endParaRPr lang="en-US" altLang="en-US" sz="3500" smtClean="0">
              <a:solidFill>
                <a:srgbClr val="00B0F0"/>
              </a:solidFill>
              <a:ea typeface="ＭＳ Ｐゴシック" pitchFamily="34" charset="-128"/>
            </a:endParaRPr>
          </a:p>
        </p:txBody>
      </p:sp>
      <p:sp>
        <p:nvSpPr>
          <p:cNvPr id="28676" name="TextBox 7"/>
          <p:cNvSpPr txBox="1">
            <a:spLocks noChangeArrowheads="1"/>
          </p:cNvSpPr>
          <p:nvPr/>
        </p:nvSpPr>
        <p:spPr bwMode="auto">
          <a:xfrm>
            <a:off x="620713" y="1123950"/>
            <a:ext cx="7954962"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b="1" dirty="0" smtClean="0">
                <a:solidFill>
                  <a:srgbClr val="00B0F0"/>
                </a:solidFill>
                <a:latin typeface="+mj-lt"/>
              </a:rPr>
              <a:t>CHECK CONDITIONS:</a:t>
            </a:r>
          </a:p>
          <a:p>
            <a:pPr eaLnBrk="1" hangingPunct="1">
              <a:defRPr/>
            </a:pPr>
            <a:endParaRPr lang="en-US" sz="2500" b="1" dirty="0">
              <a:latin typeface="+mj-lt"/>
            </a:endParaRPr>
          </a:p>
          <a:p>
            <a:pPr eaLnBrk="1" hangingPunct="1">
              <a:defRPr/>
            </a:pPr>
            <a:r>
              <a:rPr lang="en-US" sz="2500" b="1" dirty="0" smtClean="0">
                <a:latin typeface="+mj-lt"/>
              </a:rPr>
              <a:t>Binary: </a:t>
            </a:r>
            <a:r>
              <a:rPr lang="en-US" sz="2500" dirty="0" smtClean="0">
                <a:latin typeface="+mj-lt"/>
              </a:rPr>
              <a:t>Yes. Type O blood = yes and not type O blood = no. There are only two options. </a:t>
            </a:r>
          </a:p>
          <a:p>
            <a:pPr eaLnBrk="1" hangingPunct="1">
              <a:defRPr/>
            </a:pPr>
            <a:endParaRPr lang="en-US" sz="2500" b="1" dirty="0" smtClean="0">
              <a:latin typeface="+mj-lt"/>
            </a:endParaRPr>
          </a:p>
          <a:p>
            <a:pPr eaLnBrk="1" hangingPunct="1">
              <a:defRPr/>
            </a:pPr>
            <a:r>
              <a:rPr lang="en-US" sz="2500" b="1" dirty="0" smtClean="0">
                <a:latin typeface="+mj-lt"/>
              </a:rPr>
              <a:t>Independent</a:t>
            </a:r>
            <a:r>
              <a:rPr lang="en-US" sz="2500" dirty="0" smtClean="0">
                <a:latin typeface="+mj-lt"/>
              </a:rPr>
              <a:t>: Stated.</a:t>
            </a:r>
          </a:p>
          <a:p>
            <a:pPr eaLnBrk="1" hangingPunct="1">
              <a:defRPr/>
            </a:pPr>
            <a:endParaRPr lang="en-US" sz="2500" b="1" dirty="0" smtClean="0">
              <a:latin typeface="+mj-lt"/>
            </a:endParaRPr>
          </a:p>
          <a:p>
            <a:pPr eaLnBrk="1" hangingPunct="1">
              <a:defRPr/>
            </a:pPr>
            <a:r>
              <a:rPr lang="en-US" sz="2500" b="1" dirty="0" smtClean="0">
                <a:latin typeface="+mj-lt"/>
              </a:rPr>
              <a:t>Number: </a:t>
            </a:r>
            <a:r>
              <a:rPr lang="en-US" sz="2500" dirty="0" smtClean="0">
                <a:latin typeface="+mj-lt"/>
              </a:rPr>
              <a:t>Yes. The number of trials is stated as 5.</a:t>
            </a:r>
          </a:p>
          <a:p>
            <a:pPr eaLnBrk="1" hangingPunct="1">
              <a:defRPr/>
            </a:pPr>
            <a:endParaRPr lang="en-US" sz="2500" b="1" dirty="0" smtClean="0">
              <a:latin typeface="+mj-lt"/>
            </a:endParaRPr>
          </a:p>
          <a:p>
            <a:pPr eaLnBrk="1" hangingPunct="1">
              <a:defRPr/>
            </a:pPr>
            <a:r>
              <a:rPr lang="en-US" sz="2500" b="1" dirty="0" smtClean="0">
                <a:latin typeface="+mj-lt"/>
              </a:rPr>
              <a:t>Success: </a:t>
            </a:r>
            <a:r>
              <a:rPr lang="en-US" sz="2500" dirty="0" smtClean="0">
                <a:latin typeface="+mj-lt"/>
              </a:rPr>
              <a:t>Yes. The probability of success is the same on each attempt, p = 0.25.</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Vertical Text Placeholder 2"/>
          <p:cNvSpPr>
            <a:spLocks noGrp="1"/>
          </p:cNvSpPr>
          <p:nvPr>
            <p:ph type="body" orient="vert" idx="1"/>
          </p:nvPr>
        </p:nvSpPr>
        <p:spPr>
          <a:xfrm rot="16200000">
            <a:off x="3430588" y="-2449512"/>
            <a:ext cx="1755775" cy="7375525"/>
          </a:xfrm>
        </p:spPr>
        <p:txBody>
          <a:bodyPr/>
          <a:lstStyle/>
          <a:p>
            <a:pPr marL="0" indent="0" eaLnBrk="1" hangingPunct="1">
              <a:buFont typeface="Arial" charset="0"/>
              <a:buNone/>
            </a:pPr>
            <a:r>
              <a:rPr lang="en-US" altLang="en-US" sz="3500" b="1" smtClean="0">
                <a:solidFill>
                  <a:srgbClr val="00B0F0"/>
                </a:solidFill>
                <a:ea typeface="ＭＳ Ｐゴシック" pitchFamily="34" charset="-128"/>
              </a:rPr>
              <a:t>Binomial Probabilities</a:t>
            </a:r>
            <a:endParaRPr lang="en-US" altLang="en-US" sz="3500" smtClean="0">
              <a:solidFill>
                <a:srgbClr val="00B0F0"/>
              </a:solidFill>
              <a:ea typeface="ＭＳ Ｐゴシック" pitchFamily="34" charset="-128"/>
            </a:endParaRPr>
          </a:p>
        </p:txBody>
      </p:sp>
      <p:sp>
        <p:nvSpPr>
          <p:cNvPr id="28676" name="TextBox 7"/>
          <p:cNvSpPr txBox="1">
            <a:spLocks noChangeArrowheads="1"/>
          </p:cNvSpPr>
          <p:nvPr/>
        </p:nvSpPr>
        <p:spPr bwMode="auto">
          <a:xfrm>
            <a:off x="620713" y="1123950"/>
            <a:ext cx="7954962"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b="1" dirty="0" smtClean="0">
                <a:solidFill>
                  <a:srgbClr val="00B0F0"/>
                </a:solidFill>
                <a:latin typeface="+mj-lt"/>
              </a:rPr>
              <a:t>Using </a:t>
            </a:r>
            <a:r>
              <a:rPr lang="en-US" sz="2500" b="1" dirty="0">
                <a:solidFill>
                  <a:srgbClr val="00B0F0"/>
                </a:solidFill>
                <a:latin typeface="+mj-lt"/>
              </a:rPr>
              <a:t>your calculator:</a:t>
            </a:r>
          </a:p>
          <a:p>
            <a:pPr eaLnBrk="1" hangingPunct="1">
              <a:defRPr/>
            </a:pPr>
            <a:endParaRPr lang="en-US" sz="2500" dirty="0" smtClean="0">
              <a:latin typeface="+mj-lt"/>
            </a:endParaRPr>
          </a:p>
          <a:p>
            <a:pPr eaLnBrk="1" hangingPunct="1">
              <a:defRPr/>
            </a:pPr>
            <a:r>
              <a:rPr lang="en-US" sz="2500" dirty="0" err="1" smtClean="0">
                <a:latin typeface="+mj-lt"/>
              </a:rPr>
              <a:t>Binompdf</a:t>
            </a:r>
            <a:r>
              <a:rPr lang="en-US" sz="2500" dirty="0" smtClean="0">
                <a:latin typeface="+mj-lt"/>
              </a:rPr>
              <a:t>, enter the following information:</a:t>
            </a:r>
            <a:endParaRPr lang="en-US" sz="2500" dirty="0">
              <a:latin typeface="+mj-lt"/>
            </a:endParaRPr>
          </a:p>
          <a:p>
            <a:pPr eaLnBrk="1" hangingPunct="1">
              <a:defRPr/>
            </a:pPr>
            <a:r>
              <a:rPr lang="en-US" sz="2500" dirty="0" smtClean="0">
                <a:latin typeface="+mj-lt"/>
              </a:rPr>
              <a:t>Trials: 5</a:t>
            </a:r>
          </a:p>
          <a:p>
            <a:pPr eaLnBrk="1" hangingPunct="1">
              <a:defRPr/>
            </a:pPr>
            <a:r>
              <a:rPr lang="en-US" sz="2500" dirty="0" smtClean="0">
                <a:latin typeface="+mj-lt"/>
              </a:rPr>
              <a:t>P: .25</a:t>
            </a:r>
          </a:p>
          <a:p>
            <a:pPr eaLnBrk="1" hangingPunct="1">
              <a:defRPr/>
            </a:pPr>
            <a:r>
              <a:rPr lang="en-US" sz="2500" dirty="0" smtClean="0">
                <a:latin typeface="+mj-lt"/>
              </a:rPr>
              <a:t>X value: 2</a:t>
            </a:r>
          </a:p>
          <a:p>
            <a:pPr eaLnBrk="1" hangingPunct="1">
              <a:defRPr/>
            </a:pPr>
            <a:r>
              <a:rPr lang="en-US" sz="2500" dirty="0" smtClean="0">
                <a:latin typeface="+mj-lt"/>
              </a:rPr>
              <a:t>								</a:t>
            </a:r>
            <a:r>
              <a:rPr lang="en-US" sz="2500" b="1" dirty="0" smtClean="0">
                <a:latin typeface="+mj-lt"/>
              </a:rPr>
              <a:t>	Answer: 0.263671875</a:t>
            </a:r>
          </a:p>
          <a:p>
            <a:pPr eaLnBrk="1" hangingPunct="1">
              <a:defRPr/>
            </a:pPr>
            <a:endParaRPr lang="en-US" sz="1000" dirty="0">
              <a:latin typeface="+mj-lt"/>
            </a:endParaRPr>
          </a:p>
          <a:p>
            <a:pPr eaLnBrk="1" hangingPunct="1">
              <a:defRPr/>
            </a:pPr>
            <a:r>
              <a:rPr lang="en-US" sz="2500" dirty="0" smtClean="0">
                <a:latin typeface="+mj-lt"/>
              </a:rPr>
              <a:t>We are using </a:t>
            </a:r>
            <a:r>
              <a:rPr lang="en-US" sz="2500" dirty="0" err="1" smtClean="0">
                <a:latin typeface="+mj-lt"/>
              </a:rPr>
              <a:t>binompdf</a:t>
            </a:r>
            <a:r>
              <a:rPr lang="en-US" sz="2500" dirty="0" smtClean="0">
                <a:latin typeface="+mj-lt"/>
              </a:rPr>
              <a:t> in this example because we want the “precise” probability of 2.</a:t>
            </a:r>
          </a:p>
        </p:txBody>
      </p:sp>
      <p:sp>
        <p:nvSpPr>
          <p:cNvPr id="2" name="Rectangle 1"/>
          <p:cNvSpPr/>
          <p:nvPr/>
        </p:nvSpPr>
        <p:spPr>
          <a:xfrm>
            <a:off x="716507" y="5164624"/>
            <a:ext cx="7859168" cy="1246495"/>
          </a:xfrm>
          <a:prstGeom prst="rect">
            <a:avLst/>
          </a:prstGeom>
        </p:spPr>
        <p:txBody>
          <a:bodyPr wrap="square">
            <a:spAutoFit/>
          </a:bodyPr>
          <a:lstStyle/>
          <a:p>
            <a:pPr eaLnBrk="1" hangingPunct="1">
              <a:defRPr/>
            </a:pPr>
            <a:r>
              <a:rPr lang="en-US" sz="2500" b="1" dirty="0">
                <a:solidFill>
                  <a:srgbClr val="00B0F0"/>
                </a:solidFill>
                <a:latin typeface="+mj-lt"/>
              </a:rPr>
              <a:t>CONCLUDE:</a:t>
            </a:r>
          </a:p>
          <a:p>
            <a:pPr eaLnBrk="1" hangingPunct="1">
              <a:defRPr/>
            </a:pPr>
            <a:r>
              <a:rPr lang="en-US" sz="2500" dirty="0">
                <a:latin typeface="+mj-lt"/>
              </a:rPr>
              <a:t>There is a 26.37% chance that the family will have two children with type O blood.</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Vertical Text Placeholder 2"/>
          <p:cNvSpPr>
            <a:spLocks noGrp="1"/>
          </p:cNvSpPr>
          <p:nvPr>
            <p:ph type="body" orient="vert" idx="1"/>
          </p:nvPr>
        </p:nvSpPr>
        <p:spPr>
          <a:xfrm rot="16200000">
            <a:off x="3430588" y="-2449512"/>
            <a:ext cx="1755775" cy="7375525"/>
          </a:xfrm>
        </p:spPr>
        <p:txBody>
          <a:bodyPr/>
          <a:lstStyle/>
          <a:p>
            <a:pPr marL="0" indent="0" eaLnBrk="1" hangingPunct="1">
              <a:buFont typeface="Arial" charset="0"/>
              <a:buNone/>
            </a:pPr>
            <a:r>
              <a:rPr lang="en-US" altLang="en-US" sz="2500" b="1" dirty="0" smtClean="0">
                <a:solidFill>
                  <a:srgbClr val="00B0F0"/>
                </a:solidFill>
                <a:ea typeface="ＭＳ Ｐゴシック" pitchFamily="34" charset="-128"/>
              </a:rPr>
              <a:t>Binomial Probabilities </a:t>
            </a:r>
            <a:r>
              <a:rPr lang="en-US" altLang="en-US" sz="2500" b="1" dirty="0" smtClean="0">
                <a:solidFill>
                  <a:srgbClr val="00B0F0"/>
                </a:solidFill>
                <a:ea typeface="ＭＳ Ｐゴシック" pitchFamily="34" charset="-128"/>
              </a:rPr>
              <a:t>(</a:t>
            </a:r>
            <a:r>
              <a:rPr lang="en-US" altLang="en-US" sz="2500" b="1" dirty="0" smtClean="0">
                <a:solidFill>
                  <a:srgbClr val="00B0F0"/>
                </a:solidFill>
                <a:ea typeface="ＭＳ Ｐゴシック" pitchFamily="34" charset="-128"/>
              </a:rPr>
              <a:t>By Hand</a:t>
            </a:r>
            <a:r>
              <a:rPr lang="en-US" altLang="en-US" sz="2500" b="1" dirty="0" smtClean="0">
                <a:solidFill>
                  <a:srgbClr val="00B0F0"/>
                </a:solidFill>
                <a:ea typeface="ＭＳ Ｐゴシック" pitchFamily="34" charset="-128"/>
              </a:rPr>
              <a:t> </a:t>
            </a:r>
            <a:r>
              <a:rPr lang="en-US" altLang="en-US" sz="2500" b="1" dirty="0" smtClean="0">
                <a:solidFill>
                  <a:srgbClr val="00B0F0"/>
                </a:solidFill>
                <a:ea typeface="ＭＳ Ｐゴシック" pitchFamily="34" charset="-128"/>
              </a:rPr>
              <a:t>Solution)</a:t>
            </a:r>
            <a:endParaRPr lang="en-US" altLang="en-US" sz="2500" dirty="0" smtClean="0">
              <a:solidFill>
                <a:srgbClr val="00B0F0"/>
              </a:solidFill>
              <a:ea typeface="ＭＳ Ｐゴシック" pitchFamily="34" charset="-128"/>
            </a:endParaRPr>
          </a:p>
        </p:txBody>
      </p:sp>
      <p:sp>
        <p:nvSpPr>
          <p:cNvPr id="38915" name="TextBox 7"/>
          <p:cNvSpPr txBox="1">
            <a:spLocks noChangeArrowheads="1"/>
          </p:cNvSpPr>
          <p:nvPr/>
        </p:nvSpPr>
        <p:spPr bwMode="auto">
          <a:xfrm>
            <a:off x="3243263" y="996950"/>
            <a:ext cx="55848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Each child of a particular pair of parents has probability 0.25 of having type O blood. Genetics says that children receive genes from each of their parents independently. If these parents have 5 children, the count </a:t>
            </a:r>
            <a:r>
              <a:rPr lang="en-US" altLang="en-US" sz="1400" i="1">
                <a:latin typeface="Arial" charset="0"/>
              </a:rPr>
              <a:t>X </a:t>
            </a:r>
            <a:r>
              <a:rPr lang="en-US" altLang="en-US" sz="1400">
                <a:latin typeface="Arial" charset="0"/>
              </a:rPr>
              <a:t>of children with type O blood is a binomial random variable with </a:t>
            </a:r>
            <a:r>
              <a:rPr lang="en-US" altLang="en-US" sz="1400" i="1">
                <a:latin typeface="Arial" charset="0"/>
              </a:rPr>
              <a:t>n </a:t>
            </a:r>
            <a:r>
              <a:rPr lang="en-US" altLang="en-US" sz="1400">
                <a:latin typeface="Arial" charset="0"/>
              </a:rPr>
              <a:t>= 5 trials and probability</a:t>
            </a:r>
            <a:r>
              <a:rPr lang="en-US" altLang="en-US" sz="1400" i="1">
                <a:latin typeface="Arial" charset="0"/>
              </a:rPr>
              <a:t> p </a:t>
            </a:r>
            <a:r>
              <a:rPr lang="en-US" altLang="en-US" sz="1400">
                <a:latin typeface="Arial" charset="0"/>
              </a:rPr>
              <a:t>= 0.25 of a success on each trial. In this setting, a child with type O blood is a “success” (S) and a child with another blood type is a “failure” (F). </a:t>
            </a:r>
          </a:p>
          <a:p>
            <a:pPr eaLnBrk="1" hangingPunct="1">
              <a:spcBef>
                <a:spcPct val="0"/>
              </a:spcBef>
              <a:buFontTx/>
              <a:buNone/>
            </a:pPr>
            <a:r>
              <a:rPr lang="en-US" altLang="en-US" sz="1400">
                <a:latin typeface="Arial" charset="0"/>
              </a:rPr>
              <a:t>What’s </a:t>
            </a:r>
            <a:r>
              <a:rPr lang="en-US" altLang="en-US" sz="1400" i="1">
                <a:latin typeface="Arial" charset="0"/>
              </a:rPr>
              <a:t>P(X </a:t>
            </a:r>
            <a:r>
              <a:rPr lang="en-US" altLang="en-US" sz="1400">
                <a:latin typeface="Arial" charset="0"/>
              </a:rPr>
              <a:t>= 2)?</a:t>
            </a:r>
          </a:p>
        </p:txBody>
      </p:sp>
      <p:sp>
        <p:nvSpPr>
          <p:cNvPr id="9" name="TextBox 8"/>
          <p:cNvSpPr txBox="1"/>
          <p:nvPr/>
        </p:nvSpPr>
        <p:spPr>
          <a:xfrm>
            <a:off x="755650" y="3067050"/>
            <a:ext cx="7626350" cy="369888"/>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defRPr/>
            </a:pPr>
            <a:r>
              <a:rPr lang="en-US" sz="1800" dirty="0" smtClean="0">
                <a:solidFill>
                  <a:srgbClr val="000000"/>
                </a:solidFill>
              </a:rPr>
              <a:t>P(SSFFF) = (0.25)(0.25)(0.75)(0.75)(0.75) = (0.25)</a:t>
            </a:r>
            <a:r>
              <a:rPr lang="en-US" sz="1800" baseline="30000" dirty="0" smtClean="0">
                <a:solidFill>
                  <a:srgbClr val="000000"/>
                </a:solidFill>
              </a:rPr>
              <a:t>2</a:t>
            </a:r>
            <a:r>
              <a:rPr lang="en-US" sz="1800" dirty="0" smtClean="0">
                <a:solidFill>
                  <a:srgbClr val="000000"/>
                </a:solidFill>
              </a:rPr>
              <a:t>(0.75)</a:t>
            </a:r>
            <a:r>
              <a:rPr lang="en-US" sz="1800" baseline="30000" dirty="0" smtClean="0">
                <a:solidFill>
                  <a:srgbClr val="000000"/>
                </a:solidFill>
              </a:rPr>
              <a:t>3</a:t>
            </a:r>
            <a:r>
              <a:rPr lang="en-US" sz="1800" dirty="0" smtClean="0">
                <a:solidFill>
                  <a:srgbClr val="000000"/>
                </a:solidFill>
              </a:rPr>
              <a:t> = 0.02637 </a:t>
            </a:r>
          </a:p>
        </p:txBody>
      </p:sp>
      <p:sp>
        <p:nvSpPr>
          <p:cNvPr id="38917" name="TextBox 9"/>
          <p:cNvSpPr txBox="1">
            <a:spLocks noChangeArrowheads="1"/>
          </p:cNvSpPr>
          <p:nvPr/>
        </p:nvSpPr>
        <p:spPr bwMode="auto">
          <a:xfrm>
            <a:off x="517525" y="3795713"/>
            <a:ext cx="8097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However, there are a number of different arrangements in which 2 out of the 5 children have type O blood:</a:t>
            </a:r>
          </a:p>
        </p:txBody>
      </p:sp>
      <p:sp>
        <p:nvSpPr>
          <p:cNvPr id="11" name="TextBox 10"/>
          <p:cNvSpPr txBox="1"/>
          <p:nvPr/>
        </p:nvSpPr>
        <p:spPr>
          <a:xfrm>
            <a:off x="2592388" y="4979988"/>
            <a:ext cx="915987" cy="369887"/>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SFSFF</a:t>
            </a:r>
          </a:p>
        </p:txBody>
      </p:sp>
      <p:sp>
        <p:nvSpPr>
          <p:cNvPr id="12" name="TextBox 11"/>
          <p:cNvSpPr txBox="1"/>
          <p:nvPr/>
        </p:nvSpPr>
        <p:spPr>
          <a:xfrm>
            <a:off x="3735388" y="4979988"/>
            <a:ext cx="915987" cy="369887"/>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SFFSF</a:t>
            </a:r>
          </a:p>
        </p:txBody>
      </p:sp>
      <p:sp>
        <p:nvSpPr>
          <p:cNvPr id="13" name="TextBox 12"/>
          <p:cNvSpPr txBox="1"/>
          <p:nvPr/>
        </p:nvSpPr>
        <p:spPr>
          <a:xfrm>
            <a:off x="4945063" y="4979988"/>
            <a:ext cx="915987" cy="369887"/>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SFFFS</a:t>
            </a:r>
          </a:p>
        </p:txBody>
      </p:sp>
      <p:sp>
        <p:nvSpPr>
          <p:cNvPr id="14" name="TextBox 13"/>
          <p:cNvSpPr txBox="1"/>
          <p:nvPr/>
        </p:nvSpPr>
        <p:spPr>
          <a:xfrm>
            <a:off x="6035675" y="4979988"/>
            <a:ext cx="914400" cy="369887"/>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FSSFF</a:t>
            </a:r>
          </a:p>
        </p:txBody>
      </p:sp>
      <p:sp>
        <p:nvSpPr>
          <p:cNvPr id="15" name="TextBox 14"/>
          <p:cNvSpPr txBox="1"/>
          <p:nvPr/>
        </p:nvSpPr>
        <p:spPr>
          <a:xfrm>
            <a:off x="1450975" y="5349875"/>
            <a:ext cx="915988" cy="36830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FSFSF</a:t>
            </a:r>
          </a:p>
        </p:txBody>
      </p:sp>
      <p:sp>
        <p:nvSpPr>
          <p:cNvPr id="16" name="TextBox 15"/>
          <p:cNvSpPr txBox="1"/>
          <p:nvPr/>
        </p:nvSpPr>
        <p:spPr>
          <a:xfrm>
            <a:off x="2592388" y="5349875"/>
            <a:ext cx="915987" cy="36830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FSFFS</a:t>
            </a:r>
          </a:p>
        </p:txBody>
      </p:sp>
      <p:sp>
        <p:nvSpPr>
          <p:cNvPr id="17" name="TextBox 16"/>
          <p:cNvSpPr txBox="1"/>
          <p:nvPr/>
        </p:nvSpPr>
        <p:spPr>
          <a:xfrm>
            <a:off x="3735388" y="5349875"/>
            <a:ext cx="915987" cy="36830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FFSSF</a:t>
            </a:r>
          </a:p>
        </p:txBody>
      </p:sp>
      <p:sp>
        <p:nvSpPr>
          <p:cNvPr id="18" name="TextBox 17"/>
          <p:cNvSpPr txBox="1"/>
          <p:nvPr/>
        </p:nvSpPr>
        <p:spPr>
          <a:xfrm>
            <a:off x="4945063" y="5349875"/>
            <a:ext cx="915987" cy="36830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FFSFS</a:t>
            </a:r>
          </a:p>
        </p:txBody>
      </p:sp>
      <p:sp>
        <p:nvSpPr>
          <p:cNvPr id="19" name="TextBox 18"/>
          <p:cNvSpPr txBox="1"/>
          <p:nvPr/>
        </p:nvSpPr>
        <p:spPr>
          <a:xfrm>
            <a:off x="6035675" y="5349875"/>
            <a:ext cx="914400" cy="36830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FFFSS</a:t>
            </a:r>
          </a:p>
        </p:txBody>
      </p:sp>
      <p:sp>
        <p:nvSpPr>
          <p:cNvPr id="20" name="TextBox 19"/>
          <p:cNvSpPr txBox="1"/>
          <p:nvPr/>
        </p:nvSpPr>
        <p:spPr>
          <a:xfrm>
            <a:off x="1450975" y="4979988"/>
            <a:ext cx="915988" cy="369887"/>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SSFFF</a:t>
            </a:r>
          </a:p>
        </p:txBody>
      </p:sp>
      <p:sp>
        <p:nvSpPr>
          <p:cNvPr id="38928" name="TextBox 20"/>
          <p:cNvSpPr txBox="1">
            <a:spLocks noChangeArrowheads="1"/>
          </p:cNvSpPr>
          <p:nvPr/>
        </p:nvSpPr>
        <p:spPr bwMode="auto">
          <a:xfrm>
            <a:off x="965200" y="5754688"/>
            <a:ext cx="7204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Verify that in each arrangement, P(</a:t>
            </a:r>
            <a:r>
              <a:rPr lang="en-US" altLang="en-US" sz="1800" i="1">
                <a:latin typeface="Arial" charset="0"/>
              </a:rPr>
              <a:t>X</a:t>
            </a:r>
            <a:r>
              <a:rPr lang="en-US" altLang="en-US" sz="1800">
                <a:latin typeface="Arial" charset="0"/>
              </a:rPr>
              <a:t> = 2) = (0.25)</a:t>
            </a:r>
            <a:r>
              <a:rPr lang="en-US" altLang="en-US" sz="1800" baseline="30000">
                <a:latin typeface="Arial" charset="0"/>
              </a:rPr>
              <a:t>2</a:t>
            </a:r>
            <a:r>
              <a:rPr lang="en-US" altLang="en-US" sz="1800">
                <a:latin typeface="Arial" charset="0"/>
              </a:rPr>
              <a:t>(0.75)</a:t>
            </a:r>
            <a:r>
              <a:rPr lang="en-US" altLang="en-US" sz="1800" baseline="30000">
                <a:latin typeface="Arial" charset="0"/>
              </a:rPr>
              <a:t>3</a:t>
            </a:r>
            <a:r>
              <a:rPr lang="en-US" altLang="en-US" sz="1800">
                <a:latin typeface="Arial" charset="0"/>
              </a:rPr>
              <a:t> = 0.02637</a:t>
            </a:r>
          </a:p>
        </p:txBody>
      </p:sp>
      <p:sp>
        <p:nvSpPr>
          <p:cNvPr id="22" name="TextBox 21"/>
          <p:cNvSpPr txBox="1"/>
          <p:nvPr/>
        </p:nvSpPr>
        <p:spPr>
          <a:xfrm>
            <a:off x="1289050" y="6246813"/>
            <a:ext cx="5734050" cy="4000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2000" b="1" dirty="0"/>
              <a:t>Therefore, P(</a:t>
            </a:r>
            <a:r>
              <a:rPr lang="en-US" sz="2000" b="1" i="1" dirty="0"/>
              <a:t>X</a:t>
            </a:r>
            <a:r>
              <a:rPr lang="en-US" sz="2000" b="1" dirty="0"/>
              <a:t> = 2) = 10(0.25)</a:t>
            </a:r>
            <a:r>
              <a:rPr lang="en-US" sz="2000" b="1" baseline="30000" dirty="0"/>
              <a:t>2</a:t>
            </a:r>
            <a:r>
              <a:rPr lang="en-US" sz="2000" b="1" dirty="0"/>
              <a:t>(0.75)</a:t>
            </a:r>
            <a:r>
              <a:rPr lang="en-US" sz="2000" b="1" baseline="30000" dirty="0"/>
              <a:t>3</a:t>
            </a:r>
            <a:r>
              <a:rPr lang="en-US" sz="2000" b="1" dirty="0"/>
              <a:t> = 0.2637 </a:t>
            </a:r>
          </a:p>
        </p:txBody>
      </p:sp>
      <p:pic>
        <p:nvPicPr>
          <p:cNvPr id="38930" name="Picture 22" descr="P6.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122363"/>
            <a:ext cx="25781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Vertical Text Placeholder 2"/>
          <p:cNvSpPr>
            <a:spLocks noGrp="1"/>
          </p:cNvSpPr>
          <p:nvPr>
            <p:ph type="body" orient="vert" idx="1"/>
          </p:nvPr>
        </p:nvSpPr>
        <p:spPr>
          <a:xfrm rot="16200000">
            <a:off x="1966179" y="-1247303"/>
            <a:ext cx="5303459" cy="8518786"/>
          </a:xfrm>
        </p:spPr>
        <p:txBody>
          <a:bodyPr rtlCol="0">
            <a:normAutofit/>
          </a:bodyPr>
          <a:lstStyle/>
          <a:p>
            <a:pPr marL="0" indent="0" algn="ctr" eaLnBrk="1" fontAlgn="auto" hangingPunct="1">
              <a:spcAft>
                <a:spcPts val="0"/>
              </a:spcAft>
              <a:buFont typeface="Arial" pitchFamily="34" charset="0"/>
              <a:buNone/>
              <a:defRPr/>
            </a:pPr>
            <a:r>
              <a:rPr lang="en-US" sz="4500" b="1" dirty="0" smtClean="0">
                <a:solidFill>
                  <a:srgbClr val="E81F30"/>
                </a:solidFill>
                <a:ea typeface="ＭＳ Ｐゴシック" pitchFamily="-111" charset="-128"/>
              </a:rPr>
              <a:t>Inheriting Blood Type</a:t>
            </a:r>
          </a:p>
          <a:p>
            <a:pPr marL="0" indent="0" eaLnBrk="1" fontAlgn="auto" hangingPunct="1">
              <a:spcAft>
                <a:spcPts val="0"/>
              </a:spcAft>
              <a:buFont typeface="Arial" pitchFamily="34" charset="0"/>
              <a:buNone/>
              <a:defRPr/>
            </a:pPr>
            <a:endParaRPr lang="en-US" sz="2500" dirty="0" smtClean="0">
              <a:solidFill>
                <a:srgbClr val="E81F30"/>
              </a:solidFill>
              <a:ea typeface="ＭＳ Ｐゴシック" pitchFamily="-111" charset="-128"/>
            </a:endParaRPr>
          </a:p>
          <a:p>
            <a:pPr eaLnBrk="1" fontAlgn="auto" hangingPunct="1">
              <a:spcAft>
                <a:spcPts val="0"/>
              </a:spcAft>
              <a:buFont typeface="Wingdings" pitchFamily="-111" charset="2"/>
              <a:buNone/>
              <a:defRPr/>
            </a:pPr>
            <a:r>
              <a:rPr lang="en-US" sz="2500" dirty="0" smtClean="0">
                <a:solidFill>
                  <a:srgbClr val="000000"/>
                </a:solidFill>
                <a:ea typeface="ＭＳ Ｐゴシック" pitchFamily="-111" charset="-128"/>
              </a:rPr>
              <a:t>Each child of a particular pair of parents has probability 0.25 of having blood type O. Suppose the parents have 5 children.</a:t>
            </a:r>
          </a:p>
          <a:p>
            <a:pPr eaLnBrk="1" fontAlgn="auto" hangingPunct="1">
              <a:spcAft>
                <a:spcPts val="0"/>
              </a:spcAft>
              <a:buFont typeface="Wingdings" pitchFamily="-111" charset="2"/>
              <a:buNone/>
              <a:defRPr/>
            </a:pPr>
            <a:endParaRPr lang="en-US" sz="2500" dirty="0" smtClean="0">
              <a:solidFill>
                <a:srgbClr val="000000"/>
              </a:solidFill>
              <a:ea typeface="ＭＳ Ｐゴシック" pitchFamily="-111" charset="-128"/>
            </a:endParaRPr>
          </a:p>
          <a:p>
            <a:pPr marL="457200" indent="-457200" eaLnBrk="1" fontAlgn="auto" hangingPunct="1">
              <a:spcBef>
                <a:spcPts val="500"/>
              </a:spcBef>
              <a:spcAft>
                <a:spcPts val="0"/>
              </a:spcAft>
              <a:buClr>
                <a:schemeClr val="tx1"/>
              </a:buClr>
              <a:buAutoNum type="alphaLcParenBoth"/>
              <a:defRPr/>
            </a:pPr>
            <a:r>
              <a:rPr lang="en-US" sz="2500" b="1" dirty="0" smtClean="0">
                <a:solidFill>
                  <a:srgbClr val="000000"/>
                </a:solidFill>
                <a:ea typeface="ＭＳ Ｐゴシック" pitchFamily="-111" charset="-128"/>
              </a:rPr>
              <a:t>Find the probability that exactly 3 of the children have type O blood.</a:t>
            </a:r>
            <a:r>
              <a:rPr lang="en-US" sz="2500" b="1" dirty="0">
                <a:latin typeface="+mj-lt"/>
              </a:rPr>
              <a:t> </a:t>
            </a:r>
            <a:endParaRPr lang="en-US" sz="2500" b="1" dirty="0" smtClean="0">
              <a:latin typeface="+mj-lt"/>
            </a:endParaRPr>
          </a:p>
          <a:p>
            <a:pPr marL="457200" indent="-457200" eaLnBrk="1" fontAlgn="auto" hangingPunct="1">
              <a:spcBef>
                <a:spcPts val="500"/>
              </a:spcBef>
              <a:spcAft>
                <a:spcPts val="0"/>
              </a:spcAft>
              <a:buClr>
                <a:schemeClr val="tx1"/>
              </a:buClr>
              <a:buAutoNum type="alphaLcParenBoth"/>
              <a:defRPr/>
            </a:pPr>
            <a:endParaRPr lang="en-US" sz="2500" b="1" dirty="0" smtClean="0">
              <a:latin typeface="+mj-lt"/>
            </a:endParaRPr>
          </a:p>
          <a:p>
            <a:pPr marL="457200" indent="-457200" eaLnBrk="1" fontAlgn="auto" hangingPunct="1">
              <a:spcBef>
                <a:spcPts val="500"/>
              </a:spcBef>
              <a:spcAft>
                <a:spcPts val="0"/>
              </a:spcAft>
              <a:buClr>
                <a:schemeClr val="tx1"/>
              </a:buClr>
              <a:buAutoNum type="alphaLcParenBoth"/>
              <a:defRPr/>
            </a:pPr>
            <a:r>
              <a:rPr lang="en-US" sz="2500" b="1" dirty="0" smtClean="0">
                <a:latin typeface="+mj-lt"/>
              </a:rPr>
              <a:t>Should </a:t>
            </a:r>
            <a:r>
              <a:rPr lang="en-US" sz="2500" b="1" dirty="0">
                <a:latin typeface="+mj-lt"/>
              </a:rPr>
              <a:t>the parents be surprised if more than 3 of their children have type O blood?</a:t>
            </a:r>
          </a:p>
          <a:p>
            <a:pPr eaLnBrk="1" fontAlgn="auto" hangingPunct="1">
              <a:spcBef>
                <a:spcPts val="500"/>
              </a:spcBef>
              <a:spcAft>
                <a:spcPts val="0"/>
              </a:spcAft>
              <a:buClr>
                <a:schemeClr val="tx1"/>
              </a:buClr>
              <a:buFont typeface="Wingdings" pitchFamily="-111" charset="2"/>
              <a:buNone/>
              <a:defRPr/>
            </a:pPr>
            <a:endParaRPr lang="en-US" sz="2500" b="1" dirty="0" smtClean="0">
              <a:solidFill>
                <a:srgbClr val="000000"/>
              </a:solidFill>
              <a:ea typeface="ＭＳ Ｐゴシック" pitchFamily="-111" charset="-128"/>
            </a:endParaRPr>
          </a:p>
        </p:txBody>
      </p:sp>
      <p:sp>
        <p:nvSpPr>
          <p:cNvPr id="11267" name="TextBox 19"/>
          <p:cNvSpPr txBox="1">
            <a:spLocks noChangeArrowheads="1"/>
          </p:cNvSpPr>
          <p:nvPr/>
        </p:nvSpPr>
        <p:spPr bwMode="auto">
          <a:xfrm>
            <a:off x="358515" y="4605265"/>
            <a:ext cx="83550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sz="2500" b="1" dirty="0" smtClean="0">
              <a:latin typeface="+mj-lt"/>
            </a:endParaRPr>
          </a:p>
          <a:p>
            <a:pPr eaLnBrk="1" hangingPunct="1">
              <a:defRPr/>
            </a:pPr>
            <a:endParaRPr lang="en-US" sz="2500" b="1" dirty="0" smtClean="0">
              <a:latin typeface="+mj-lt"/>
            </a:endParaRPr>
          </a:p>
          <a:p>
            <a:pPr algn="ctr" eaLnBrk="1" hangingPunct="1">
              <a:defRPr/>
            </a:pPr>
            <a:r>
              <a:rPr lang="en-US" sz="2500" dirty="0" smtClean="0">
                <a:solidFill>
                  <a:srgbClr val="00B0F0"/>
                </a:solidFill>
                <a:latin typeface="+mj-lt"/>
              </a:rPr>
              <a:t>We have already checked the conditions, so just do the calculations.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Vertical Text Placeholder 2"/>
          <p:cNvSpPr>
            <a:spLocks noGrp="1"/>
          </p:cNvSpPr>
          <p:nvPr>
            <p:ph type="body" orient="vert" idx="1"/>
          </p:nvPr>
        </p:nvSpPr>
        <p:spPr>
          <a:xfrm rot="16200000">
            <a:off x="3440907" y="-2759869"/>
            <a:ext cx="2316162" cy="8556625"/>
          </a:xfrm>
        </p:spPr>
        <p:txBody>
          <a:bodyPr rtlCol="0">
            <a:normAutofit/>
          </a:bodyPr>
          <a:lstStyle/>
          <a:p>
            <a:pPr marL="0" indent="0" eaLnBrk="1" fontAlgn="auto" hangingPunct="1">
              <a:spcAft>
                <a:spcPts val="0"/>
              </a:spcAft>
              <a:buFont typeface="Arial" pitchFamily="34" charset="0"/>
              <a:buNone/>
              <a:defRPr/>
            </a:pPr>
            <a:r>
              <a:rPr lang="en-US" sz="2500" b="1" dirty="0" smtClean="0">
                <a:solidFill>
                  <a:srgbClr val="E81F30"/>
                </a:solidFill>
                <a:ea typeface="ＭＳ Ｐゴシック" pitchFamily="-111" charset="-128"/>
              </a:rPr>
              <a:t>Inheriting Blood Type</a:t>
            </a:r>
            <a:endParaRPr lang="en-US" sz="2500" dirty="0" smtClean="0">
              <a:solidFill>
                <a:srgbClr val="E81F30"/>
              </a:solidFill>
              <a:ea typeface="ＭＳ Ｐゴシック" pitchFamily="-111" charset="-128"/>
            </a:endParaRPr>
          </a:p>
          <a:p>
            <a:pPr eaLnBrk="1" fontAlgn="auto" hangingPunct="1">
              <a:spcAft>
                <a:spcPts val="0"/>
              </a:spcAft>
              <a:buFont typeface="Wingdings" pitchFamily="-111" charset="2"/>
              <a:buNone/>
              <a:defRPr/>
            </a:pPr>
            <a:r>
              <a:rPr lang="en-US" sz="1800" dirty="0" smtClean="0">
                <a:solidFill>
                  <a:srgbClr val="000000"/>
                </a:solidFill>
                <a:ea typeface="ＭＳ Ｐゴシック" pitchFamily="-111" charset="-128"/>
              </a:rPr>
              <a:t>Each child of a particular pair of parents has probability 0.25 of having blood type O. Suppose the parents have 5 children</a:t>
            </a:r>
          </a:p>
          <a:p>
            <a:pPr eaLnBrk="1" fontAlgn="auto" hangingPunct="1">
              <a:spcBef>
                <a:spcPts val="500"/>
              </a:spcBef>
              <a:spcAft>
                <a:spcPts val="0"/>
              </a:spcAft>
              <a:buClr>
                <a:schemeClr val="tx1"/>
              </a:buClr>
              <a:buFont typeface="Wingdings" pitchFamily="-111" charset="2"/>
              <a:buNone/>
              <a:defRPr/>
            </a:pPr>
            <a:r>
              <a:rPr lang="en-US" sz="2500" b="1" dirty="0" smtClean="0">
                <a:solidFill>
                  <a:srgbClr val="000000"/>
                </a:solidFill>
                <a:ea typeface="ＭＳ Ｐゴシック" pitchFamily="-111" charset="-128"/>
              </a:rPr>
              <a:t>(a) Find the probability that exactly 3 of the children have type O blood.</a:t>
            </a:r>
          </a:p>
        </p:txBody>
      </p:sp>
      <p:sp>
        <p:nvSpPr>
          <p:cNvPr id="11267" name="TextBox 19"/>
          <p:cNvSpPr txBox="1">
            <a:spLocks noChangeArrowheads="1"/>
          </p:cNvSpPr>
          <p:nvPr/>
        </p:nvSpPr>
        <p:spPr bwMode="auto">
          <a:xfrm>
            <a:off x="320675" y="3832225"/>
            <a:ext cx="85328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2500" b="1" dirty="0" smtClean="0">
                <a:latin typeface="+mj-lt"/>
              </a:rPr>
              <a:t>(b) Should the parents be surprised if more than 3 of their children have type O blood?</a:t>
            </a:r>
          </a:p>
          <a:p>
            <a:pPr eaLnBrk="1" hangingPunct="1">
              <a:defRPr/>
            </a:pPr>
            <a:r>
              <a:rPr lang="en-US" sz="2500" dirty="0" err="1" smtClean="0">
                <a:latin typeface="+mj-lt"/>
              </a:rPr>
              <a:t>Binomcdf</a:t>
            </a:r>
            <a:r>
              <a:rPr lang="en-US" sz="2500" dirty="0" smtClean="0">
                <a:latin typeface="+mj-lt"/>
              </a:rPr>
              <a:t>: (5, .25, 4, 5) = 0.015625    </a:t>
            </a:r>
          </a:p>
          <a:p>
            <a:pPr eaLnBrk="1" hangingPunct="1">
              <a:defRPr/>
            </a:pPr>
            <a:endParaRPr lang="en-US" sz="2500" dirty="0" smtClean="0">
              <a:latin typeface="+mj-lt"/>
            </a:endParaRPr>
          </a:p>
          <a:p>
            <a:pPr eaLnBrk="1" hangingPunct="1">
              <a:defRPr/>
            </a:pPr>
            <a:r>
              <a:rPr lang="en-US" sz="2500" dirty="0" smtClean="0">
                <a:latin typeface="+mj-lt"/>
              </a:rPr>
              <a:t>There is a 1.5% percent chance that more than 3 of the children (aka at least 4 children) will have type O blood. This is surprising!</a:t>
            </a:r>
          </a:p>
        </p:txBody>
      </p:sp>
      <p:sp>
        <p:nvSpPr>
          <p:cNvPr id="11268" name="TextBox 8"/>
          <p:cNvSpPr txBox="1">
            <a:spLocks noChangeArrowheads="1"/>
          </p:cNvSpPr>
          <p:nvPr/>
        </p:nvSpPr>
        <p:spPr bwMode="auto">
          <a:xfrm>
            <a:off x="320675" y="2352675"/>
            <a:ext cx="82327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sz="2500" dirty="0" err="1" smtClean="0">
                <a:latin typeface="+mj-lt"/>
              </a:rPr>
              <a:t>Binompdf</a:t>
            </a:r>
            <a:r>
              <a:rPr lang="en-US" sz="2500" dirty="0" smtClean="0">
                <a:latin typeface="+mj-lt"/>
              </a:rPr>
              <a:t> :(5, .25, 3) = 0.08789</a:t>
            </a:r>
          </a:p>
          <a:p>
            <a:pPr eaLnBrk="1" hangingPunct="1">
              <a:defRPr/>
            </a:pPr>
            <a:r>
              <a:rPr lang="en-US" sz="2500" dirty="0" smtClean="0">
                <a:latin typeface="+mj-lt"/>
              </a:rPr>
              <a:t>There is an 8.79% percent chance that the family will have three children with type O blood.</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Vertical Text Placeholder 2"/>
          <p:cNvSpPr>
            <a:spLocks noGrp="1"/>
          </p:cNvSpPr>
          <p:nvPr>
            <p:ph type="body" orient="vert" idx="1"/>
          </p:nvPr>
        </p:nvSpPr>
        <p:spPr>
          <a:xfrm rot="16200000">
            <a:off x="3771901" y="-2790825"/>
            <a:ext cx="1954212" cy="8256587"/>
          </a:xfrm>
        </p:spPr>
        <p:txBody>
          <a:bodyPr rtlCol="0">
            <a:normAutofit/>
          </a:bodyPr>
          <a:lstStyle/>
          <a:p>
            <a:pPr marL="0" indent="0" eaLnBrk="1" fontAlgn="auto" hangingPunct="1">
              <a:spcAft>
                <a:spcPts val="0"/>
              </a:spcAft>
              <a:buFont typeface="Arial" pitchFamily="34" charset="0"/>
              <a:buNone/>
              <a:defRPr/>
            </a:pPr>
            <a:r>
              <a:rPr lang="en-US" sz="2500" b="1" dirty="0" smtClean="0">
                <a:solidFill>
                  <a:srgbClr val="E81F30"/>
                </a:solidFill>
                <a:ea typeface="ＭＳ Ｐゴシック" pitchFamily="-111" charset="-128"/>
              </a:rPr>
              <a:t>Inheriting Blood Type </a:t>
            </a:r>
            <a:r>
              <a:rPr lang="en-US" sz="2500" b="1" dirty="0" smtClean="0">
                <a:solidFill>
                  <a:srgbClr val="E81F30"/>
                </a:solidFill>
                <a:ea typeface="ＭＳ Ｐゴシック" pitchFamily="-111" charset="-128"/>
              </a:rPr>
              <a:t>(</a:t>
            </a:r>
            <a:r>
              <a:rPr lang="en-US" sz="2500" b="1" dirty="0" smtClean="0">
                <a:solidFill>
                  <a:srgbClr val="E81F30"/>
                </a:solidFill>
                <a:ea typeface="ＭＳ Ｐゴシック" pitchFamily="-111" charset="-128"/>
              </a:rPr>
              <a:t>By Hand</a:t>
            </a:r>
            <a:r>
              <a:rPr lang="en-US" sz="2500" b="1" dirty="0" smtClean="0">
                <a:solidFill>
                  <a:srgbClr val="E81F30"/>
                </a:solidFill>
                <a:ea typeface="ＭＳ Ｐゴシック" pitchFamily="-111" charset="-128"/>
              </a:rPr>
              <a:t> </a:t>
            </a:r>
            <a:r>
              <a:rPr lang="en-US" sz="2500" b="1" dirty="0" smtClean="0">
                <a:solidFill>
                  <a:srgbClr val="E81F30"/>
                </a:solidFill>
                <a:ea typeface="ＭＳ Ｐゴシック" pitchFamily="-111" charset="-128"/>
              </a:rPr>
              <a:t>Solution)</a:t>
            </a:r>
            <a:endParaRPr lang="en-US" sz="2500" dirty="0" smtClean="0">
              <a:solidFill>
                <a:srgbClr val="E81F30"/>
              </a:solidFill>
              <a:ea typeface="ＭＳ Ｐゴシック" pitchFamily="-111" charset="-128"/>
            </a:endParaRPr>
          </a:p>
          <a:p>
            <a:pPr eaLnBrk="1" fontAlgn="auto" hangingPunct="1">
              <a:spcAft>
                <a:spcPts val="0"/>
              </a:spcAft>
              <a:buFont typeface="Wingdings" pitchFamily="-111" charset="2"/>
              <a:buNone/>
              <a:defRPr/>
            </a:pPr>
            <a:r>
              <a:rPr lang="en-US" sz="1800" dirty="0" smtClean="0">
                <a:solidFill>
                  <a:srgbClr val="000000"/>
                </a:solidFill>
                <a:ea typeface="ＭＳ Ｐゴシック" pitchFamily="-111" charset="-128"/>
              </a:rPr>
              <a:t>Each child of a particular pair of parents has probability 0.25 of having blood type O. Suppose the parents have 5 children</a:t>
            </a:r>
          </a:p>
          <a:p>
            <a:pPr eaLnBrk="1" fontAlgn="auto" hangingPunct="1">
              <a:spcBef>
                <a:spcPts val="500"/>
              </a:spcBef>
              <a:spcAft>
                <a:spcPts val="0"/>
              </a:spcAft>
              <a:buClr>
                <a:schemeClr val="tx1"/>
              </a:buClr>
              <a:buFont typeface="Wingdings" pitchFamily="-111" charset="2"/>
              <a:buNone/>
              <a:defRPr/>
            </a:pPr>
            <a:r>
              <a:rPr lang="en-US" sz="1800" b="1" dirty="0" smtClean="0">
                <a:solidFill>
                  <a:srgbClr val="000000"/>
                </a:solidFill>
                <a:ea typeface="ＭＳ Ｐゴシック" pitchFamily="-111" charset="-128"/>
              </a:rPr>
              <a:t>(a) Find the probability that exactly 3 of the children have type O blood.</a:t>
            </a:r>
          </a:p>
        </p:txBody>
      </p:sp>
      <p:graphicFrame>
        <p:nvGraphicFramePr>
          <p:cNvPr id="39939" name="Object 2"/>
          <p:cNvGraphicFramePr>
            <a:graphicFrameLocks noChangeAspect="1"/>
          </p:cNvGraphicFramePr>
          <p:nvPr/>
        </p:nvGraphicFramePr>
        <p:xfrm>
          <a:off x="1219200" y="2790825"/>
          <a:ext cx="6734175" cy="819150"/>
        </p:xfrm>
        <a:graphic>
          <a:graphicData uri="http://schemas.openxmlformats.org/presentationml/2006/ole">
            <mc:AlternateContent xmlns:mc="http://schemas.openxmlformats.org/markup-compatibility/2006">
              <mc:Choice xmlns:v="urn:schemas-microsoft-com:vml" Requires="v">
                <p:oleObj spid="_x0000_s39972" name="Equation" r:id="rId3" imgW="3556000" imgH="431800" progId="Equation.3">
                  <p:embed/>
                </p:oleObj>
              </mc:Choice>
              <mc:Fallback>
                <p:oleObj name="Equation" r:id="rId3" imgW="3556000" imgH="431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90825"/>
                        <a:ext cx="6734175"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0" name="TextBox 19"/>
          <p:cNvSpPr txBox="1">
            <a:spLocks noChangeArrowheads="1"/>
          </p:cNvSpPr>
          <p:nvPr/>
        </p:nvSpPr>
        <p:spPr bwMode="auto">
          <a:xfrm>
            <a:off x="620713" y="3627438"/>
            <a:ext cx="8355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charset="0"/>
              </a:rPr>
              <a:t>(b) Should the parents be surprised if more than 3 of their children have type O blood?</a:t>
            </a:r>
          </a:p>
        </p:txBody>
      </p:sp>
      <p:sp>
        <p:nvSpPr>
          <p:cNvPr id="39941" name="TextBox 8"/>
          <p:cNvSpPr txBox="1">
            <a:spLocks noChangeArrowheads="1"/>
          </p:cNvSpPr>
          <p:nvPr/>
        </p:nvSpPr>
        <p:spPr bwMode="auto">
          <a:xfrm>
            <a:off x="452438" y="2030413"/>
            <a:ext cx="823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Let </a:t>
            </a:r>
            <a:r>
              <a:rPr lang="en-US" altLang="en-US" sz="1800" i="1">
                <a:latin typeface="Arial" charset="0"/>
              </a:rPr>
              <a:t>X</a:t>
            </a:r>
            <a:r>
              <a:rPr lang="en-US" altLang="en-US" sz="1800">
                <a:latin typeface="Arial" charset="0"/>
              </a:rPr>
              <a:t> = the number of children with type O blood. We know </a:t>
            </a:r>
            <a:r>
              <a:rPr lang="en-US" altLang="en-US" sz="1800" i="1">
                <a:latin typeface="Arial" charset="0"/>
              </a:rPr>
              <a:t>X </a:t>
            </a:r>
            <a:r>
              <a:rPr lang="en-US" altLang="en-US" sz="1800">
                <a:latin typeface="Arial" charset="0"/>
              </a:rPr>
              <a:t>has a binomial distribution with </a:t>
            </a:r>
            <a:r>
              <a:rPr lang="en-US" altLang="en-US" sz="1800" i="1">
                <a:latin typeface="Arial" charset="0"/>
              </a:rPr>
              <a:t>n</a:t>
            </a:r>
            <a:r>
              <a:rPr lang="en-US" altLang="en-US" sz="1800">
                <a:latin typeface="Arial" charset="0"/>
              </a:rPr>
              <a:t> = 5</a:t>
            </a:r>
            <a:r>
              <a:rPr lang="en-US" altLang="en-US" sz="1800" i="1">
                <a:latin typeface="Arial" charset="0"/>
              </a:rPr>
              <a:t> </a:t>
            </a:r>
            <a:r>
              <a:rPr lang="en-US" altLang="en-US" sz="1800">
                <a:latin typeface="Arial" charset="0"/>
              </a:rPr>
              <a:t>and </a:t>
            </a:r>
            <a:r>
              <a:rPr lang="en-US" altLang="en-US" sz="1800" i="1">
                <a:latin typeface="Arial" charset="0"/>
              </a:rPr>
              <a:t>p</a:t>
            </a:r>
            <a:r>
              <a:rPr lang="en-US" altLang="en-US" sz="1800">
                <a:latin typeface="Arial" charset="0"/>
              </a:rPr>
              <a:t> = 0.25.</a:t>
            </a:r>
          </a:p>
        </p:txBody>
      </p:sp>
      <p:graphicFrame>
        <p:nvGraphicFramePr>
          <p:cNvPr id="39942" name="Object 3"/>
          <p:cNvGraphicFramePr>
            <a:graphicFrameLocks noChangeAspect="1"/>
          </p:cNvGraphicFramePr>
          <p:nvPr/>
        </p:nvGraphicFramePr>
        <p:xfrm>
          <a:off x="1219200" y="4595813"/>
          <a:ext cx="5099050" cy="2071687"/>
        </p:xfrm>
        <a:graphic>
          <a:graphicData uri="http://schemas.openxmlformats.org/presentationml/2006/ole">
            <mc:AlternateContent xmlns:mc="http://schemas.openxmlformats.org/markup-compatibility/2006">
              <mc:Choice xmlns:v="urn:schemas-microsoft-com:vml" Requires="v">
                <p:oleObj spid="_x0000_s39973" name="Equation" r:id="rId5" imgW="2692400" imgH="1092200" progId="Equation.3">
                  <p:embed/>
                </p:oleObj>
              </mc:Choice>
              <mc:Fallback>
                <p:oleObj name="Equation" r:id="rId5" imgW="2692400" imgH="1092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595813"/>
                        <a:ext cx="5099050" cy="207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3" name="TextBox 10"/>
          <p:cNvSpPr txBox="1">
            <a:spLocks noChangeArrowheads="1"/>
          </p:cNvSpPr>
          <p:nvPr/>
        </p:nvSpPr>
        <p:spPr bwMode="auto">
          <a:xfrm>
            <a:off x="2647950" y="4079875"/>
            <a:ext cx="4391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To answer this, we need to find </a:t>
            </a:r>
            <a:r>
              <a:rPr lang="en-US" altLang="en-US" sz="1800" i="1">
                <a:latin typeface="Arial" charset="0"/>
              </a:rPr>
              <a:t>P</a:t>
            </a:r>
            <a:r>
              <a:rPr lang="en-US" altLang="en-US" sz="1800">
                <a:latin typeface="Arial" charset="0"/>
              </a:rPr>
              <a:t>(</a:t>
            </a:r>
            <a:r>
              <a:rPr lang="en-US" altLang="en-US" sz="1800" i="1">
                <a:latin typeface="Arial" charset="0"/>
              </a:rPr>
              <a:t>X</a:t>
            </a:r>
            <a:r>
              <a:rPr lang="en-US" altLang="en-US" sz="1800">
                <a:latin typeface="Arial" charset="0"/>
              </a:rPr>
              <a:t> &gt; 3).</a:t>
            </a:r>
          </a:p>
        </p:txBody>
      </p:sp>
      <p:sp>
        <p:nvSpPr>
          <p:cNvPr id="14" name="TextBox 13"/>
          <p:cNvSpPr txBox="1"/>
          <p:nvPr/>
        </p:nvSpPr>
        <p:spPr>
          <a:xfrm>
            <a:off x="6407589" y="4966487"/>
            <a:ext cx="2568177" cy="175432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1800" smtClean="0">
                <a:solidFill>
                  <a:srgbClr val="000000"/>
                </a:solidFill>
              </a:rPr>
              <a:t>Since there is only a 1.5% chance that more than 3 children out of 5 would have Type O blood, the parents should be surprised!</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ertical Text Placeholder 2"/>
          <p:cNvSpPr>
            <a:spLocks noGrp="1"/>
          </p:cNvSpPr>
          <p:nvPr>
            <p:ph type="body" orient="vert" idx="1"/>
          </p:nvPr>
        </p:nvSpPr>
        <p:spPr>
          <a:xfrm rot="16200000">
            <a:off x="3133725" y="-2263775"/>
            <a:ext cx="2794000" cy="8039100"/>
          </a:xfrm>
        </p:spPr>
        <p:txBody>
          <a:bodyPr/>
          <a:lstStyle/>
          <a:p>
            <a:pPr marL="0" indent="0" algn="ctr" eaLnBrk="1" hangingPunct="1">
              <a:buFont typeface="Arial" charset="0"/>
              <a:buNone/>
            </a:pPr>
            <a:r>
              <a:rPr lang="en-US" altLang="en-US" sz="4100" b="1" smtClean="0">
                <a:solidFill>
                  <a:srgbClr val="00B0F0"/>
                </a:solidFill>
                <a:ea typeface="ＭＳ Ｐゴシック" pitchFamily="34" charset="-128"/>
              </a:rPr>
              <a:t>Binomial Distributions: </a:t>
            </a:r>
            <a:r>
              <a:rPr lang="en-US" altLang="en-US" sz="4100" b="1" smtClean="0">
                <a:solidFill>
                  <a:srgbClr val="000000"/>
                </a:solidFill>
                <a:ea typeface="ＭＳ Ｐゴシック" pitchFamily="34" charset="-128"/>
              </a:rPr>
              <a:t>Statistical Sampling</a:t>
            </a:r>
            <a:endParaRPr lang="en-US" altLang="en-US" sz="4100" smtClean="0">
              <a:solidFill>
                <a:srgbClr val="000000"/>
              </a:solidFill>
              <a:ea typeface="ＭＳ Ｐゴシック" pitchFamily="34" charset="-128"/>
            </a:endParaRPr>
          </a:p>
          <a:p>
            <a:pPr marL="0" indent="0" eaLnBrk="1" hangingPunct="1">
              <a:buFont typeface="Arial" charset="0"/>
              <a:buNone/>
            </a:pPr>
            <a:r>
              <a:rPr lang="en-US" altLang="en-US" sz="2500" smtClean="0">
                <a:solidFill>
                  <a:srgbClr val="000000"/>
                </a:solidFill>
                <a:ea typeface="ＭＳ Ｐゴシック" pitchFamily="34" charset="-128"/>
              </a:rPr>
              <a:t>The binomial distributions are important in statistics when we want to make inferences about the proportion </a:t>
            </a:r>
            <a:r>
              <a:rPr lang="en-US" altLang="en-US" sz="2500" i="1" smtClean="0">
                <a:solidFill>
                  <a:srgbClr val="000000"/>
                </a:solidFill>
                <a:ea typeface="ＭＳ Ｐゴシック" pitchFamily="34" charset="-128"/>
              </a:rPr>
              <a:t>p</a:t>
            </a:r>
            <a:r>
              <a:rPr lang="en-US" altLang="en-US" sz="2500" smtClean="0">
                <a:solidFill>
                  <a:srgbClr val="000000"/>
                </a:solidFill>
                <a:ea typeface="ＭＳ Ｐゴシック" pitchFamily="34" charset="-128"/>
              </a:rPr>
              <a:t> of successes in a population. </a:t>
            </a:r>
            <a:endParaRPr lang="en-US" altLang="en-US" sz="1600" smtClean="0">
              <a:solidFill>
                <a:srgbClr val="000000"/>
              </a:solidFill>
              <a:ea typeface="ＭＳ Ｐゴシック" pitchFamily="34" charset="-128"/>
            </a:endParaRPr>
          </a:p>
        </p:txBody>
      </p:sp>
      <p:sp>
        <p:nvSpPr>
          <p:cNvPr id="19459" name="TextBox 17"/>
          <p:cNvSpPr txBox="1">
            <a:spLocks noChangeArrowheads="1"/>
          </p:cNvSpPr>
          <p:nvPr/>
        </p:nvSpPr>
        <p:spPr bwMode="auto">
          <a:xfrm>
            <a:off x="893763" y="5832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grpSp>
        <p:nvGrpSpPr>
          <p:cNvPr id="19460" name="Group 24"/>
          <p:cNvGrpSpPr>
            <a:grpSpLocks/>
          </p:cNvGrpSpPr>
          <p:nvPr/>
        </p:nvGrpSpPr>
        <p:grpSpPr bwMode="auto">
          <a:xfrm>
            <a:off x="292100" y="3408363"/>
            <a:ext cx="8380413" cy="2727325"/>
            <a:chOff x="292098" y="4477473"/>
            <a:chExt cx="7843838" cy="2727413"/>
          </a:xfrm>
        </p:grpSpPr>
        <p:grpSp>
          <p:nvGrpSpPr>
            <p:cNvPr id="19461" name="Group 21"/>
            <p:cNvGrpSpPr>
              <a:grpSpLocks/>
            </p:cNvGrpSpPr>
            <p:nvPr/>
          </p:nvGrpSpPr>
          <p:grpSpPr bwMode="auto">
            <a:xfrm>
              <a:off x="292098" y="4989123"/>
              <a:ext cx="7843838" cy="2215763"/>
              <a:chOff x="292098" y="4989123"/>
              <a:chExt cx="7843838" cy="2215763"/>
            </a:xfrm>
          </p:grpSpPr>
          <p:sp>
            <p:nvSpPr>
              <p:cNvPr id="9" name="TextBox 8"/>
              <p:cNvSpPr txBox="1"/>
              <p:nvPr/>
            </p:nvSpPr>
            <p:spPr bwMode="auto">
              <a:xfrm>
                <a:off x="292098" y="4988665"/>
                <a:ext cx="7843838" cy="221622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342900" indent="-342900"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marL="0" indent="0" eaLnBrk="1" hangingPunct="1">
                  <a:spcAft>
                    <a:spcPts val="1200"/>
                  </a:spcAft>
                  <a:defRPr/>
                </a:pPr>
                <a:r>
                  <a:rPr lang="en-US" sz="2500" dirty="0" smtClean="0">
                    <a:solidFill>
                      <a:srgbClr val="000000"/>
                    </a:solidFill>
                    <a:latin typeface="+mj-lt"/>
                  </a:rPr>
                  <a:t>When taking an SRS of size </a:t>
                </a:r>
                <a:r>
                  <a:rPr lang="en-US" sz="2500" i="1" dirty="0" smtClean="0">
                    <a:solidFill>
                      <a:srgbClr val="000000"/>
                    </a:solidFill>
                    <a:latin typeface="+mj-lt"/>
                  </a:rPr>
                  <a:t>n</a:t>
                </a:r>
                <a:r>
                  <a:rPr lang="en-US" sz="2500" dirty="0" smtClean="0">
                    <a:solidFill>
                      <a:srgbClr val="000000"/>
                    </a:solidFill>
                    <a:latin typeface="+mj-lt"/>
                  </a:rPr>
                  <a:t> from a population of size </a:t>
                </a:r>
                <a:r>
                  <a:rPr lang="en-US" sz="2500" i="1" dirty="0" smtClean="0">
                    <a:solidFill>
                      <a:srgbClr val="000000"/>
                    </a:solidFill>
                    <a:latin typeface="+mj-lt"/>
                  </a:rPr>
                  <a:t>N</a:t>
                </a:r>
                <a:r>
                  <a:rPr lang="en-US" sz="2500" dirty="0" smtClean="0">
                    <a:solidFill>
                      <a:srgbClr val="000000"/>
                    </a:solidFill>
                    <a:latin typeface="+mj-lt"/>
                  </a:rPr>
                  <a:t>, we can use a binomial distribution to model the count of successes in the sample as long as</a:t>
                </a:r>
              </a:p>
              <a:p>
                <a:pPr eaLnBrk="1" hangingPunct="1">
                  <a:spcAft>
                    <a:spcPts val="1200"/>
                  </a:spcAft>
                  <a:defRPr/>
                </a:pPr>
                <a:endParaRPr lang="en-US" sz="2500" dirty="0" smtClean="0">
                  <a:solidFill>
                    <a:srgbClr val="000000"/>
                  </a:solidFill>
                  <a:latin typeface="+mj-lt"/>
                </a:endParaRPr>
              </a:p>
              <a:p>
                <a:pPr eaLnBrk="1" hangingPunct="1">
                  <a:spcAft>
                    <a:spcPts val="1200"/>
                  </a:spcAft>
                  <a:defRPr/>
                </a:pPr>
                <a:endParaRPr lang="en-US" sz="1800" dirty="0" smtClean="0">
                  <a:solidFill>
                    <a:srgbClr val="000000"/>
                  </a:solidFill>
                </a:endParaRPr>
              </a:p>
            </p:txBody>
          </p:sp>
          <p:graphicFrame>
            <p:nvGraphicFramePr>
              <p:cNvPr id="19464" name="Object 2"/>
              <p:cNvGraphicFramePr>
                <a:graphicFrameLocks noChangeAspect="1"/>
              </p:cNvGraphicFramePr>
              <p:nvPr/>
            </p:nvGraphicFramePr>
            <p:xfrm>
              <a:off x="3806845" y="6346538"/>
              <a:ext cx="1095375" cy="723900"/>
            </p:xfrm>
            <a:graphic>
              <a:graphicData uri="http://schemas.openxmlformats.org/presentationml/2006/ole">
                <mc:AlternateContent xmlns:mc="http://schemas.openxmlformats.org/markup-compatibility/2006">
                  <mc:Choice xmlns:v="urn:schemas-microsoft-com:vml" Requires="v">
                    <p:oleObj spid="_x0000_s19477" name="Equation" r:id="rId3" imgW="558800" imgH="368300" progId="Equation.3">
                      <p:embed/>
                    </p:oleObj>
                  </mc:Choice>
                  <mc:Fallback>
                    <p:oleObj name="Equation" r:id="rId3" imgW="558800" imgH="368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845" y="6346538"/>
                            <a:ext cx="109537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 name="TextBox 9"/>
            <p:cNvSpPr txBox="1"/>
            <p:nvPr/>
          </p:nvSpPr>
          <p:spPr bwMode="auto">
            <a:xfrm>
              <a:off x="766087" y="4477473"/>
              <a:ext cx="6895860" cy="4762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2500" b="1" dirty="0"/>
                <a:t>Sampling Without Replacement Condition</a:t>
              </a:r>
            </a:p>
          </p:txBody>
        </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Vertical Text Placeholder 2"/>
          <p:cNvSpPr>
            <a:spLocks noGrp="1"/>
          </p:cNvSpPr>
          <p:nvPr>
            <p:ph type="body" orient="vert" idx="1"/>
          </p:nvPr>
        </p:nvSpPr>
        <p:spPr>
          <a:xfrm rot="16200000">
            <a:off x="3249613" y="-2270125"/>
            <a:ext cx="2794000" cy="8051800"/>
          </a:xfrm>
        </p:spPr>
        <p:txBody>
          <a:bodyPr/>
          <a:lstStyle/>
          <a:p>
            <a:pPr marL="0" indent="0" eaLnBrk="1" hangingPunct="1">
              <a:buFont typeface="Arial" charset="0"/>
              <a:buNone/>
            </a:pPr>
            <a:r>
              <a:rPr lang="en-US" altLang="en-US" sz="3500" b="1" dirty="0" smtClean="0">
                <a:solidFill>
                  <a:srgbClr val="FF0000"/>
                </a:solidFill>
                <a:ea typeface="ＭＳ Ｐゴシック" pitchFamily="34" charset="-128"/>
              </a:rPr>
              <a:t>Example: CDs</a:t>
            </a:r>
            <a:endParaRPr lang="en-US" altLang="en-US" sz="3500" dirty="0" smtClean="0">
              <a:solidFill>
                <a:srgbClr val="FF0000"/>
              </a:solidFill>
              <a:ea typeface="ＭＳ Ｐゴシック" pitchFamily="34" charset="-128"/>
            </a:endParaRPr>
          </a:p>
          <a:p>
            <a:pPr marL="0" indent="0" eaLnBrk="1" hangingPunct="1">
              <a:buFont typeface="Arial" charset="0"/>
              <a:buNone/>
            </a:pPr>
            <a:r>
              <a:rPr lang="en-US" altLang="en-US" sz="2500" dirty="0" smtClean="0">
                <a:solidFill>
                  <a:srgbClr val="000000"/>
                </a:solidFill>
                <a:ea typeface="ＭＳ Ｐゴシック" pitchFamily="34" charset="-128"/>
              </a:rPr>
              <a:t>Suppose 10% of CDs have defective copy-protection schemes that can harm computers. A music distributor inspects an SRS of 10 CDs from a shipment of 10,000.  Let </a:t>
            </a:r>
            <a:r>
              <a:rPr lang="en-US" altLang="en-US" sz="2500" i="1" dirty="0" smtClean="0">
                <a:solidFill>
                  <a:srgbClr val="000000"/>
                </a:solidFill>
                <a:ea typeface="ＭＳ Ｐゴシック" pitchFamily="34" charset="-128"/>
              </a:rPr>
              <a:t>X </a:t>
            </a:r>
            <a:r>
              <a:rPr lang="en-US" altLang="en-US" sz="2500" dirty="0" smtClean="0">
                <a:solidFill>
                  <a:srgbClr val="000000"/>
                </a:solidFill>
                <a:ea typeface="ＭＳ Ｐゴシック" pitchFamily="34" charset="-128"/>
              </a:rPr>
              <a:t>= number of defective CDs.  </a:t>
            </a:r>
            <a:r>
              <a:rPr lang="en-US" altLang="en-US" sz="2500" b="1" dirty="0" smtClean="0">
                <a:solidFill>
                  <a:srgbClr val="000000"/>
                </a:solidFill>
                <a:ea typeface="ＭＳ Ｐゴシック" pitchFamily="34" charset="-128"/>
              </a:rPr>
              <a:t>What is </a:t>
            </a:r>
            <a:r>
              <a:rPr lang="en-US" altLang="en-US" sz="2500" b="1" i="1" dirty="0" smtClean="0">
                <a:solidFill>
                  <a:srgbClr val="000000"/>
                </a:solidFill>
                <a:ea typeface="ＭＳ Ｐゴシック" pitchFamily="34" charset="-128"/>
              </a:rPr>
              <a:t>P </a:t>
            </a:r>
            <a:r>
              <a:rPr lang="en-US" altLang="en-US" sz="2500" b="1" dirty="0" smtClean="0">
                <a:solidFill>
                  <a:srgbClr val="000000"/>
                </a:solidFill>
                <a:ea typeface="ＭＳ Ｐゴシック" pitchFamily="34" charset="-128"/>
              </a:rPr>
              <a:t>(</a:t>
            </a:r>
            <a:r>
              <a:rPr lang="en-US" altLang="en-US" sz="2500" b="1" i="1" dirty="0" smtClean="0">
                <a:solidFill>
                  <a:srgbClr val="000000"/>
                </a:solidFill>
                <a:ea typeface="ＭＳ Ｐゴシック" pitchFamily="34" charset="-128"/>
              </a:rPr>
              <a:t>X </a:t>
            </a:r>
            <a:r>
              <a:rPr lang="en-US" altLang="en-US" sz="2500" b="1" dirty="0" smtClean="0">
                <a:solidFill>
                  <a:srgbClr val="000000"/>
                </a:solidFill>
                <a:ea typeface="ＭＳ Ｐゴシック" pitchFamily="34" charset="-128"/>
              </a:rPr>
              <a:t>= 0)? </a:t>
            </a:r>
          </a:p>
          <a:p>
            <a:pPr marL="0" indent="0" eaLnBrk="1" hangingPunct="1">
              <a:buFont typeface="Arial" charset="0"/>
              <a:buNone/>
            </a:pPr>
            <a:endParaRPr lang="en-US" altLang="en-US" sz="2500" b="1" dirty="0" smtClean="0">
              <a:solidFill>
                <a:srgbClr val="000000"/>
              </a:solidFill>
              <a:ea typeface="ＭＳ Ｐゴシック" pitchFamily="34" charset="-128"/>
            </a:endParaRPr>
          </a:p>
          <a:p>
            <a:pPr marL="0" indent="0" eaLnBrk="1" hangingPunct="1">
              <a:buFont typeface="Arial" charset="0"/>
              <a:buNone/>
            </a:pPr>
            <a:endParaRPr lang="en-US" altLang="en-US" sz="1600" dirty="0" smtClean="0">
              <a:solidFill>
                <a:srgbClr val="000000"/>
              </a:solidFill>
              <a:ea typeface="ＭＳ Ｐゴシック" pitchFamily="34" charset="-128"/>
            </a:endParaRPr>
          </a:p>
        </p:txBody>
      </p:sp>
      <p:sp>
        <p:nvSpPr>
          <p:cNvPr id="20483" name="TextBox 17"/>
          <p:cNvSpPr txBox="1">
            <a:spLocks noChangeArrowheads="1"/>
          </p:cNvSpPr>
          <p:nvPr/>
        </p:nvSpPr>
        <p:spPr bwMode="auto">
          <a:xfrm>
            <a:off x="893763" y="5832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Vertical Text Placeholder 2"/>
          <p:cNvSpPr>
            <a:spLocks noGrp="1"/>
          </p:cNvSpPr>
          <p:nvPr>
            <p:ph type="body" orient="vert" idx="1"/>
          </p:nvPr>
        </p:nvSpPr>
        <p:spPr>
          <a:xfrm rot="16200000">
            <a:off x="3249613" y="-2270125"/>
            <a:ext cx="2794000" cy="8051800"/>
          </a:xfrm>
        </p:spPr>
        <p:txBody>
          <a:bodyPr/>
          <a:lstStyle/>
          <a:p>
            <a:pPr marL="0" indent="0" eaLnBrk="1" hangingPunct="1">
              <a:buFont typeface="Arial" charset="0"/>
              <a:buNone/>
            </a:pPr>
            <a:r>
              <a:rPr lang="en-US" altLang="en-US" sz="3500" b="1" dirty="0" smtClean="0">
                <a:solidFill>
                  <a:srgbClr val="FF0000"/>
                </a:solidFill>
                <a:ea typeface="ＭＳ Ｐゴシック" pitchFamily="34" charset="-128"/>
              </a:rPr>
              <a:t>Example: CDs</a:t>
            </a:r>
            <a:endParaRPr lang="en-US" altLang="en-US" sz="3500" dirty="0" smtClean="0">
              <a:solidFill>
                <a:srgbClr val="FF0000"/>
              </a:solidFill>
              <a:ea typeface="ＭＳ Ｐゴシック" pitchFamily="34" charset="-128"/>
            </a:endParaRPr>
          </a:p>
          <a:p>
            <a:pPr marL="0" indent="0" eaLnBrk="1" hangingPunct="1">
              <a:buNone/>
            </a:pPr>
            <a:r>
              <a:rPr lang="en-US" altLang="en-US" sz="2500" b="1" dirty="0" smtClean="0">
                <a:solidFill>
                  <a:srgbClr val="00B0F0"/>
                </a:solidFill>
                <a:ea typeface="ＭＳ Ｐゴシック" pitchFamily="34" charset="-128"/>
              </a:rPr>
              <a:t>CHECK CONDITIONS:</a:t>
            </a:r>
          </a:p>
          <a:p>
            <a:pPr marL="0" indent="0" eaLnBrk="1" hangingPunct="1">
              <a:buNone/>
            </a:pPr>
            <a:r>
              <a:rPr lang="en-US" altLang="en-US" sz="2500" b="1" dirty="0" smtClean="0">
                <a:solidFill>
                  <a:srgbClr val="000000"/>
                </a:solidFill>
                <a:ea typeface="ＭＳ Ｐゴシック" pitchFamily="34" charset="-128"/>
              </a:rPr>
              <a:t>Binary: </a:t>
            </a:r>
            <a:r>
              <a:rPr lang="en-US" altLang="en-US" sz="2500" dirty="0" smtClean="0">
                <a:solidFill>
                  <a:srgbClr val="000000"/>
                </a:solidFill>
                <a:ea typeface="ＭＳ Ｐゴシック" pitchFamily="34" charset="-128"/>
              </a:rPr>
              <a:t>Yes. Defective or not defective, only two options.</a:t>
            </a:r>
          </a:p>
          <a:p>
            <a:pPr marL="0" indent="0" eaLnBrk="1" hangingPunct="1">
              <a:buNone/>
            </a:pPr>
            <a:r>
              <a:rPr lang="en-US" altLang="en-US" sz="2500" b="1" dirty="0" smtClean="0">
                <a:solidFill>
                  <a:srgbClr val="000000"/>
                </a:solidFill>
                <a:ea typeface="ＭＳ Ｐゴシック" pitchFamily="34" charset="-128"/>
              </a:rPr>
              <a:t>Independent: </a:t>
            </a:r>
            <a:r>
              <a:rPr lang="en-US" altLang="en-US" sz="2500" dirty="0" smtClean="0">
                <a:solidFill>
                  <a:srgbClr val="000000"/>
                </a:solidFill>
                <a:ea typeface="ＭＳ Ｐゴシック" pitchFamily="34" charset="-128"/>
              </a:rPr>
              <a:t>We can safely assume independence in this case because we are sampling less than 10% of the population.</a:t>
            </a:r>
          </a:p>
          <a:p>
            <a:pPr marL="0" indent="0" eaLnBrk="1" hangingPunct="1">
              <a:buNone/>
            </a:pPr>
            <a:r>
              <a:rPr lang="en-US" altLang="en-US" sz="2500" b="1" dirty="0" smtClean="0">
                <a:solidFill>
                  <a:srgbClr val="000000"/>
                </a:solidFill>
                <a:ea typeface="ＭＳ Ｐゴシック" pitchFamily="34" charset="-128"/>
              </a:rPr>
              <a:t>Number: </a:t>
            </a:r>
            <a:r>
              <a:rPr lang="en-US" altLang="en-US" sz="2500" dirty="0" smtClean="0">
                <a:solidFill>
                  <a:srgbClr val="000000"/>
                </a:solidFill>
                <a:ea typeface="ＭＳ Ｐゴシック" pitchFamily="34" charset="-128"/>
              </a:rPr>
              <a:t>Yes. The number of trials is stated as 10.</a:t>
            </a:r>
          </a:p>
          <a:p>
            <a:pPr marL="0" indent="0" eaLnBrk="1" hangingPunct="1">
              <a:buNone/>
            </a:pPr>
            <a:r>
              <a:rPr lang="en-US" altLang="en-US" sz="2500" b="1" dirty="0" smtClean="0">
                <a:solidFill>
                  <a:srgbClr val="000000"/>
                </a:solidFill>
                <a:ea typeface="ＭＳ Ｐゴシック" pitchFamily="34" charset="-128"/>
              </a:rPr>
              <a:t>Success: </a:t>
            </a:r>
            <a:r>
              <a:rPr lang="en-US" altLang="en-US" sz="2500" dirty="0" smtClean="0">
                <a:solidFill>
                  <a:srgbClr val="000000"/>
                </a:solidFill>
                <a:ea typeface="ＭＳ Ｐゴシック" pitchFamily="34" charset="-128"/>
              </a:rPr>
              <a:t>Yes. The probability of success is the same on each attempt, p = 0.10.</a:t>
            </a:r>
            <a:endParaRPr lang="en-US" altLang="en-US" sz="2500" b="1" dirty="0" smtClean="0">
              <a:solidFill>
                <a:srgbClr val="00B0F0"/>
              </a:solidFill>
              <a:ea typeface="ＭＳ Ｐゴシック" pitchFamily="34" charset="-128"/>
            </a:endParaRPr>
          </a:p>
          <a:p>
            <a:pPr marL="0" indent="0" eaLnBrk="1" hangingPunct="1">
              <a:buFont typeface="Arial" charset="0"/>
              <a:buNone/>
            </a:pPr>
            <a:r>
              <a:rPr lang="en-US" altLang="en-US" sz="2500" b="1" dirty="0" smtClean="0">
                <a:solidFill>
                  <a:srgbClr val="00B0F0"/>
                </a:solidFill>
                <a:ea typeface="ＭＳ Ｐゴシック" pitchFamily="34" charset="-128"/>
              </a:rPr>
              <a:t>DO &amp; CONCLUDE:</a:t>
            </a:r>
          </a:p>
          <a:p>
            <a:pPr marL="0" indent="0" eaLnBrk="1" hangingPunct="1">
              <a:buFont typeface="Arial" charset="0"/>
              <a:buNone/>
            </a:pPr>
            <a:r>
              <a:rPr lang="en-US" altLang="en-US" sz="2500" dirty="0" err="1" smtClean="0">
                <a:ea typeface="ＭＳ Ｐゴシック" pitchFamily="34" charset="-128"/>
              </a:rPr>
              <a:t>Binompdf</a:t>
            </a:r>
            <a:r>
              <a:rPr lang="en-US" altLang="en-US" sz="2500" dirty="0" smtClean="0">
                <a:ea typeface="ＭＳ Ｐゴシック" pitchFamily="34" charset="-128"/>
              </a:rPr>
              <a:t> (10, .1, 0) = 0.3486784401</a:t>
            </a:r>
          </a:p>
          <a:p>
            <a:pPr marL="0" indent="0" eaLnBrk="1" hangingPunct="1">
              <a:buFont typeface="Arial" charset="0"/>
              <a:buNone/>
            </a:pPr>
            <a:endParaRPr lang="en-US" altLang="en-US" sz="1000" dirty="0" smtClean="0">
              <a:ea typeface="ＭＳ Ｐゴシック" pitchFamily="34" charset="-128"/>
            </a:endParaRPr>
          </a:p>
          <a:p>
            <a:pPr marL="0" indent="0" eaLnBrk="1" hangingPunct="1">
              <a:buFont typeface="Arial" charset="0"/>
              <a:buNone/>
            </a:pPr>
            <a:r>
              <a:rPr lang="en-US" altLang="en-US" sz="2500" dirty="0" smtClean="0">
                <a:ea typeface="ＭＳ Ｐゴシック" pitchFamily="34" charset="-128"/>
              </a:rPr>
              <a:t>There is a 34.87% that there will be no defective CDs in the sample.</a:t>
            </a:r>
          </a:p>
          <a:p>
            <a:pPr marL="0" indent="0" eaLnBrk="1" hangingPunct="1">
              <a:buFont typeface="Arial" charset="0"/>
              <a:buNone/>
            </a:pPr>
            <a:endParaRPr lang="en-US" altLang="en-US" sz="2500" b="1" dirty="0" smtClean="0">
              <a:solidFill>
                <a:srgbClr val="000000"/>
              </a:solidFill>
              <a:ea typeface="ＭＳ Ｐゴシック" pitchFamily="34" charset="-128"/>
            </a:endParaRPr>
          </a:p>
          <a:p>
            <a:pPr marL="0" indent="0" eaLnBrk="1" hangingPunct="1">
              <a:buFont typeface="Arial" charset="0"/>
              <a:buNone/>
            </a:pPr>
            <a:endParaRPr lang="en-US" altLang="en-US" sz="1600" dirty="0" smtClean="0">
              <a:solidFill>
                <a:srgbClr val="000000"/>
              </a:solidFill>
              <a:ea typeface="ＭＳ Ｐゴシック" pitchFamily="34" charset="-128"/>
            </a:endParaRPr>
          </a:p>
        </p:txBody>
      </p:sp>
      <p:sp>
        <p:nvSpPr>
          <p:cNvPr id="21507" name="TextBox 17"/>
          <p:cNvSpPr txBox="1">
            <a:spLocks noChangeArrowheads="1"/>
          </p:cNvSpPr>
          <p:nvPr/>
        </p:nvSpPr>
        <p:spPr bwMode="auto">
          <a:xfrm>
            <a:off x="893763" y="5832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Vertical Text Placeholder 2"/>
          <p:cNvSpPr>
            <a:spLocks noGrp="1"/>
          </p:cNvSpPr>
          <p:nvPr>
            <p:ph type="body" orient="vert" idx="1"/>
          </p:nvPr>
        </p:nvSpPr>
        <p:spPr>
          <a:xfrm rot="16200000">
            <a:off x="2901157" y="-2139157"/>
            <a:ext cx="3257550" cy="8253413"/>
          </a:xfrm>
        </p:spPr>
        <p:txBody>
          <a:bodyPr rtlCol="0">
            <a:normAutofit lnSpcReduction="10000"/>
          </a:bodyPr>
          <a:lstStyle/>
          <a:p>
            <a:pPr marL="0" indent="0" algn="ctr" eaLnBrk="1" fontAlgn="auto" hangingPunct="1">
              <a:spcAft>
                <a:spcPts val="0"/>
              </a:spcAft>
              <a:buFont typeface="Arial" pitchFamily="34" charset="0"/>
              <a:buNone/>
              <a:defRPr/>
            </a:pPr>
            <a:r>
              <a:rPr lang="en-US" sz="4500" b="1" dirty="0">
                <a:solidFill>
                  <a:srgbClr val="00B0F0"/>
                </a:solidFill>
                <a:ea typeface="ＭＳ Ｐゴシック" pitchFamily="-111" charset="-128"/>
              </a:rPr>
              <a:t>Binomial </a:t>
            </a:r>
            <a:r>
              <a:rPr lang="en-US" sz="4500" b="1" dirty="0" smtClean="0">
                <a:solidFill>
                  <a:srgbClr val="00B0F0"/>
                </a:solidFill>
                <a:ea typeface="ＭＳ Ｐゴシック" pitchFamily="-111" charset="-128"/>
              </a:rPr>
              <a:t>Distributions</a:t>
            </a:r>
            <a:r>
              <a:rPr lang="en-US" sz="4500" dirty="0" smtClean="0">
                <a:solidFill>
                  <a:srgbClr val="00B0F0"/>
                </a:solidFill>
                <a:ea typeface="ＭＳ Ｐゴシック" pitchFamily="-111" charset="-128"/>
              </a:rPr>
              <a:t>: </a:t>
            </a:r>
            <a:r>
              <a:rPr lang="en-US" sz="4500" b="1" dirty="0" smtClean="0">
                <a:solidFill>
                  <a:srgbClr val="000000"/>
                </a:solidFill>
                <a:ea typeface="ＭＳ Ｐゴシック" pitchFamily="-111" charset="-128"/>
              </a:rPr>
              <a:t>Normal Approximation</a:t>
            </a:r>
          </a:p>
          <a:p>
            <a:pPr marL="0" indent="0" algn="ctr" eaLnBrk="1" fontAlgn="auto" hangingPunct="1">
              <a:spcAft>
                <a:spcPts val="0"/>
              </a:spcAft>
              <a:buFont typeface="Arial" pitchFamily="34" charset="0"/>
              <a:buNone/>
              <a:defRPr/>
            </a:pPr>
            <a:endParaRPr lang="en-US" sz="4500" b="1" dirty="0" smtClean="0">
              <a:solidFill>
                <a:srgbClr val="000000"/>
              </a:solidFill>
              <a:ea typeface="ＭＳ Ｐゴシック" pitchFamily="-111" charset="-128"/>
            </a:endParaRPr>
          </a:p>
          <a:p>
            <a:pPr marL="0" indent="0" eaLnBrk="1" fontAlgn="auto" hangingPunct="1">
              <a:spcAft>
                <a:spcPts val="0"/>
              </a:spcAft>
              <a:buFont typeface="Arial" pitchFamily="34" charset="0"/>
              <a:buNone/>
              <a:defRPr/>
            </a:pPr>
            <a:r>
              <a:rPr lang="en-US" sz="2700" b="1" dirty="0" smtClean="0">
                <a:solidFill>
                  <a:srgbClr val="000000"/>
                </a:solidFill>
                <a:ea typeface="ＭＳ Ｐゴシック" pitchFamily="-111" charset="-128"/>
              </a:rPr>
              <a:t> </a:t>
            </a:r>
            <a:r>
              <a:rPr lang="en-US" sz="2700" dirty="0" smtClean="0">
                <a:solidFill>
                  <a:srgbClr val="000000"/>
                </a:solidFill>
                <a:ea typeface="ＭＳ Ｐゴシック" pitchFamily="-111" charset="-128"/>
              </a:rPr>
              <a:t>As </a:t>
            </a:r>
            <a:r>
              <a:rPr lang="en-US" sz="2700" i="1" dirty="0" smtClean="0">
                <a:solidFill>
                  <a:srgbClr val="000000"/>
                </a:solidFill>
                <a:ea typeface="ＭＳ Ｐゴシック" pitchFamily="-111" charset="-128"/>
              </a:rPr>
              <a:t>n</a:t>
            </a:r>
            <a:r>
              <a:rPr lang="en-US" sz="2700" dirty="0" smtClean="0">
                <a:solidFill>
                  <a:srgbClr val="000000"/>
                </a:solidFill>
                <a:ea typeface="ＭＳ Ｐゴシック" pitchFamily="-111" charset="-128"/>
              </a:rPr>
              <a:t> gets larger, something interesting happens to the shape of a binomial distribution.  </a:t>
            </a:r>
          </a:p>
        </p:txBody>
      </p:sp>
      <p:sp>
        <p:nvSpPr>
          <p:cNvPr id="22531" name="TextBox 17"/>
          <p:cNvSpPr txBox="1">
            <a:spLocks noChangeArrowheads="1"/>
          </p:cNvSpPr>
          <p:nvPr/>
        </p:nvSpPr>
        <p:spPr bwMode="auto">
          <a:xfrm>
            <a:off x="893763" y="6059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2532" name="Picture 10" descr="F6.17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100" y="4262438"/>
            <a:ext cx="278288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1" descr="F6.17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4988" y="4246563"/>
            <a:ext cx="2803525"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2" descr="F6.17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1088" y="4222750"/>
            <a:ext cx="283845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 y="1806575"/>
            <a:ext cx="8814816" cy="1143000"/>
          </a:xfrm>
        </p:spPr>
        <p:txBody>
          <a:bodyPr/>
          <a:lstStyle/>
          <a:p>
            <a:pPr algn="l"/>
            <a:r>
              <a:rPr lang="en-US" altLang="en-US" sz="7200" b="1" dirty="0" smtClean="0">
                <a:solidFill>
                  <a:srgbClr val="FF0000"/>
                </a:solidFill>
              </a:rPr>
              <a:t>Pop Quiz!!! </a:t>
            </a:r>
            <a:r>
              <a:rPr lang="en-US" altLang="en-US" sz="4800" b="1" dirty="0" smtClean="0">
                <a:solidFill>
                  <a:srgbClr val="FF0000"/>
                </a:solidFill>
              </a:rPr>
              <a:t>(2 minutes)</a:t>
            </a:r>
            <a:r>
              <a:rPr lang="en-US" altLang="en-US" sz="7200" b="1" dirty="0" smtClean="0">
                <a:solidFill>
                  <a:srgbClr val="FF0000"/>
                </a:solidFill>
              </a:rPr>
              <a:t/>
            </a:r>
            <a:br>
              <a:rPr lang="en-US" altLang="en-US" sz="7200" b="1" dirty="0" smtClean="0">
                <a:solidFill>
                  <a:srgbClr val="FF0000"/>
                </a:solidFill>
              </a:rPr>
            </a:br>
            <a:r>
              <a:rPr lang="en-US" altLang="en-US" sz="5500" b="1" dirty="0" smtClean="0"/>
              <a:t>Multiple Choice (A,B,C,D,E)</a:t>
            </a:r>
            <a:br>
              <a:rPr lang="en-US" altLang="en-US" sz="5500" b="1" dirty="0" smtClean="0"/>
            </a:br>
            <a:r>
              <a:rPr lang="en-US" altLang="en-US" sz="5500" b="1" dirty="0" smtClean="0"/>
              <a:t/>
            </a:r>
            <a:br>
              <a:rPr lang="en-US" altLang="en-US" sz="5500" b="1" dirty="0" smtClean="0"/>
            </a:br>
            <a:r>
              <a:rPr lang="en-US" altLang="en-US" sz="2800" b="1" dirty="0" smtClean="0"/>
              <a:t>- </a:t>
            </a:r>
            <a:r>
              <a:rPr lang="en-US" altLang="en-US" sz="2800" b="1" dirty="0" smtClean="0"/>
              <a:t>Take out a blank sheet of paper &amp; number from 1 to 10.</a:t>
            </a:r>
            <a:br>
              <a:rPr lang="en-US" altLang="en-US" sz="2800" b="1" dirty="0" smtClean="0"/>
            </a:br>
            <a:r>
              <a:rPr lang="en-US" altLang="en-US" sz="2800" b="1" dirty="0" smtClean="0"/>
              <a:t>- No Cheating!!!</a:t>
            </a:r>
            <a:br>
              <a:rPr lang="en-US" altLang="en-US" sz="2800" b="1" dirty="0" smtClean="0"/>
            </a:br>
            <a:endParaRPr lang="en-US" altLang="en-US" sz="28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Vertical Text Placeholder 2"/>
          <p:cNvSpPr>
            <a:spLocks noGrp="1"/>
          </p:cNvSpPr>
          <p:nvPr>
            <p:ph type="body" orient="vert" idx="1"/>
          </p:nvPr>
        </p:nvSpPr>
        <p:spPr>
          <a:xfrm rot="16200000">
            <a:off x="3486150" y="-2724150"/>
            <a:ext cx="2087563" cy="8253413"/>
          </a:xfrm>
        </p:spPr>
        <p:txBody>
          <a:bodyPr/>
          <a:lstStyle/>
          <a:p>
            <a:pPr marL="0" indent="0" algn="ctr" eaLnBrk="1" hangingPunct="1">
              <a:buFont typeface="Arial" charset="0"/>
              <a:buNone/>
            </a:pPr>
            <a:r>
              <a:rPr lang="en-US" altLang="en-US" sz="4500" b="1" smtClean="0">
                <a:solidFill>
                  <a:srgbClr val="00B0F0"/>
                </a:solidFill>
                <a:ea typeface="ＭＳ Ｐゴシック" pitchFamily="34" charset="-128"/>
              </a:rPr>
              <a:t>Binomial Distributions</a:t>
            </a:r>
            <a:r>
              <a:rPr lang="en-US" altLang="en-US" sz="4500" smtClean="0">
                <a:solidFill>
                  <a:srgbClr val="00B0F0"/>
                </a:solidFill>
                <a:ea typeface="ＭＳ Ｐゴシック" pitchFamily="34" charset="-128"/>
              </a:rPr>
              <a:t>: </a:t>
            </a:r>
            <a:r>
              <a:rPr lang="en-US" altLang="en-US" sz="4500" b="1" smtClean="0">
                <a:solidFill>
                  <a:srgbClr val="000000"/>
                </a:solidFill>
                <a:ea typeface="ＭＳ Ｐゴシック" pitchFamily="34" charset="-128"/>
              </a:rPr>
              <a:t>Normal Approximation</a:t>
            </a:r>
          </a:p>
        </p:txBody>
      </p:sp>
      <p:sp>
        <p:nvSpPr>
          <p:cNvPr id="23555" name="TextBox 17"/>
          <p:cNvSpPr txBox="1">
            <a:spLocks noChangeArrowheads="1"/>
          </p:cNvSpPr>
          <p:nvPr/>
        </p:nvSpPr>
        <p:spPr bwMode="auto">
          <a:xfrm>
            <a:off x="893763" y="6059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grpSp>
        <p:nvGrpSpPr>
          <p:cNvPr id="23556" name="Group 11"/>
          <p:cNvGrpSpPr>
            <a:grpSpLocks/>
          </p:cNvGrpSpPr>
          <p:nvPr/>
        </p:nvGrpSpPr>
        <p:grpSpPr bwMode="auto">
          <a:xfrm>
            <a:off x="528638" y="2085975"/>
            <a:ext cx="8178800" cy="4016375"/>
            <a:chOff x="292100" y="4255812"/>
            <a:chExt cx="7843838" cy="3153989"/>
          </a:xfrm>
        </p:grpSpPr>
        <p:sp>
          <p:nvSpPr>
            <p:cNvPr id="8" name="TextBox 7"/>
            <p:cNvSpPr txBox="1"/>
            <p:nvPr/>
          </p:nvSpPr>
          <p:spPr bwMode="auto">
            <a:xfrm>
              <a:off x="292100" y="4255812"/>
              <a:ext cx="7843838" cy="31539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342900" indent="-342900"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marL="0" indent="0" eaLnBrk="1" hangingPunct="1">
                <a:spcAft>
                  <a:spcPts val="1200"/>
                </a:spcAft>
                <a:defRPr/>
              </a:pPr>
              <a:r>
                <a:rPr lang="en-US" sz="2500" dirty="0" smtClean="0">
                  <a:solidFill>
                    <a:srgbClr val="000000"/>
                  </a:solidFill>
                  <a:latin typeface="+mj-lt"/>
                </a:rPr>
                <a:t>Suppose that </a:t>
              </a:r>
              <a:r>
                <a:rPr lang="en-US" sz="2500" i="1" dirty="0" smtClean="0">
                  <a:solidFill>
                    <a:srgbClr val="000000"/>
                  </a:solidFill>
                  <a:latin typeface="+mj-lt"/>
                </a:rPr>
                <a:t>X</a:t>
              </a:r>
              <a:r>
                <a:rPr lang="en-US" sz="2500" dirty="0" smtClean="0">
                  <a:solidFill>
                    <a:srgbClr val="000000"/>
                  </a:solidFill>
                  <a:latin typeface="+mj-lt"/>
                </a:rPr>
                <a:t> has the binomial distribution with </a:t>
              </a:r>
              <a:r>
                <a:rPr lang="en-US" sz="2500" i="1" dirty="0" smtClean="0">
                  <a:solidFill>
                    <a:srgbClr val="000000"/>
                  </a:solidFill>
                  <a:latin typeface="+mj-lt"/>
                </a:rPr>
                <a:t>n</a:t>
              </a:r>
              <a:r>
                <a:rPr lang="en-US" sz="2500" dirty="0" smtClean="0">
                  <a:solidFill>
                    <a:srgbClr val="000000"/>
                  </a:solidFill>
                  <a:latin typeface="+mj-lt"/>
                </a:rPr>
                <a:t> trials and success probability </a:t>
              </a:r>
              <a:r>
                <a:rPr lang="en-US" sz="2500" i="1" dirty="0" smtClean="0">
                  <a:solidFill>
                    <a:srgbClr val="000000"/>
                  </a:solidFill>
                  <a:latin typeface="+mj-lt"/>
                </a:rPr>
                <a:t>p</a:t>
              </a:r>
              <a:r>
                <a:rPr lang="en-US" sz="2500" dirty="0" smtClean="0">
                  <a:solidFill>
                    <a:srgbClr val="000000"/>
                  </a:solidFill>
                  <a:latin typeface="+mj-lt"/>
                </a:rPr>
                <a:t>. When </a:t>
              </a:r>
              <a:r>
                <a:rPr lang="en-US" sz="2500" i="1" dirty="0" smtClean="0">
                  <a:solidFill>
                    <a:srgbClr val="000000"/>
                  </a:solidFill>
                  <a:latin typeface="+mj-lt"/>
                </a:rPr>
                <a:t>n</a:t>
              </a:r>
              <a:r>
                <a:rPr lang="en-US" sz="2500" dirty="0" smtClean="0">
                  <a:solidFill>
                    <a:srgbClr val="000000"/>
                  </a:solidFill>
                  <a:latin typeface="+mj-lt"/>
                </a:rPr>
                <a:t> is large, the distribution of </a:t>
              </a:r>
              <a:r>
                <a:rPr lang="en-US" sz="2500" i="1" dirty="0" smtClean="0">
                  <a:solidFill>
                    <a:srgbClr val="000000"/>
                  </a:solidFill>
                  <a:latin typeface="+mj-lt"/>
                </a:rPr>
                <a:t>X</a:t>
              </a:r>
              <a:r>
                <a:rPr lang="en-US" sz="2500" dirty="0" smtClean="0">
                  <a:solidFill>
                    <a:srgbClr val="000000"/>
                  </a:solidFill>
                  <a:latin typeface="+mj-lt"/>
                </a:rPr>
                <a:t> is approximately Normal with mean and standard deviation</a:t>
              </a:r>
            </a:p>
            <a:p>
              <a:pPr marL="0" indent="0" eaLnBrk="1" hangingPunct="1">
                <a:spcAft>
                  <a:spcPts val="1200"/>
                </a:spcAft>
                <a:defRPr/>
              </a:pPr>
              <a:endParaRPr lang="en-US" sz="2500" dirty="0" smtClean="0">
                <a:solidFill>
                  <a:srgbClr val="000000"/>
                </a:solidFill>
                <a:latin typeface="+mj-lt"/>
              </a:endParaRPr>
            </a:p>
            <a:p>
              <a:pPr marL="0" indent="0" eaLnBrk="1" hangingPunct="1">
                <a:spcAft>
                  <a:spcPts val="1200"/>
                </a:spcAft>
                <a:defRPr/>
              </a:pPr>
              <a:endParaRPr lang="en-US" sz="2500" b="1" dirty="0" smtClean="0">
                <a:solidFill>
                  <a:srgbClr val="000000"/>
                </a:solidFill>
                <a:latin typeface="+mj-lt"/>
              </a:endParaRPr>
            </a:p>
            <a:p>
              <a:pPr marL="0" indent="0" eaLnBrk="1" hangingPunct="1">
                <a:spcAft>
                  <a:spcPts val="1200"/>
                </a:spcAft>
                <a:defRPr/>
              </a:pPr>
              <a:r>
                <a:rPr lang="en-US" sz="2500" dirty="0" smtClean="0">
                  <a:solidFill>
                    <a:srgbClr val="000000"/>
                  </a:solidFill>
                  <a:latin typeface="+mj-lt"/>
                </a:rPr>
                <a:t>As a rule of thumb, we will use the Normal approximation when </a:t>
              </a:r>
              <a:r>
                <a:rPr lang="en-US" sz="2500" i="1" dirty="0" smtClean="0">
                  <a:solidFill>
                    <a:srgbClr val="000000"/>
                  </a:solidFill>
                  <a:latin typeface="+mj-lt"/>
                </a:rPr>
                <a:t>n</a:t>
              </a:r>
              <a:r>
                <a:rPr lang="en-US" sz="2500" dirty="0" smtClean="0">
                  <a:solidFill>
                    <a:srgbClr val="000000"/>
                  </a:solidFill>
                  <a:latin typeface="+mj-lt"/>
                </a:rPr>
                <a:t> is so large that </a:t>
              </a:r>
              <a:r>
                <a:rPr lang="en-US" sz="2500" b="1" i="1" dirty="0" err="1" smtClean="0">
                  <a:solidFill>
                    <a:srgbClr val="00B0F0"/>
                  </a:solidFill>
                  <a:latin typeface="+mj-lt"/>
                </a:rPr>
                <a:t>np</a:t>
              </a:r>
              <a:r>
                <a:rPr lang="en-US" sz="2500" b="1" i="1" dirty="0" smtClean="0">
                  <a:solidFill>
                    <a:srgbClr val="00B0F0"/>
                  </a:solidFill>
                  <a:latin typeface="+mj-lt"/>
                </a:rPr>
                <a:t> </a:t>
              </a:r>
              <a:r>
                <a:rPr lang="en-US" sz="2500" b="1" dirty="0" smtClean="0">
                  <a:solidFill>
                    <a:srgbClr val="00B0F0"/>
                  </a:solidFill>
                  <a:latin typeface="+mj-lt"/>
                </a:rPr>
                <a:t>≥ 10 </a:t>
              </a:r>
              <a:r>
                <a:rPr lang="en-US" sz="2500" dirty="0" smtClean="0">
                  <a:solidFill>
                    <a:srgbClr val="000000"/>
                  </a:solidFill>
                  <a:latin typeface="+mj-lt"/>
                </a:rPr>
                <a:t>and </a:t>
              </a:r>
              <a:r>
                <a:rPr lang="en-US" sz="2500" b="1" i="1" dirty="0" smtClean="0">
                  <a:solidFill>
                    <a:srgbClr val="00B0F0"/>
                  </a:solidFill>
                  <a:latin typeface="+mj-lt"/>
                </a:rPr>
                <a:t>n</a:t>
              </a:r>
              <a:r>
                <a:rPr lang="en-US" sz="2500" b="1" dirty="0" smtClean="0">
                  <a:solidFill>
                    <a:srgbClr val="00B0F0"/>
                  </a:solidFill>
                  <a:latin typeface="+mj-lt"/>
                </a:rPr>
                <a:t>(1 – </a:t>
              </a:r>
              <a:r>
                <a:rPr lang="en-US" sz="2500" b="1" i="1" dirty="0" smtClean="0">
                  <a:solidFill>
                    <a:srgbClr val="00B0F0"/>
                  </a:solidFill>
                  <a:latin typeface="+mj-lt"/>
                </a:rPr>
                <a:t>p</a:t>
              </a:r>
              <a:r>
                <a:rPr lang="en-US" sz="2500" b="1" dirty="0" smtClean="0">
                  <a:solidFill>
                    <a:srgbClr val="00B0F0"/>
                  </a:solidFill>
                  <a:latin typeface="+mj-lt"/>
                </a:rPr>
                <a:t>) ≥ 10</a:t>
              </a:r>
              <a:r>
                <a:rPr lang="en-US" sz="2500" dirty="0" smtClean="0">
                  <a:solidFill>
                    <a:srgbClr val="000000"/>
                  </a:solidFill>
                  <a:latin typeface="+mj-lt"/>
                </a:rPr>
                <a:t>.  That is, the expected number of successes and failures are both at least 10. We use the normal approximation more in </a:t>
              </a:r>
              <a:r>
                <a:rPr lang="en-US" sz="2500" dirty="0" smtClean="0">
                  <a:solidFill>
                    <a:srgbClr val="000000"/>
                  </a:solidFill>
                  <a:latin typeface="+mj-lt"/>
                </a:rPr>
                <a:t>Units </a:t>
              </a:r>
              <a:r>
                <a:rPr lang="en-US" sz="2500" dirty="0" smtClean="0">
                  <a:solidFill>
                    <a:srgbClr val="000000"/>
                  </a:solidFill>
                  <a:latin typeface="+mj-lt"/>
                </a:rPr>
                <a:t>8-10.</a:t>
              </a:r>
            </a:p>
          </p:txBody>
        </p:sp>
        <p:graphicFrame>
          <p:nvGraphicFramePr>
            <p:cNvPr id="23558" name="Object 2"/>
            <p:cNvGraphicFramePr>
              <a:graphicFrameLocks noChangeAspect="1"/>
            </p:cNvGraphicFramePr>
            <p:nvPr/>
          </p:nvGraphicFramePr>
          <p:xfrm>
            <a:off x="1550404" y="5465256"/>
            <a:ext cx="1714266" cy="418810"/>
          </p:xfrm>
          <a:graphic>
            <a:graphicData uri="http://schemas.openxmlformats.org/presentationml/2006/ole">
              <mc:AlternateContent xmlns:mc="http://schemas.openxmlformats.org/markup-compatibility/2006">
                <mc:Choice xmlns:v="urn:schemas-microsoft-com:vml" Requires="v">
                  <p:oleObj spid="_x0000_s23585" name="Equation" r:id="rId3" imgW="508000" imgH="177800" progId="Equation.3">
                    <p:embed/>
                  </p:oleObj>
                </mc:Choice>
                <mc:Fallback>
                  <p:oleObj name="Equation" r:id="rId3" imgW="508000" imgH="177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404" y="5465256"/>
                          <a:ext cx="1714266" cy="41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9" name="Object 3"/>
            <p:cNvGraphicFramePr>
              <a:graphicFrameLocks noChangeAspect="1"/>
            </p:cNvGraphicFramePr>
            <p:nvPr/>
          </p:nvGraphicFramePr>
          <p:xfrm>
            <a:off x="4214019" y="5421080"/>
            <a:ext cx="3037502" cy="443123"/>
          </p:xfrm>
          <a:graphic>
            <a:graphicData uri="http://schemas.openxmlformats.org/presentationml/2006/ole">
              <mc:AlternateContent xmlns:mc="http://schemas.openxmlformats.org/markup-compatibility/2006">
                <mc:Choice xmlns:v="urn:schemas-microsoft-com:vml" Requires="v">
                  <p:oleObj spid="_x0000_s23586" name="Equation" r:id="rId5" imgW="1016000" imgH="228600" progId="Equation.3">
                    <p:embed/>
                  </p:oleObj>
                </mc:Choice>
                <mc:Fallback>
                  <p:oleObj name="Equation" r:id="rId5" imgW="10160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019" y="5421080"/>
                          <a:ext cx="3037502" cy="44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Vertical Text Placeholder 2"/>
          <p:cNvSpPr>
            <a:spLocks noGrp="1"/>
          </p:cNvSpPr>
          <p:nvPr>
            <p:ph type="body" orient="vert" idx="1"/>
          </p:nvPr>
        </p:nvSpPr>
        <p:spPr>
          <a:xfrm rot="16200000">
            <a:off x="1565276" y="-833438"/>
            <a:ext cx="6019800" cy="8067675"/>
          </a:xfrm>
        </p:spPr>
        <p:txBody>
          <a:bodyPr/>
          <a:lstStyle/>
          <a:p>
            <a:pPr marL="0" indent="0" eaLnBrk="1" hangingPunct="1">
              <a:buFont typeface="Arial" charset="0"/>
              <a:buNone/>
            </a:pPr>
            <a:r>
              <a:rPr lang="en-US" altLang="en-US" sz="3500" b="1" dirty="0" smtClean="0">
                <a:solidFill>
                  <a:srgbClr val="E81F30"/>
                </a:solidFill>
                <a:ea typeface="ＭＳ Ｐゴシック" pitchFamily="34" charset="-128"/>
              </a:rPr>
              <a:t>Example: Attitudes Toward Shopping</a:t>
            </a:r>
          </a:p>
          <a:p>
            <a:pPr marL="0" indent="0" eaLnBrk="1" hangingPunct="1">
              <a:buFont typeface="Arial" charset="0"/>
              <a:buNone/>
            </a:pPr>
            <a:endParaRPr lang="en-US" altLang="en-US" sz="2000" dirty="0" smtClean="0">
              <a:solidFill>
                <a:srgbClr val="E81F30"/>
              </a:solidFill>
              <a:ea typeface="ＭＳ Ｐゴシック" pitchFamily="34" charset="-128"/>
            </a:endParaRPr>
          </a:p>
          <a:p>
            <a:pPr marL="0" indent="0" eaLnBrk="1" hangingPunct="1">
              <a:buFont typeface="Arial" charset="0"/>
              <a:buNone/>
            </a:pPr>
            <a:r>
              <a:rPr lang="en-US" altLang="en-US" sz="2500" dirty="0" smtClean="0">
                <a:solidFill>
                  <a:srgbClr val="000000"/>
                </a:solidFill>
                <a:ea typeface="ＭＳ Ｐゴシック" pitchFamily="34" charset="-128"/>
              </a:rPr>
              <a:t>Sample surveys show that fewer people enjoy shopping than in the past. A survey asked a nationwide random sample of 2500 adults if they agreed or disagreed that “I like buying new clothes, but shopping is often frustrating and time-consuming.” Suppose that exactly 60% of all adult US residents would say “Agree” if asked the same question. Let </a:t>
            </a:r>
            <a:r>
              <a:rPr lang="en-US" altLang="en-US" sz="2500" i="1" dirty="0" smtClean="0">
                <a:solidFill>
                  <a:srgbClr val="000000"/>
                </a:solidFill>
                <a:ea typeface="ＭＳ Ｐゴシック" pitchFamily="34" charset="-128"/>
              </a:rPr>
              <a:t>X</a:t>
            </a:r>
            <a:r>
              <a:rPr lang="en-US" altLang="en-US" sz="2500" dirty="0" smtClean="0">
                <a:solidFill>
                  <a:srgbClr val="000000"/>
                </a:solidFill>
                <a:ea typeface="ＭＳ Ｐゴシック" pitchFamily="34" charset="-128"/>
              </a:rPr>
              <a:t> = the number in the sample who agree. </a:t>
            </a:r>
            <a:r>
              <a:rPr lang="en-US" altLang="en-US" sz="2500" b="1" dirty="0" smtClean="0">
                <a:solidFill>
                  <a:srgbClr val="000000"/>
                </a:solidFill>
                <a:ea typeface="ＭＳ Ｐゴシック" pitchFamily="34" charset="-128"/>
              </a:rPr>
              <a:t>Estimate the probability that 1520 or more of the sample agree.</a:t>
            </a:r>
          </a:p>
          <a:p>
            <a:pPr marL="0" indent="0" eaLnBrk="1" hangingPunct="1">
              <a:buFont typeface="Arial" charset="0"/>
              <a:buNone/>
            </a:pPr>
            <a:endParaRPr lang="en-US" altLang="en-US" sz="2500" b="1" dirty="0" smtClean="0">
              <a:solidFill>
                <a:srgbClr val="000000"/>
              </a:solidFill>
              <a:ea typeface="ＭＳ Ｐゴシック" pitchFamily="34" charset="-128"/>
            </a:endParaRPr>
          </a:p>
          <a:p>
            <a:pPr marL="0" indent="0" algn="ctr" eaLnBrk="1" hangingPunct="1">
              <a:buFont typeface="Arial" charset="0"/>
              <a:buNone/>
            </a:pPr>
            <a:r>
              <a:rPr lang="en-US" altLang="en-US" sz="2500" b="1" dirty="0" smtClean="0">
                <a:solidFill>
                  <a:srgbClr val="000000"/>
                </a:solidFill>
                <a:ea typeface="ＭＳ Ｐゴシック" pitchFamily="34" charset="-128"/>
              </a:rPr>
              <a:t>Consider the normal approximation for this setting. </a:t>
            </a:r>
            <a:endParaRPr lang="en-US" altLang="en-US" sz="2500" dirty="0" smtClean="0">
              <a:solidFill>
                <a:srgbClr val="00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p:cNvSpPr txBox="1">
            <a:spLocks noChangeArrowheads="1"/>
          </p:cNvSpPr>
          <p:nvPr/>
        </p:nvSpPr>
        <p:spPr bwMode="auto">
          <a:xfrm>
            <a:off x="477838" y="431942"/>
            <a:ext cx="8274050"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defRPr/>
            </a:pPr>
            <a:r>
              <a:rPr lang="en-US" sz="2500" u="sng" dirty="0" smtClean="0">
                <a:latin typeface="+mj-lt"/>
              </a:rPr>
              <a:t>Binomial:</a:t>
            </a:r>
          </a:p>
          <a:p>
            <a:pPr eaLnBrk="1" hangingPunct="1">
              <a:defRPr/>
            </a:pPr>
            <a:endParaRPr lang="en-US" sz="1000" u="sng" dirty="0" smtClean="0">
              <a:latin typeface="+mj-lt"/>
            </a:endParaRPr>
          </a:p>
          <a:p>
            <a:pPr eaLnBrk="1" hangingPunct="1">
              <a:defRPr/>
            </a:pPr>
            <a:r>
              <a:rPr lang="en-US" sz="2500" b="1" dirty="0" smtClean="0">
                <a:latin typeface="+mj-lt"/>
              </a:rPr>
              <a:t>Binary</a:t>
            </a:r>
            <a:r>
              <a:rPr lang="en-US" sz="2500" dirty="0" smtClean="0">
                <a:latin typeface="+mj-lt"/>
              </a:rPr>
              <a:t>: There are only 2 options. Success = agree, Failure = don’t agree</a:t>
            </a:r>
          </a:p>
          <a:p>
            <a:pPr eaLnBrk="1" hangingPunct="1">
              <a:defRPr/>
            </a:pPr>
            <a:r>
              <a:rPr lang="en-US" sz="2500" b="1" dirty="0" smtClean="0">
                <a:latin typeface="+mj-lt"/>
              </a:rPr>
              <a:t>Independent</a:t>
            </a:r>
            <a:r>
              <a:rPr lang="en-US" sz="2500" dirty="0" smtClean="0">
                <a:latin typeface="+mj-lt"/>
              </a:rPr>
              <a:t>: Because the population of U.S. adults is greater than 25,000, it is reasonable to assume the sampling without replacement condition is met; we are sampling less than 10% of the population.</a:t>
            </a:r>
          </a:p>
          <a:p>
            <a:pPr eaLnBrk="1" hangingPunct="1">
              <a:defRPr/>
            </a:pPr>
            <a:r>
              <a:rPr lang="en-US" sz="2500" b="1" dirty="0" smtClean="0">
                <a:latin typeface="+mj-lt"/>
              </a:rPr>
              <a:t>Number of Trials</a:t>
            </a:r>
            <a:r>
              <a:rPr lang="en-US" sz="2500" dirty="0" smtClean="0">
                <a:latin typeface="+mj-lt"/>
              </a:rPr>
              <a:t>: </a:t>
            </a:r>
            <a:r>
              <a:rPr lang="en-US" sz="2500" i="1" dirty="0" smtClean="0">
                <a:latin typeface="+mj-lt"/>
              </a:rPr>
              <a:t>n</a:t>
            </a:r>
            <a:r>
              <a:rPr lang="en-US" sz="2500" dirty="0" smtClean="0">
                <a:latin typeface="+mj-lt"/>
              </a:rPr>
              <a:t> = 2500 trials of the chance process</a:t>
            </a:r>
          </a:p>
          <a:p>
            <a:pPr eaLnBrk="1" hangingPunct="1">
              <a:defRPr/>
            </a:pPr>
            <a:r>
              <a:rPr lang="en-US" sz="2500" b="1" dirty="0" smtClean="0">
                <a:latin typeface="+mj-lt"/>
              </a:rPr>
              <a:t>Success</a:t>
            </a:r>
            <a:r>
              <a:rPr lang="en-US" sz="2500" dirty="0" smtClean="0">
                <a:latin typeface="+mj-lt"/>
              </a:rPr>
              <a:t>: The probability of selecting an adult who agrees is </a:t>
            </a:r>
            <a:r>
              <a:rPr lang="en-US" sz="2500" i="1" dirty="0" smtClean="0">
                <a:latin typeface="+mj-lt"/>
              </a:rPr>
              <a:t>p</a:t>
            </a:r>
            <a:r>
              <a:rPr lang="en-US" sz="2500" dirty="0" smtClean="0">
                <a:latin typeface="+mj-lt"/>
              </a:rPr>
              <a:t> = 0.60</a:t>
            </a:r>
          </a:p>
          <a:p>
            <a:pPr eaLnBrk="1" hangingPunct="1">
              <a:defRPr/>
            </a:pPr>
            <a:endParaRPr lang="en-US" sz="2500" dirty="0">
              <a:latin typeface="+mj-lt"/>
            </a:endParaRPr>
          </a:p>
          <a:p>
            <a:pPr eaLnBrk="1" hangingPunct="1">
              <a:defRPr/>
            </a:pPr>
            <a:r>
              <a:rPr lang="en-US" sz="2500" dirty="0" err="1" smtClean="0">
                <a:latin typeface="+mj-lt"/>
              </a:rPr>
              <a:t>Binomcdf</a:t>
            </a:r>
            <a:r>
              <a:rPr lang="en-US" sz="2500" dirty="0" smtClean="0">
                <a:latin typeface="+mj-lt"/>
              </a:rPr>
              <a:t>(2500, 0.6, 1520, 2500) = 0.213139</a:t>
            </a:r>
          </a:p>
          <a:p>
            <a:pPr eaLnBrk="1" hangingPunct="1">
              <a:defRPr/>
            </a:pPr>
            <a:endParaRPr lang="en-US" sz="1500" dirty="0">
              <a:latin typeface="+mj-lt"/>
            </a:endParaRPr>
          </a:p>
          <a:p>
            <a:pPr eaLnBrk="1" hangingPunct="1">
              <a:defRPr/>
            </a:pPr>
            <a:endParaRPr lang="en-US" sz="2500" dirty="0" smtClean="0">
              <a:latin typeface="+mj-lt"/>
            </a:endParaRPr>
          </a:p>
          <a:p>
            <a:pPr eaLnBrk="1" hangingPunct="1">
              <a:defRPr/>
            </a:pPr>
            <a:endParaRPr lang="en-US" sz="2500" dirty="0" smtClean="0">
              <a:latin typeface="+mj-lt"/>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2409712871"/>
              </p:ext>
            </p:extLst>
          </p:nvPr>
        </p:nvGraphicFramePr>
        <p:xfrm>
          <a:off x="1432021" y="3478449"/>
          <a:ext cx="7134225" cy="657225"/>
        </p:xfrm>
        <a:graphic>
          <a:graphicData uri="http://schemas.openxmlformats.org/presentationml/2006/ole">
            <mc:AlternateContent xmlns:mc="http://schemas.openxmlformats.org/markup-compatibility/2006">
              <mc:Choice xmlns:v="urn:schemas-microsoft-com:vml" Requires="v">
                <p:oleObj spid="_x0000_s26659" name="Equation" r:id="rId3" imgW="2768600" imgH="254000" progId="Equation.3">
                  <p:embed/>
                </p:oleObj>
              </mc:Choice>
              <mc:Fallback>
                <p:oleObj name="Equation" r:id="rId3" imgW="2768600" imgH="254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021" y="3478449"/>
                        <a:ext cx="7134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a:spLocks noChangeArrowheads="1"/>
          </p:cNvSpPr>
          <p:nvPr/>
        </p:nvSpPr>
        <p:spPr bwMode="auto">
          <a:xfrm>
            <a:off x="380715" y="295636"/>
            <a:ext cx="846303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defRPr/>
            </a:pPr>
            <a:r>
              <a:rPr lang="en-US" sz="2500" b="1" dirty="0" smtClean="0">
                <a:solidFill>
                  <a:srgbClr val="00B0F0"/>
                </a:solidFill>
                <a:latin typeface="+mj-lt"/>
              </a:rPr>
              <a:t>OR: </a:t>
            </a:r>
          </a:p>
          <a:p>
            <a:pPr eaLnBrk="1" hangingPunct="1">
              <a:defRPr/>
            </a:pPr>
            <a:r>
              <a:rPr lang="en-US" sz="2500" u="sng" dirty="0" smtClean="0">
                <a:latin typeface="+mj-lt"/>
              </a:rPr>
              <a:t>Normal: </a:t>
            </a:r>
            <a:r>
              <a:rPr lang="en-US" sz="2500" dirty="0" smtClean="0">
                <a:latin typeface="+mj-lt"/>
              </a:rPr>
              <a:t>Since </a:t>
            </a:r>
            <a:r>
              <a:rPr lang="en-US" sz="2500" dirty="0" err="1">
                <a:latin typeface="+mj-lt"/>
              </a:rPr>
              <a:t>np</a:t>
            </a:r>
            <a:r>
              <a:rPr lang="en-US" sz="2500" dirty="0">
                <a:latin typeface="+mj-lt"/>
              </a:rPr>
              <a:t> = 2500(0.60) = 1500 and n(1 – p) = 2500(0.40) = 1000 are both at least 10, we may use the Normal approximation</a:t>
            </a:r>
            <a:r>
              <a:rPr lang="en-US" sz="2500" dirty="0" smtClean="0">
                <a:latin typeface="+mj-lt"/>
              </a:rPr>
              <a:t>.</a:t>
            </a:r>
          </a:p>
          <a:p>
            <a:pPr eaLnBrk="1" hangingPunct="1">
              <a:defRPr/>
            </a:pPr>
            <a:endParaRPr lang="en-US" sz="2500" dirty="0">
              <a:latin typeface="+mj-lt"/>
            </a:endParaRPr>
          </a:p>
          <a:p>
            <a:pPr eaLnBrk="1" hangingPunct="1">
              <a:defRPr/>
            </a:pPr>
            <a:r>
              <a:rPr lang="en-US" sz="2500" b="1" dirty="0" smtClean="0">
                <a:solidFill>
                  <a:srgbClr val="00B0F0"/>
                </a:solidFill>
                <a:latin typeface="+mj-lt"/>
              </a:rPr>
              <a:t>Calculate the mean.</a:t>
            </a:r>
          </a:p>
          <a:p>
            <a:pPr eaLnBrk="1" hangingPunct="1">
              <a:defRPr/>
            </a:pPr>
            <a:endParaRPr lang="en-US" sz="2500" b="1" dirty="0" smtClean="0">
              <a:solidFill>
                <a:srgbClr val="00B0F0"/>
              </a:solidFill>
              <a:latin typeface="+mj-lt"/>
            </a:endParaRPr>
          </a:p>
          <a:p>
            <a:pPr eaLnBrk="1" hangingPunct="1">
              <a:defRPr/>
            </a:pPr>
            <a:r>
              <a:rPr lang="en-US" sz="2500" b="1" dirty="0" smtClean="0">
                <a:solidFill>
                  <a:srgbClr val="00B0F0"/>
                </a:solidFill>
                <a:latin typeface="+mj-lt"/>
              </a:rPr>
              <a:t>Calculate standard deviation.</a:t>
            </a:r>
          </a:p>
          <a:p>
            <a:pPr marL="457200" indent="-457200" eaLnBrk="1" hangingPunct="1">
              <a:buFontTx/>
              <a:buAutoNum type="arabicPeriod"/>
              <a:defRPr/>
            </a:pPr>
            <a:endParaRPr lang="en-US" sz="2500" b="1" dirty="0">
              <a:solidFill>
                <a:srgbClr val="00B0F0"/>
              </a:solidFill>
              <a:latin typeface="+mj-lt"/>
            </a:endParaRPr>
          </a:p>
          <a:p>
            <a:pPr marL="457200" indent="-457200" eaLnBrk="1" hangingPunct="1">
              <a:buFontTx/>
              <a:buAutoNum type="arabicPeriod"/>
              <a:defRPr/>
            </a:pPr>
            <a:endParaRPr lang="en-US" sz="2500" b="1" dirty="0" smtClean="0">
              <a:solidFill>
                <a:srgbClr val="00B0F0"/>
              </a:solidFill>
              <a:latin typeface="+mj-lt"/>
            </a:endParaRPr>
          </a:p>
          <a:p>
            <a:pPr>
              <a:defRPr/>
            </a:pPr>
            <a:r>
              <a:rPr lang="en-US" sz="2500" b="1" dirty="0" smtClean="0">
                <a:solidFill>
                  <a:srgbClr val="00B0F0"/>
                </a:solidFill>
                <a:latin typeface="+mj-lt"/>
              </a:rPr>
              <a:t>Use </a:t>
            </a:r>
            <a:r>
              <a:rPr lang="en-US" sz="2500" b="1" dirty="0">
                <a:solidFill>
                  <a:srgbClr val="00B0F0"/>
                </a:solidFill>
                <a:latin typeface="+mj-lt"/>
              </a:rPr>
              <a:t>Calculator</a:t>
            </a:r>
          </a:p>
          <a:p>
            <a:pPr>
              <a:defRPr/>
            </a:pPr>
            <a:r>
              <a:rPr lang="en-US" sz="2500" dirty="0" err="1">
                <a:latin typeface="+mj-lt"/>
              </a:rPr>
              <a:t>Normalcdf</a:t>
            </a:r>
            <a:r>
              <a:rPr lang="en-US" sz="2500" dirty="0">
                <a:latin typeface="+mj-lt"/>
              </a:rPr>
              <a:t> (1520, 2500, 1500, 24.49) = </a:t>
            </a:r>
            <a:r>
              <a:rPr lang="en-US" sz="2500" dirty="0" smtClean="0">
                <a:latin typeface="+mj-lt"/>
              </a:rPr>
              <a:t>0.207061</a:t>
            </a:r>
            <a:endParaRPr lang="en-US" sz="2500" dirty="0">
              <a:latin typeface="+mj-lt"/>
            </a:endParaRPr>
          </a:p>
        </p:txBody>
      </p:sp>
      <p:graphicFrame>
        <p:nvGraphicFramePr>
          <p:cNvPr id="26630" name="Object 1"/>
          <p:cNvGraphicFramePr>
            <a:graphicFrameLocks noChangeAspect="1"/>
          </p:cNvGraphicFramePr>
          <p:nvPr>
            <p:extLst>
              <p:ext uri="{D42A27DB-BD31-4B8C-83A1-F6EECF244321}">
                <p14:modId xmlns:p14="http://schemas.microsoft.com/office/powerpoint/2010/main" val="3385249111"/>
              </p:ext>
            </p:extLst>
          </p:nvPr>
        </p:nvGraphicFramePr>
        <p:xfrm>
          <a:off x="3367111" y="2122175"/>
          <a:ext cx="4579938" cy="544513"/>
        </p:xfrm>
        <a:graphic>
          <a:graphicData uri="http://schemas.openxmlformats.org/presentationml/2006/ole">
            <mc:AlternateContent xmlns:mc="http://schemas.openxmlformats.org/markup-compatibility/2006">
              <mc:Choice xmlns:v="urn:schemas-microsoft-com:vml" Requires="v">
                <p:oleObj spid="_x0000_s26660" name="Equation" r:id="rId5" imgW="1714500" imgH="203200" progId="Equation.3">
                  <p:embed/>
                </p:oleObj>
              </mc:Choice>
              <mc:Fallback>
                <p:oleObj name="Equation" r:id="rId5" imgW="1714500" imgH="2032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111" y="2122175"/>
                        <a:ext cx="45799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a:spLocks noChangeArrowheads="1"/>
          </p:cNvSpPr>
          <p:nvPr/>
        </p:nvSpPr>
        <p:spPr bwMode="auto">
          <a:xfrm>
            <a:off x="380715" y="5466304"/>
            <a:ext cx="762317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defRPr/>
            </a:pPr>
            <a:r>
              <a:rPr lang="en-US" sz="2500" b="1" dirty="0" smtClean="0">
                <a:solidFill>
                  <a:srgbClr val="00B0F0"/>
                </a:solidFill>
                <a:latin typeface="+mj-lt"/>
              </a:rPr>
              <a:t>CONCLUDE:</a:t>
            </a:r>
          </a:p>
          <a:p>
            <a:pPr eaLnBrk="1" hangingPunct="1">
              <a:defRPr/>
            </a:pPr>
            <a:r>
              <a:rPr lang="en-US" sz="2500" b="1" dirty="0" smtClean="0">
                <a:latin typeface="+mj-lt"/>
              </a:rPr>
              <a:t>There is a 20.61% that 1520 or more of the people in the sample agree.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Vertical Text Placeholder 2"/>
          <p:cNvSpPr>
            <a:spLocks noGrp="1"/>
          </p:cNvSpPr>
          <p:nvPr>
            <p:ph type="body" orient="vert" idx="1"/>
          </p:nvPr>
        </p:nvSpPr>
        <p:spPr>
          <a:xfrm rot="16200000">
            <a:off x="2613026" y="-1743075"/>
            <a:ext cx="3700462" cy="7685087"/>
          </a:xfrm>
        </p:spPr>
        <p:txBody>
          <a:bodyPr/>
          <a:lstStyle/>
          <a:p>
            <a:pPr marL="0" indent="0" algn="ctr" eaLnBrk="1" hangingPunct="1">
              <a:buFont typeface="Arial" charset="0"/>
              <a:buNone/>
            </a:pPr>
            <a:r>
              <a:rPr lang="en-US" altLang="en-US" sz="4500" b="1" smtClean="0">
                <a:solidFill>
                  <a:srgbClr val="00B050"/>
                </a:solidFill>
                <a:ea typeface="ＭＳ Ｐゴシック" pitchFamily="34" charset="-128"/>
              </a:rPr>
              <a:t>Geometric Settings</a:t>
            </a:r>
            <a:endParaRPr lang="en-US" altLang="en-US" sz="4500" smtClean="0">
              <a:solidFill>
                <a:srgbClr val="00B050"/>
              </a:solidFill>
              <a:ea typeface="ＭＳ Ｐゴシック" pitchFamily="34" charset="-128"/>
            </a:endParaRPr>
          </a:p>
        </p:txBody>
      </p:sp>
      <p:sp>
        <p:nvSpPr>
          <p:cNvPr id="5" name="TextBox 4"/>
          <p:cNvSpPr txBox="1"/>
          <p:nvPr/>
        </p:nvSpPr>
        <p:spPr>
          <a:xfrm>
            <a:off x="400050" y="1106488"/>
            <a:ext cx="7950200" cy="16303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500" dirty="0">
                <a:solidFill>
                  <a:srgbClr val="000000"/>
                </a:solidFill>
                <a:latin typeface="+mj-lt"/>
                <a:ea typeface="ＭＳ Ｐゴシック" pitchFamily="-111" charset="-128"/>
                <a:cs typeface="ＭＳ Ｐゴシック" pitchFamily="-111" charset="-128"/>
              </a:rPr>
              <a:t>A </a:t>
            </a:r>
            <a:r>
              <a:rPr lang="en-US" sz="2500" b="1" dirty="0">
                <a:solidFill>
                  <a:srgbClr val="000000"/>
                </a:solidFill>
                <a:latin typeface="+mj-lt"/>
                <a:ea typeface="ＭＳ Ｐゴシック" pitchFamily="-111" charset="-128"/>
                <a:cs typeface="ＭＳ Ｐゴシック" pitchFamily="-111" charset="-128"/>
              </a:rPr>
              <a:t>geometric setting </a:t>
            </a:r>
            <a:r>
              <a:rPr lang="en-US" sz="2500" dirty="0">
                <a:solidFill>
                  <a:srgbClr val="000000"/>
                </a:solidFill>
                <a:latin typeface="+mj-lt"/>
                <a:ea typeface="ＭＳ Ｐゴシック" pitchFamily="-111" charset="-128"/>
                <a:cs typeface="ＭＳ Ｐゴシック" pitchFamily="-111" charset="-128"/>
              </a:rPr>
              <a:t>arises when we perform independent trials of the same chance process and record the number of trials until a particular outcome occurs. The four conditions for a geometric setting are</a:t>
            </a:r>
          </a:p>
        </p:txBody>
      </p:sp>
      <p:sp>
        <p:nvSpPr>
          <p:cNvPr id="6" name="TextBox 5"/>
          <p:cNvSpPr txBox="1"/>
          <p:nvPr/>
        </p:nvSpPr>
        <p:spPr>
          <a:xfrm>
            <a:off x="868363" y="2768600"/>
            <a:ext cx="7437437" cy="8604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b="1" dirty="0" smtClean="0">
                <a:solidFill>
                  <a:srgbClr val="000000"/>
                </a:solidFill>
                <a:latin typeface="+mj-lt"/>
              </a:rPr>
              <a:t>B</a:t>
            </a:r>
            <a:r>
              <a:rPr lang="en-US" sz="2500" dirty="0" smtClean="0">
                <a:solidFill>
                  <a:srgbClr val="000000"/>
                </a:solidFill>
                <a:latin typeface="+mj-lt"/>
              </a:rPr>
              <a:t>inary? The possible outcomes of each trial can be classified as “success” or “failure.”</a:t>
            </a:r>
          </a:p>
        </p:txBody>
      </p:sp>
      <p:sp>
        <p:nvSpPr>
          <p:cNvPr id="7" name="TextBox 6"/>
          <p:cNvSpPr txBox="1"/>
          <p:nvPr/>
        </p:nvSpPr>
        <p:spPr>
          <a:xfrm>
            <a:off x="868363" y="3708400"/>
            <a:ext cx="7437437" cy="12461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b="1" dirty="0" smtClean="0">
                <a:solidFill>
                  <a:srgbClr val="000000"/>
                </a:solidFill>
                <a:latin typeface="+mj-lt"/>
              </a:rPr>
              <a:t>I</a:t>
            </a:r>
            <a:r>
              <a:rPr lang="en-US" sz="2500" dirty="0" smtClean="0">
                <a:solidFill>
                  <a:srgbClr val="000000"/>
                </a:solidFill>
                <a:latin typeface="+mj-lt"/>
              </a:rPr>
              <a:t>ndependent?</a:t>
            </a:r>
            <a:r>
              <a:rPr lang="en-US" sz="2500" b="1" dirty="0" smtClean="0">
                <a:solidFill>
                  <a:srgbClr val="000000"/>
                </a:solidFill>
                <a:latin typeface="+mj-lt"/>
              </a:rPr>
              <a:t> </a:t>
            </a:r>
            <a:r>
              <a:rPr lang="en-US" sz="2500" dirty="0" smtClean="0">
                <a:solidFill>
                  <a:srgbClr val="000000"/>
                </a:solidFill>
                <a:latin typeface="+mj-lt"/>
              </a:rPr>
              <a:t>Trials must be independent; that is, knowing the result of one trial must not have any effect on the result of any other trial.</a:t>
            </a:r>
          </a:p>
        </p:txBody>
      </p:sp>
      <p:sp>
        <p:nvSpPr>
          <p:cNvPr id="8" name="TextBox 7"/>
          <p:cNvSpPr txBox="1"/>
          <p:nvPr/>
        </p:nvSpPr>
        <p:spPr>
          <a:xfrm>
            <a:off x="912813" y="4992688"/>
            <a:ext cx="7437437" cy="8620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b="1" dirty="0" smtClean="0">
                <a:solidFill>
                  <a:srgbClr val="000000"/>
                </a:solidFill>
                <a:latin typeface="+mj-lt"/>
              </a:rPr>
              <a:t>T</a:t>
            </a:r>
            <a:r>
              <a:rPr lang="en-US" sz="2500" dirty="0" smtClean="0">
                <a:solidFill>
                  <a:srgbClr val="000000"/>
                </a:solidFill>
                <a:latin typeface="+mj-lt"/>
              </a:rPr>
              <a:t>rials?</a:t>
            </a:r>
            <a:r>
              <a:rPr lang="en-US" sz="2500" b="1" dirty="0" smtClean="0">
                <a:solidFill>
                  <a:srgbClr val="000000"/>
                </a:solidFill>
                <a:latin typeface="+mj-lt"/>
              </a:rPr>
              <a:t> </a:t>
            </a:r>
            <a:r>
              <a:rPr lang="en-US" sz="2500" dirty="0" smtClean="0">
                <a:solidFill>
                  <a:srgbClr val="000000"/>
                </a:solidFill>
                <a:latin typeface="+mj-lt"/>
              </a:rPr>
              <a:t>The goal is to count the number of trials until the first success occurs</a:t>
            </a:r>
            <a:r>
              <a:rPr lang="en-US" sz="2500" i="1" dirty="0" smtClean="0">
                <a:solidFill>
                  <a:srgbClr val="000000"/>
                </a:solidFill>
                <a:latin typeface="+mj-lt"/>
              </a:rPr>
              <a:t>.</a:t>
            </a:r>
          </a:p>
        </p:txBody>
      </p:sp>
      <p:sp>
        <p:nvSpPr>
          <p:cNvPr id="9" name="TextBox 8"/>
          <p:cNvSpPr txBox="1"/>
          <p:nvPr/>
        </p:nvSpPr>
        <p:spPr>
          <a:xfrm>
            <a:off x="912813" y="5865813"/>
            <a:ext cx="7437437" cy="8620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2500" b="1" dirty="0" smtClean="0">
                <a:solidFill>
                  <a:srgbClr val="000000"/>
                </a:solidFill>
                <a:latin typeface="+mj-lt"/>
              </a:rPr>
              <a:t>S</a:t>
            </a:r>
            <a:r>
              <a:rPr lang="en-US" sz="2500" dirty="0" smtClean="0">
                <a:solidFill>
                  <a:srgbClr val="000000"/>
                </a:solidFill>
                <a:latin typeface="+mj-lt"/>
              </a:rPr>
              <a:t>uccess?</a:t>
            </a:r>
            <a:r>
              <a:rPr lang="en-US" sz="2500" b="1" dirty="0" smtClean="0">
                <a:solidFill>
                  <a:srgbClr val="000000"/>
                </a:solidFill>
                <a:latin typeface="+mj-lt"/>
              </a:rPr>
              <a:t> </a:t>
            </a:r>
            <a:r>
              <a:rPr lang="en-US" sz="2500" dirty="0" smtClean="0">
                <a:solidFill>
                  <a:srgbClr val="000000"/>
                </a:solidFill>
                <a:latin typeface="+mj-lt"/>
              </a:rPr>
              <a:t>On each trial, the probability </a:t>
            </a:r>
            <a:r>
              <a:rPr lang="en-US" sz="2500" i="1" dirty="0" smtClean="0">
                <a:solidFill>
                  <a:srgbClr val="000000"/>
                </a:solidFill>
                <a:latin typeface="+mj-lt"/>
              </a:rPr>
              <a:t>p </a:t>
            </a:r>
            <a:r>
              <a:rPr lang="en-US" sz="2500" dirty="0" smtClean="0">
                <a:solidFill>
                  <a:srgbClr val="000000"/>
                </a:solidFill>
                <a:latin typeface="+mj-lt"/>
              </a:rPr>
              <a:t>of success must be the same.</a:t>
            </a:r>
          </a:p>
        </p:txBody>
      </p:sp>
      <p:sp>
        <p:nvSpPr>
          <p:cNvPr id="28680" name="TextBox 9"/>
          <p:cNvSpPr txBox="1">
            <a:spLocks noChangeArrowheads="1"/>
          </p:cNvSpPr>
          <p:nvPr/>
        </p:nvSpPr>
        <p:spPr bwMode="auto">
          <a:xfrm>
            <a:off x="333375" y="2936875"/>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E81F30"/>
                </a:solidFill>
                <a:latin typeface="Arial" charset="0"/>
              </a:rPr>
              <a:t>B</a:t>
            </a:r>
            <a:endParaRPr lang="en-US" altLang="en-US" sz="1800" b="1">
              <a:solidFill>
                <a:srgbClr val="E81F30"/>
              </a:solidFill>
              <a:latin typeface="Arial" charset="0"/>
            </a:endParaRPr>
          </a:p>
        </p:txBody>
      </p:sp>
      <p:sp>
        <p:nvSpPr>
          <p:cNvPr id="28681" name="TextBox 10"/>
          <p:cNvSpPr txBox="1">
            <a:spLocks noChangeArrowheads="1"/>
          </p:cNvSpPr>
          <p:nvPr/>
        </p:nvSpPr>
        <p:spPr bwMode="auto">
          <a:xfrm>
            <a:off x="438150" y="3938588"/>
            <a:ext cx="284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E81F30"/>
                </a:solidFill>
                <a:latin typeface="Arial" charset="0"/>
              </a:rPr>
              <a:t>I</a:t>
            </a:r>
            <a:endParaRPr lang="en-US" altLang="en-US" sz="1800" b="1">
              <a:solidFill>
                <a:srgbClr val="E81F30"/>
              </a:solidFill>
              <a:latin typeface="Arial" charset="0"/>
            </a:endParaRPr>
          </a:p>
        </p:txBody>
      </p:sp>
      <p:sp>
        <p:nvSpPr>
          <p:cNvPr id="28682" name="TextBox 11"/>
          <p:cNvSpPr txBox="1">
            <a:spLocks noChangeArrowheads="1"/>
          </p:cNvSpPr>
          <p:nvPr/>
        </p:nvSpPr>
        <p:spPr bwMode="auto">
          <a:xfrm>
            <a:off x="322263" y="5141913"/>
            <a:ext cx="403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E81F30"/>
                </a:solidFill>
                <a:latin typeface="Arial" charset="0"/>
              </a:rPr>
              <a:t>T</a:t>
            </a:r>
            <a:endParaRPr lang="en-US" altLang="en-US" sz="1800" b="1">
              <a:solidFill>
                <a:srgbClr val="E81F30"/>
              </a:solidFill>
              <a:latin typeface="Arial" charset="0"/>
            </a:endParaRPr>
          </a:p>
        </p:txBody>
      </p:sp>
      <p:sp>
        <p:nvSpPr>
          <p:cNvPr id="28683" name="TextBox 12"/>
          <p:cNvSpPr txBox="1">
            <a:spLocks noChangeArrowheads="1"/>
          </p:cNvSpPr>
          <p:nvPr/>
        </p:nvSpPr>
        <p:spPr bwMode="auto">
          <a:xfrm>
            <a:off x="333375" y="5854700"/>
            <a:ext cx="42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E81F30"/>
                </a:solidFill>
                <a:latin typeface="Arial" charset="0"/>
              </a:rPr>
              <a:t>S</a:t>
            </a:r>
            <a:endParaRPr lang="en-US" altLang="en-US" sz="1800" b="1">
              <a:solidFill>
                <a:srgbClr val="E81F30"/>
              </a:solidFill>
              <a:latin typeface="Arial"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Vertical Text Placeholder 2"/>
          <p:cNvSpPr>
            <a:spLocks noGrp="1"/>
          </p:cNvSpPr>
          <p:nvPr>
            <p:ph type="body" orient="vert" idx="1"/>
          </p:nvPr>
        </p:nvSpPr>
        <p:spPr>
          <a:xfrm rot="16200000">
            <a:off x="2751138" y="-1770062"/>
            <a:ext cx="3589337" cy="7850187"/>
          </a:xfrm>
        </p:spPr>
        <p:txBody>
          <a:bodyPr/>
          <a:lstStyle/>
          <a:p>
            <a:pPr marL="0" indent="0" eaLnBrk="1" hangingPunct="1">
              <a:buFont typeface="Arial" charset="0"/>
              <a:buNone/>
              <a:defRPr/>
            </a:pPr>
            <a:r>
              <a:rPr lang="en-US" sz="4500" b="1" dirty="0" smtClean="0">
                <a:solidFill>
                  <a:srgbClr val="00B050"/>
                </a:solidFill>
                <a:ea typeface="ＭＳ Ｐゴシック" pitchFamily="34" charset="-128"/>
              </a:rPr>
              <a:t>Geometric Random Variable</a:t>
            </a:r>
          </a:p>
          <a:p>
            <a:pPr marL="0" indent="0" eaLnBrk="1" hangingPunct="1">
              <a:buFont typeface="Arial" charset="0"/>
              <a:buNone/>
              <a:defRPr/>
            </a:pPr>
            <a:endParaRPr lang="en-US" sz="2000" dirty="0" smtClean="0">
              <a:solidFill>
                <a:srgbClr val="00B050"/>
              </a:solidFill>
              <a:ea typeface="ＭＳ Ｐゴシック" pitchFamily="34" charset="-128"/>
            </a:endParaRPr>
          </a:p>
          <a:p>
            <a:pPr marL="0" indent="0" eaLnBrk="1" hangingPunct="1">
              <a:buFont typeface="Arial" charset="0"/>
              <a:buNone/>
              <a:defRPr/>
            </a:pPr>
            <a:r>
              <a:rPr lang="en-US" sz="2500" b="1" dirty="0" smtClean="0">
                <a:ea typeface="ＭＳ Ｐゴシック" pitchFamily="34" charset="-128"/>
              </a:rPr>
              <a:t>Geometric random variable: </a:t>
            </a:r>
            <a:r>
              <a:rPr lang="en-US" sz="2500" dirty="0" smtClean="0">
                <a:ea typeface="ＭＳ Ｐゴシック" pitchFamily="34" charset="-128"/>
              </a:rPr>
              <a:t>the number of trials needed to get the first success.</a:t>
            </a:r>
            <a:r>
              <a:rPr lang="en-US" sz="2500" i="1" dirty="0" smtClean="0">
                <a:ea typeface="ＭＳ Ｐゴシック" pitchFamily="34" charset="-128"/>
              </a:rPr>
              <a:t> </a:t>
            </a:r>
          </a:p>
          <a:p>
            <a:pPr marL="0" indent="0" eaLnBrk="1" hangingPunct="1">
              <a:buFont typeface="Arial" charset="0"/>
              <a:buNone/>
              <a:defRPr/>
            </a:pPr>
            <a:endParaRPr lang="en-US" sz="2500" i="1" dirty="0">
              <a:ea typeface="ＭＳ Ｐゴシック" pitchFamily="34" charset="-128"/>
            </a:endParaRPr>
          </a:p>
          <a:p>
            <a:pPr marL="0" indent="0" eaLnBrk="1" hangingPunct="1">
              <a:buFont typeface="Arial" charset="0"/>
              <a:buNone/>
              <a:defRPr/>
            </a:pPr>
            <a:r>
              <a:rPr lang="en-US" sz="2500" b="1" dirty="0" smtClean="0">
                <a:ea typeface="ＭＳ Ｐゴシック" pitchFamily="34" charset="-128"/>
              </a:rPr>
              <a:t>Examples:</a:t>
            </a:r>
          </a:p>
          <a:p>
            <a:pPr eaLnBrk="1" hangingPunct="1">
              <a:defRPr/>
            </a:pPr>
            <a:r>
              <a:rPr lang="en-US" sz="2500" i="1" dirty="0" smtClean="0">
                <a:ea typeface="ＭＳ Ｐゴシック" pitchFamily="34" charset="-128"/>
              </a:rPr>
              <a:t>How many M&amp;Ms are drawn until a blue one is selected?</a:t>
            </a:r>
          </a:p>
          <a:p>
            <a:pPr eaLnBrk="1" hangingPunct="1">
              <a:defRPr/>
            </a:pPr>
            <a:r>
              <a:rPr lang="en-US" sz="2500" i="1" dirty="0" smtClean="0">
                <a:ea typeface="ＭＳ Ｐゴシック" pitchFamily="34" charset="-128"/>
              </a:rPr>
              <a:t>How many students will I draw from a hat until a pick a senior?</a:t>
            </a:r>
          </a:p>
          <a:p>
            <a:pPr eaLnBrk="1" hangingPunct="1">
              <a:defRPr/>
            </a:pPr>
            <a:r>
              <a:rPr lang="en-US" sz="2500" i="1" dirty="0" smtClean="0">
                <a:ea typeface="ＭＳ Ｐゴシック" pitchFamily="34" charset="-128"/>
              </a:rPr>
              <a:t>How many households can a surveyor call until someone answers?</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Vertical Title 1"/>
          <p:cNvSpPr>
            <a:spLocks noGrp="1"/>
          </p:cNvSpPr>
          <p:nvPr>
            <p:ph type="title" orient="vert"/>
          </p:nvPr>
        </p:nvSpPr>
        <p:spPr>
          <a:xfrm rot="16200000">
            <a:off x="3643312" y="-3208337"/>
            <a:ext cx="2057401" cy="8261350"/>
          </a:xfrm>
        </p:spPr>
        <p:txBody>
          <a:bodyPr/>
          <a:lstStyle/>
          <a:p>
            <a:r>
              <a:rPr lang="en-US" altLang="en-US" b="1" smtClean="0">
                <a:solidFill>
                  <a:srgbClr val="00B050"/>
                </a:solidFill>
              </a:rPr>
              <a:t>Calculator: Geometric Probability</a:t>
            </a:r>
          </a:p>
        </p:txBody>
      </p:sp>
      <p:sp>
        <p:nvSpPr>
          <p:cNvPr id="30723" name="Vertical Text Placeholder 2"/>
          <p:cNvSpPr>
            <a:spLocks noGrp="1"/>
          </p:cNvSpPr>
          <p:nvPr>
            <p:ph type="body" orient="vert" idx="1"/>
          </p:nvPr>
        </p:nvSpPr>
        <p:spPr>
          <a:xfrm rot="16200000">
            <a:off x="2112963" y="11113"/>
            <a:ext cx="4627562" cy="7770812"/>
          </a:xfrm>
        </p:spPr>
        <p:txBody>
          <a:bodyPr/>
          <a:lstStyle/>
          <a:p>
            <a:r>
              <a:rPr lang="en-US" altLang="en-US" b="1" smtClean="0"/>
              <a:t>MENU, 6: Statistics, 5: Distributions</a:t>
            </a:r>
          </a:p>
          <a:p>
            <a:pPr lvl="1"/>
            <a:r>
              <a:rPr lang="en-US" altLang="en-US" smtClean="0"/>
              <a:t>F: Geometpdf</a:t>
            </a:r>
          </a:p>
          <a:p>
            <a:pPr lvl="1"/>
            <a:r>
              <a:rPr lang="en-US" altLang="en-US" smtClean="0"/>
              <a:t>G: Geometcdf</a:t>
            </a:r>
          </a:p>
          <a:p>
            <a:r>
              <a:rPr lang="en-US" altLang="en-US" b="1" smtClean="0"/>
              <a:t>Geometpdf </a:t>
            </a:r>
            <a:r>
              <a:rPr lang="en-US" altLang="en-US" smtClean="0"/>
              <a:t>calculates equal to value</a:t>
            </a:r>
          </a:p>
          <a:p>
            <a:pPr lvl="1"/>
            <a:r>
              <a:rPr lang="en-US" altLang="en-US" smtClean="0"/>
              <a:t>For “PERCISE” numbers</a:t>
            </a:r>
          </a:p>
          <a:p>
            <a:r>
              <a:rPr lang="en-US" altLang="en-US" b="1" smtClean="0"/>
              <a:t>Geometcdf </a:t>
            </a:r>
            <a:r>
              <a:rPr lang="en-US" altLang="en-US" smtClean="0"/>
              <a:t>calculates the probability of getting at least one success within a specific range of number of trials</a:t>
            </a:r>
          </a:p>
        </p:txBody>
      </p:sp>
      <p:sp>
        <p:nvSpPr>
          <p:cNvPr id="2" name="TextBox 1"/>
          <p:cNvSpPr txBox="1"/>
          <p:nvPr/>
        </p:nvSpPr>
        <p:spPr>
          <a:xfrm>
            <a:off x="4652963" y="2265363"/>
            <a:ext cx="3313112" cy="862012"/>
          </a:xfrm>
          <a:prstGeom prst="rect">
            <a:avLst/>
          </a:prstGeom>
          <a:noFill/>
        </p:spPr>
        <p:txBody>
          <a:bodyPr>
            <a:spAutoFit/>
          </a:bodyPr>
          <a:lstStyle/>
          <a:p>
            <a:pPr algn="ctr">
              <a:defRPr/>
            </a:pPr>
            <a:r>
              <a:rPr lang="en-US" sz="2500" b="1" dirty="0">
                <a:solidFill>
                  <a:srgbClr val="FF0000"/>
                </a:solidFill>
                <a:latin typeface="+mj-lt"/>
              </a:rPr>
              <a:t>Same idea as </a:t>
            </a:r>
            <a:r>
              <a:rPr lang="en-US" sz="2500" b="1" dirty="0" err="1">
                <a:solidFill>
                  <a:srgbClr val="FF0000"/>
                </a:solidFill>
                <a:latin typeface="+mj-lt"/>
              </a:rPr>
              <a:t>normpdf</a:t>
            </a:r>
            <a:r>
              <a:rPr lang="en-US" sz="2500" b="1" dirty="0">
                <a:solidFill>
                  <a:srgbClr val="FF0000"/>
                </a:solidFill>
                <a:latin typeface="+mj-lt"/>
              </a:rPr>
              <a:t> and </a:t>
            </a:r>
            <a:r>
              <a:rPr lang="en-US" sz="2500" b="1" dirty="0" err="1">
                <a:solidFill>
                  <a:srgbClr val="FF0000"/>
                </a:solidFill>
                <a:latin typeface="+mj-lt"/>
              </a:rPr>
              <a:t>normcdf</a:t>
            </a:r>
            <a:endParaRPr lang="en-US" sz="25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Vertical Text Placeholder 2"/>
          <p:cNvSpPr>
            <a:spLocks noGrp="1"/>
          </p:cNvSpPr>
          <p:nvPr>
            <p:ph type="body" orient="vert" idx="1"/>
          </p:nvPr>
        </p:nvSpPr>
        <p:spPr>
          <a:xfrm rot="16200000">
            <a:off x="3536951" y="-2555875"/>
            <a:ext cx="2424112" cy="8256587"/>
          </a:xfrm>
        </p:spPr>
        <p:txBody>
          <a:bodyPr/>
          <a:lstStyle/>
          <a:p>
            <a:pPr marL="0" indent="0" eaLnBrk="1" hangingPunct="1">
              <a:buFont typeface="Arial" charset="0"/>
              <a:buNone/>
            </a:pPr>
            <a:r>
              <a:rPr lang="en-US" altLang="en-US" sz="3500" b="1" dirty="0" smtClean="0">
                <a:solidFill>
                  <a:srgbClr val="E81F30"/>
                </a:solidFill>
                <a:ea typeface="ＭＳ Ｐゴシック" pitchFamily="34" charset="-128"/>
              </a:rPr>
              <a:t>Example: The Birthday Game</a:t>
            </a:r>
            <a:endParaRPr lang="en-US" altLang="en-US" sz="3500" dirty="0" smtClean="0">
              <a:solidFill>
                <a:srgbClr val="E81F30"/>
              </a:solidFill>
              <a:ea typeface="ＭＳ Ｐゴシック" pitchFamily="34" charset="-128"/>
            </a:endParaRPr>
          </a:p>
          <a:p>
            <a:pPr marL="0" indent="0" eaLnBrk="1" hangingPunct="1">
              <a:buFont typeface="Wingdings" pitchFamily="2" charset="2"/>
              <a:buNone/>
            </a:pPr>
            <a:r>
              <a:rPr lang="en-US" altLang="en-US" sz="2500" dirty="0" smtClean="0">
                <a:solidFill>
                  <a:srgbClr val="000000"/>
                </a:solidFill>
                <a:ea typeface="ＭＳ Ｐゴシック" pitchFamily="34" charset="-128"/>
              </a:rPr>
              <a:t>I am going to think of the day of the week of one of my friend’s birthdays. If the first guesser gets it right you all will receive 1 homework question. If the second guesser gets the day right you will receive 2 homework questions,  etc.  Before playing the game, my plan was to give you all 10 homework questions.</a:t>
            </a:r>
          </a:p>
          <a:p>
            <a:pPr marL="0" indent="0" eaLnBrk="1" hangingPunct="1">
              <a:buFont typeface="Wingdings" pitchFamily="2" charset="2"/>
              <a:buNone/>
            </a:pPr>
            <a:r>
              <a:rPr lang="en-US" altLang="en-US" sz="2500" dirty="0" smtClean="0">
                <a:solidFill>
                  <a:srgbClr val="000000"/>
                </a:solidFill>
                <a:ea typeface="ＭＳ Ｐゴシック" pitchFamily="34" charset="-128"/>
              </a:rPr>
              <a:t>The random variable of interest in this game is Y = the number of guesses it takes to correctly identify the birth day of one of your teacher’s friends.  What is the probability the first student guesses correctly?  The second? Third? What is the probability one of the first three students will be correct?</a:t>
            </a:r>
          </a:p>
        </p:txBody>
      </p:sp>
      <p:pic>
        <p:nvPicPr>
          <p:cNvPr id="31747" name="Picture 20" descr="P6.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4426" y="5043298"/>
            <a:ext cx="3517386" cy="181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Vertical Text Placeholder 2"/>
          <p:cNvSpPr>
            <a:spLocks noGrp="1"/>
          </p:cNvSpPr>
          <p:nvPr>
            <p:ph type="body" orient="vert" idx="1"/>
          </p:nvPr>
        </p:nvSpPr>
        <p:spPr>
          <a:xfrm rot="16200000">
            <a:off x="3380415" y="-2436315"/>
            <a:ext cx="2424112" cy="7956645"/>
          </a:xfrm>
        </p:spPr>
        <p:txBody>
          <a:bodyPr/>
          <a:lstStyle/>
          <a:p>
            <a:pPr marL="0" indent="0" algn="ctr" eaLnBrk="1" hangingPunct="1">
              <a:buFont typeface="Arial" charset="0"/>
              <a:buNone/>
            </a:pPr>
            <a:r>
              <a:rPr lang="en-US" altLang="en-US" sz="3500" b="1" dirty="0" smtClean="0">
                <a:solidFill>
                  <a:srgbClr val="E81F30"/>
                </a:solidFill>
                <a:ea typeface="ＭＳ Ｐゴシック" pitchFamily="34" charset="-128"/>
              </a:rPr>
              <a:t>Example: The Birthday Game</a:t>
            </a:r>
            <a:endParaRPr lang="en-US" altLang="en-US" sz="3500" dirty="0" smtClean="0">
              <a:solidFill>
                <a:srgbClr val="E81F30"/>
              </a:solidFill>
              <a:ea typeface="ＭＳ Ｐゴシック" pitchFamily="34" charset="-128"/>
            </a:endParaRPr>
          </a:p>
        </p:txBody>
      </p:sp>
      <p:sp>
        <p:nvSpPr>
          <p:cNvPr id="32771" name="TextBox 11"/>
          <p:cNvSpPr txBox="1">
            <a:spLocks noChangeArrowheads="1"/>
          </p:cNvSpPr>
          <p:nvPr/>
        </p:nvSpPr>
        <p:spPr bwMode="auto">
          <a:xfrm>
            <a:off x="468052" y="1303883"/>
            <a:ext cx="56245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2500" b="1" dirty="0" smtClean="0">
                <a:solidFill>
                  <a:srgbClr val="00B050"/>
                </a:solidFill>
                <a:latin typeface="+mj-lt"/>
              </a:rPr>
              <a:t>CHECK CONDITIONS:</a:t>
            </a:r>
          </a:p>
        </p:txBody>
      </p:sp>
      <p:sp>
        <p:nvSpPr>
          <p:cNvPr id="32773" name="TextBox 16"/>
          <p:cNvSpPr txBox="1">
            <a:spLocks noChangeArrowheads="1"/>
          </p:cNvSpPr>
          <p:nvPr/>
        </p:nvSpPr>
        <p:spPr bwMode="auto">
          <a:xfrm>
            <a:off x="468052" y="2030176"/>
            <a:ext cx="7856538"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2500" b="1" dirty="0" smtClean="0">
                <a:latin typeface="+mj-lt"/>
              </a:rPr>
              <a:t>Binary: </a:t>
            </a:r>
            <a:r>
              <a:rPr lang="en-US" sz="2500" dirty="0" smtClean="0">
                <a:latin typeface="+mj-lt"/>
              </a:rPr>
              <a:t>There are only 2 options:  Success = correct guess, Failure = incorrect guess</a:t>
            </a:r>
          </a:p>
          <a:p>
            <a:pPr eaLnBrk="1" hangingPunct="1">
              <a:defRPr/>
            </a:pPr>
            <a:r>
              <a:rPr lang="en-US" sz="2500" b="1" dirty="0" smtClean="0">
                <a:latin typeface="+mj-lt"/>
              </a:rPr>
              <a:t>Independent: </a:t>
            </a:r>
            <a:r>
              <a:rPr lang="en-US" sz="2500" dirty="0" smtClean="0">
                <a:latin typeface="+mj-lt"/>
              </a:rPr>
              <a:t>The result of one student’s guess has no effect on the result of any other guess.</a:t>
            </a:r>
          </a:p>
          <a:p>
            <a:pPr eaLnBrk="1" hangingPunct="1">
              <a:defRPr/>
            </a:pPr>
            <a:r>
              <a:rPr lang="en-US" sz="2500" b="1" dirty="0" smtClean="0">
                <a:latin typeface="+mj-lt"/>
              </a:rPr>
              <a:t>Trials: </a:t>
            </a:r>
            <a:r>
              <a:rPr lang="en-US" sz="2500" dirty="0" smtClean="0">
                <a:latin typeface="+mj-lt"/>
              </a:rPr>
              <a:t>We’re counting the number of guesses up to and including the first correct guess.</a:t>
            </a:r>
          </a:p>
          <a:p>
            <a:pPr eaLnBrk="1" hangingPunct="1">
              <a:defRPr/>
            </a:pPr>
            <a:r>
              <a:rPr lang="en-US" sz="2500" b="1" dirty="0" smtClean="0">
                <a:latin typeface="+mj-lt"/>
              </a:rPr>
              <a:t>Success: </a:t>
            </a:r>
            <a:r>
              <a:rPr lang="en-US" sz="2500" dirty="0" smtClean="0">
                <a:latin typeface="+mj-lt"/>
              </a:rPr>
              <a:t>On each trial, the probability of a correct guess is 1/7, which is the same.</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Vertical Text Placeholder 2"/>
          <p:cNvSpPr>
            <a:spLocks noGrp="1"/>
          </p:cNvSpPr>
          <p:nvPr>
            <p:ph type="body" orient="vert" idx="1"/>
          </p:nvPr>
        </p:nvSpPr>
        <p:spPr>
          <a:xfrm rot="16200000">
            <a:off x="3344069" y="-2367947"/>
            <a:ext cx="2424112" cy="7864474"/>
          </a:xfrm>
        </p:spPr>
        <p:txBody>
          <a:bodyPr/>
          <a:lstStyle/>
          <a:p>
            <a:pPr marL="0" indent="0" algn="ctr" eaLnBrk="1" hangingPunct="1">
              <a:buFont typeface="Arial" charset="0"/>
              <a:buNone/>
            </a:pPr>
            <a:r>
              <a:rPr lang="en-US" altLang="en-US" sz="3500" b="1" dirty="0" smtClean="0">
                <a:solidFill>
                  <a:srgbClr val="E81F30"/>
                </a:solidFill>
                <a:ea typeface="ＭＳ Ｐゴシック" pitchFamily="34" charset="-128"/>
              </a:rPr>
              <a:t>Example: The Birthday Game</a:t>
            </a:r>
            <a:endParaRPr lang="en-US" altLang="en-US" sz="3500" dirty="0" smtClean="0">
              <a:solidFill>
                <a:srgbClr val="E81F30"/>
              </a:solidFill>
              <a:ea typeface="ＭＳ Ｐゴシック" pitchFamily="34" charset="-128"/>
            </a:endParaRPr>
          </a:p>
        </p:txBody>
      </p:sp>
      <p:sp>
        <p:nvSpPr>
          <p:cNvPr id="32774" name="TextBox 11"/>
          <p:cNvSpPr txBox="1">
            <a:spLocks noChangeArrowheads="1"/>
          </p:cNvSpPr>
          <p:nvPr/>
        </p:nvSpPr>
        <p:spPr bwMode="auto">
          <a:xfrm>
            <a:off x="527049" y="1099712"/>
            <a:ext cx="796131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2500" b="1" dirty="0" smtClean="0">
                <a:solidFill>
                  <a:srgbClr val="00B050"/>
                </a:solidFill>
                <a:latin typeface="+mj-lt"/>
              </a:rPr>
              <a:t>DO:</a:t>
            </a:r>
            <a:endParaRPr lang="en-US" sz="2500" b="1" i="1" dirty="0" smtClean="0">
              <a:solidFill>
                <a:srgbClr val="00B050"/>
              </a:solidFill>
              <a:latin typeface="+mj-lt"/>
            </a:endParaRPr>
          </a:p>
          <a:p>
            <a:pPr eaLnBrk="1" hangingPunct="1">
              <a:defRPr/>
            </a:pPr>
            <a:r>
              <a:rPr lang="en-US" sz="2500" dirty="0" smtClean="0">
                <a:latin typeface="+mj-lt"/>
              </a:rPr>
              <a:t>Probability First Student: 1/7 = 0.142857</a:t>
            </a:r>
          </a:p>
          <a:p>
            <a:pPr eaLnBrk="1" hangingPunct="1">
              <a:defRPr/>
            </a:pPr>
            <a:endParaRPr lang="en-US" sz="2500" dirty="0" smtClean="0">
              <a:latin typeface="+mj-lt"/>
            </a:endParaRPr>
          </a:p>
          <a:p>
            <a:pPr eaLnBrk="1" hangingPunct="1">
              <a:defRPr/>
            </a:pPr>
            <a:r>
              <a:rPr lang="en-US" sz="2500" dirty="0" smtClean="0">
                <a:latin typeface="+mj-lt"/>
              </a:rPr>
              <a:t>Probability Second Student: </a:t>
            </a:r>
            <a:r>
              <a:rPr lang="en-US" sz="2500" dirty="0" err="1" smtClean="0">
                <a:latin typeface="+mj-lt"/>
              </a:rPr>
              <a:t>geomet</a:t>
            </a:r>
            <a:r>
              <a:rPr lang="en-US" sz="2500" b="1" dirty="0" err="1" smtClean="0">
                <a:latin typeface="+mj-lt"/>
              </a:rPr>
              <a:t>PDF</a:t>
            </a:r>
            <a:r>
              <a:rPr lang="en-US" sz="2500" dirty="0" smtClean="0">
                <a:latin typeface="+mj-lt"/>
              </a:rPr>
              <a:t>(1/7, 2) = 0.1224</a:t>
            </a:r>
          </a:p>
          <a:p>
            <a:pPr eaLnBrk="1" hangingPunct="1">
              <a:defRPr/>
            </a:pPr>
            <a:endParaRPr lang="en-US" sz="2500" dirty="0" smtClean="0">
              <a:latin typeface="+mj-lt"/>
            </a:endParaRPr>
          </a:p>
          <a:p>
            <a:pPr eaLnBrk="1" hangingPunct="1">
              <a:defRPr/>
            </a:pPr>
            <a:r>
              <a:rPr lang="en-US" sz="2500" dirty="0" smtClean="0">
                <a:latin typeface="+mj-lt"/>
              </a:rPr>
              <a:t>Probability Third Student: </a:t>
            </a:r>
            <a:r>
              <a:rPr lang="en-US" sz="2500" dirty="0" err="1" smtClean="0">
                <a:latin typeface="+mj-lt"/>
              </a:rPr>
              <a:t>geomet</a:t>
            </a:r>
            <a:r>
              <a:rPr lang="en-US" sz="2500" b="1" dirty="0" err="1" smtClean="0">
                <a:latin typeface="+mj-lt"/>
              </a:rPr>
              <a:t>PDF</a:t>
            </a:r>
            <a:r>
              <a:rPr lang="en-US" sz="2500" dirty="0" smtClean="0">
                <a:latin typeface="+mj-lt"/>
              </a:rPr>
              <a:t> (1/7, 3) = 0.10496</a:t>
            </a:r>
          </a:p>
          <a:p>
            <a:pPr eaLnBrk="1" hangingPunct="1">
              <a:defRPr/>
            </a:pPr>
            <a:endParaRPr lang="en-US" sz="2500" dirty="0" smtClean="0">
              <a:latin typeface="+mj-lt"/>
            </a:endParaRPr>
          </a:p>
          <a:p>
            <a:pPr eaLnBrk="1" hangingPunct="1">
              <a:defRPr/>
            </a:pPr>
            <a:r>
              <a:rPr lang="en-US" sz="2500" dirty="0" smtClean="0">
                <a:latin typeface="+mj-lt"/>
              </a:rPr>
              <a:t>What is the probability one of the first three students will be correct? </a:t>
            </a:r>
            <a:r>
              <a:rPr lang="en-US" sz="2500" dirty="0" err="1" smtClean="0">
                <a:latin typeface="+mj-lt"/>
              </a:rPr>
              <a:t>Geomet</a:t>
            </a:r>
            <a:r>
              <a:rPr lang="en-US" sz="2500" b="1" dirty="0" err="1" smtClean="0">
                <a:latin typeface="+mj-lt"/>
              </a:rPr>
              <a:t>CDF</a:t>
            </a:r>
            <a:r>
              <a:rPr lang="en-US" sz="2500" dirty="0" smtClean="0">
                <a:latin typeface="+mj-lt"/>
              </a:rPr>
              <a:t>(1/7, 1, 3) = 0.37026</a:t>
            </a:r>
          </a:p>
          <a:p>
            <a:pPr eaLnBrk="1" hangingPunct="1">
              <a:defRPr/>
            </a:pPr>
            <a:endParaRPr lang="en-US" sz="2500" dirty="0" smtClean="0">
              <a:latin typeface="+mj-lt"/>
            </a:endParaRPr>
          </a:p>
          <a:p>
            <a:pPr eaLnBrk="1" hangingPunct="1">
              <a:defRPr/>
            </a:pPr>
            <a:r>
              <a:rPr lang="en-US" sz="2500" b="1" dirty="0" smtClean="0">
                <a:solidFill>
                  <a:srgbClr val="00B050"/>
                </a:solidFill>
                <a:latin typeface="+mj-lt"/>
              </a:rPr>
              <a:t>CONCLUDE: </a:t>
            </a:r>
            <a:r>
              <a:rPr lang="en-US" sz="2500" dirty="0" smtClean="0">
                <a:latin typeface="+mj-lt"/>
              </a:rPr>
              <a:t>There is a 37.03% percent change that one of the first three students will guess correctly.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Time to Grade the Quizzes</a:t>
            </a:r>
            <a:endParaRPr lang="en-US" dirty="0"/>
          </a:p>
        </p:txBody>
      </p:sp>
      <p:sp>
        <p:nvSpPr>
          <p:cNvPr id="8" name="Content Placeholder 7"/>
          <p:cNvSpPr>
            <a:spLocks noGrp="1"/>
          </p:cNvSpPr>
          <p:nvPr>
            <p:ph idx="1"/>
          </p:nvPr>
        </p:nvSpPr>
        <p:spPr/>
        <p:txBody>
          <a:bodyPr/>
          <a:lstStyle/>
          <a:p>
            <a:r>
              <a:rPr lang="en-US" dirty="0" smtClean="0"/>
              <a:t>Exchange papers with a classmate</a:t>
            </a:r>
          </a:p>
          <a:p>
            <a:r>
              <a:rPr lang="en-US" dirty="0" smtClean="0"/>
              <a:t>Mark only the wrong answers.</a:t>
            </a:r>
          </a:p>
          <a:p>
            <a:pPr lvl="1"/>
            <a:r>
              <a:rPr lang="en-US" dirty="0" smtClean="0"/>
              <a:t>Do not place a check next to correct answers</a:t>
            </a:r>
          </a:p>
          <a:p>
            <a:pPr lvl="1"/>
            <a:endParaRPr lang="en-US" dirty="0"/>
          </a:p>
          <a:p>
            <a:pPr lvl="1"/>
            <a:endParaRPr lang="en-US" dirty="0"/>
          </a:p>
        </p:txBody>
      </p:sp>
    </p:spTree>
    <p:extLst>
      <p:ext uri="{BB962C8B-B14F-4D97-AF65-F5344CB8AC3E}">
        <p14:creationId xmlns:p14="http://schemas.microsoft.com/office/powerpoint/2010/main" val="1052622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Vertical Text Placeholder 2"/>
          <p:cNvSpPr>
            <a:spLocks noGrp="1"/>
          </p:cNvSpPr>
          <p:nvPr>
            <p:ph type="body" orient="vert" idx="1"/>
          </p:nvPr>
        </p:nvSpPr>
        <p:spPr>
          <a:xfrm rot="16200000">
            <a:off x="3489325" y="-2508249"/>
            <a:ext cx="2212975" cy="7950200"/>
          </a:xfrm>
        </p:spPr>
        <p:txBody>
          <a:bodyPr/>
          <a:lstStyle/>
          <a:p>
            <a:pPr marL="0" indent="0" algn="ctr" eaLnBrk="1" hangingPunct="1">
              <a:buFont typeface="Arial" charset="0"/>
              <a:buNone/>
              <a:defRPr/>
            </a:pPr>
            <a:r>
              <a:rPr lang="en-US" sz="4400" b="1" dirty="0" smtClean="0">
                <a:solidFill>
                  <a:srgbClr val="00B050"/>
                </a:solidFill>
                <a:ea typeface="ＭＳ Ｐゴシック" pitchFamily="-111" charset="-128"/>
              </a:rPr>
              <a:t>Geometric Distribution:</a:t>
            </a:r>
            <a:r>
              <a:rPr lang="en-US" sz="4400" b="1" dirty="0" smtClean="0">
                <a:solidFill>
                  <a:srgbClr val="000000"/>
                </a:solidFill>
                <a:ea typeface="ＭＳ Ｐゴシック" pitchFamily="-111" charset="-128"/>
              </a:rPr>
              <a:t> Mean</a:t>
            </a:r>
            <a:endParaRPr lang="en-US" sz="4400" dirty="0" smtClean="0">
              <a:solidFill>
                <a:srgbClr val="000000"/>
              </a:solidFill>
              <a:ea typeface="ＭＳ Ｐゴシック" pitchFamily="-111" charset="-128"/>
            </a:endParaRPr>
          </a:p>
          <a:p>
            <a:pPr algn="ctr" eaLnBrk="1" hangingPunct="1">
              <a:buFont typeface="Wingdings" pitchFamily="-111" charset="2"/>
              <a:buNone/>
              <a:defRPr/>
            </a:pPr>
            <a:endParaRPr lang="en-US" sz="4400" dirty="0" smtClean="0">
              <a:solidFill>
                <a:srgbClr val="000000"/>
              </a:solidFill>
              <a:ea typeface="ＭＳ Ｐゴシック" pitchFamily="-111" charset="-128"/>
            </a:endParaRPr>
          </a:p>
        </p:txBody>
      </p:sp>
      <p:sp>
        <p:nvSpPr>
          <p:cNvPr id="15" name="TextBox 14"/>
          <p:cNvSpPr txBox="1"/>
          <p:nvPr/>
        </p:nvSpPr>
        <p:spPr bwMode="auto">
          <a:xfrm>
            <a:off x="490538" y="1370013"/>
            <a:ext cx="8080375" cy="40163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lvl1pPr marL="342900" indent="-342900"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1200"/>
              </a:spcAft>
              <a:defRPr/>
            </a:pPr>
            <a:r>
              <a:rPr lang="en-US" sz="2500" dirty="0" smtClean="0">
                <a:solidFill>
                  <a:srgbClr val="000000"/>
                </a:solidFill>
                <a:latin typeface="+mj-lt"/>
              </a:rPr>
              <a:t>If </a:t>
            </a:r>
            <a:r>
              <a:rPr lang="en-US" sz="2500" i="1" dirty="0" smtClean="0">
                <a:solidFill>
                  <a:srgbClr val="000000"/>
                </a:solidFill>
                <a:latin typeface="+mj-lt"/>
              </a:rPr>
              <a:t>Y</a:t>
            </a:r>
            <a:r>
              <a:rPr lang="en-US" sz="2500" dirty="0" smtClean="0">
                <a:solidFill>
                  <a:srgbClr val="000000"/>
                </a:solidFill>
                <a:latin typeface="+mj-lt"/>
              </a:rPr>
              <a:t> is a geometric random variable with probability </a:t>
            </a:r>
            <a:r>
              <a:rPr lang="en-US" sz="2500" i="1" dirty="0" smtClean="0">
                <a:solidFill>
                  <a:srgbClr val="000000"/>
                </a:solidFill>
                <a:latin typeface="+mj-lt"/>
              </a:rPr>
              <a:t>p</a:t>
            </a:r>
            <a:r>
              <a:rPr lang="en-US" sz="2500" dirty="0" smtClean="0">
                <a:solidFill>
                  <a:srgbClr val="000000"/>
                </a:solidFill>
                <a:latin typeface="+mj-lt"/>
              </a:rPr>
              <a:t> of success on each trial, then its </a:t>
            </a:r>
            <a:r>
              <a:rPr lang="en-US" sz="2500" b="1" dirty="0" smtClean="0">
                <a:solidFill>
                  <a:srgbClr val="000000"/>
                </a:solidFill>
                <a:latin typeface="+mj-lt"/>
              </a:rPr>
              <a:t>mean</a:t>
            </a:r>
            <a:r>
              <a:rPr lang="en-US" sz="2500" dirty="0" smtClean="0">
                <a:solidFill>
                  <a:srgbClr val="000000"/>
                </a:solidFill>
                <a:latin typeface="+mj-lt"/>
              </a:rPr>
              <a:t> (expected value) is </a:t>
            </a:r>
            <a:r>
              <a:rPr lang="en-US" sz="2500" b="1" i="1" dirty="0" smtClean="0">
                <a:solidFill>
                  <a:srgbClr val="000000"/>
                </a:solidFill>
                <a:latin typeface="+mj-lt"/>
              </a:rPr>
              <a:t>E</a:t>
            </a:r>
            <a:r>
              <a:rPr lang="en-US" sz="2500" b="1" dirty="0" smtClean="0">
                <a:solidFill>
                  <a:srgbClr val="000000"/>
                </a:solidFill>
                <a:latin typeface="+mj-lt"/>
              </a:rPr>
              <a:t>(</a:t>
            </a:r>
            <a:r>
              <a:rPr lang="en-US" sz="2500" b="1" i="1" dirty="0" smtClean="0">
                <a:solidFill>
                  <a:srgbClr val="000000"/>
                </a:solidFill>
                <a:latin typeface="+mj-lt"/>
              </a:rPr>
              <a:t>Y</a:t>
            </a:r>
            <a:r>
              <a:rPr lang="en-US" sz="2500" b="1" dirty="0" smtClean="0">
                <a:solidFill>
                  <a:srgbClr val="000000"/>
                </a:solidFill>
                <a:latin typeface="+mj-lt"/>
              </a:rPr>
              <a:t>) = </a:t>
            </a:r>
            <a:r>
              <a:rPr lang="en-US" sz="2500" b="1" i="1" dirty="0" smtClean="0">
                <a:solidFill>
                  <a:srgbClr val="000000"/>
                </a:solidFill>
                <a:latin typeface="+mj-lt"/>
              </a:rPr>
              <a:t>µ</a:t>
            </a:r>
            <a:r>
              <a:rPr lang="en-US" sz="2500" b="1" i="1" baseline="-25000" dirty="0" smtClean="0">
                <a:solidFill>
                  <a:srgbClr val="000000"/>
                </a:solidFill>
                <a:latin typeface="+mj-lt"/>
              </a:rPr>
              <a:t>Y </a:t>
            </a:r>
            <a:r>
              <a:rPr lang="en-US" sz="2500" b="1" dirty="0" smtClean="0">
                <a:solidFill>
                  <a:srgbClr val="000000"/>
                </a:solidFill>
                <a:latin typeface="+mj-lt"/>
              </a:rPr>
              <a:t>= 1/</a:t>
            </a:r>
            <a:r>
              <a:rPr lang="en-US" sz="2500" b="1" i="1" dirty="0" smtClean="0">
                <a:solidFill>
                  <a:srgbClr val="000000"/>
                </a:solidFill>
                <a:latin typeface="+mj-lt"/>
              </a:rPr>
              <a:t>p</a:t>
            </a:r>
            <a:r>
              <a:rPr lang="en-US" sz="2500" b="1" dirty="0" smtClean="0">
                <a:solidFill>
                  <a:srgbClr val="000000"/>
                </a:solidFill>
                <a:latin typeface="+mj-lt"/>
              </a:rPr>
              <a:t>.</a:t>
            </a:r>
          </a:p>
          <a:p>
            <a:pPr eaLnBrk="1" hangingPunct="1">
              <a:spcAft>
                <a:spcPts val="1200"/>
              </a:spcAft>
              <a:defRPr/>
            </a:pPr>
            <a:r>
              <a:rPr lang="en-US" sz="2500" b="1" dirty="0" smtClean="0">
                <a:solidFill>
                  <a:srgbClr val="000000"/>
                </a:solidFill>
                <a:latin typeface="+mj-lt"/>
              </a:rPr>
              <a:t>Meaning</a:t>
            </a:r>
            <a:r>
              <a:rPr lang="en-US" sz="2500" b="1" dirty="0">
                <a:solidFill>
                  <a:srgbClr val="000000"/>
                </a:solidFill>
                <a:latin typeface="+mj-lt"/>
              </a:rPr>
              <a:t>: </a:t>
            </a:r>
            <a:r>
              <a:rPr lang="en-US" sz="2500" dirty="0">
                <a:solidFill>
                  <a:srgbClr val="000000"/>
                </a:solidFill>
                <a:latin typeface="+mj-lt"/>
              </a:rPr>
              <a:t>Expected number of n trials to achieve first success (average)</a:t>
            </a:r>
          </a:p>
          <a:p>
            <a:pPr eaLnBrk="1" hangingPunct="1">
              <a:spcAft>
                <a:spcPts val="1200"/>
              </a:spcAft>
              <a:defRPr/>
            </a:pPr>
            <a:r>
              <a:rPr lang="en-US" sz="2500" b="1" dirty="0">
                <a:solidFill>
                  <a:srgbClr val="000000"/>
                </a:solidFill>
                <a:latin typeface="+mj-lt"/>
              </a:rPr>
              <a:t>Example: </a:t>
            </a:r>
            <a:r>
              <a:rPr lang="en-US" sz="2500" dirty="0">
                <a:solidFill>
                  <a:srgbClr val="000000"/>
                </a:solidFill>
                <a:latin typeface="+mj-lt"/>
              </a:rPr>
              <a:t>Suppose you are a 80% free throw shooter. You are going to shoot until you </a:t>
            </a:r>
            <a:r>
              <a:rPr lang="en-US" sz="2500" dirty="0" smtClean="0">
                <a:solidFill>
                  <a:srgbClr val="000000"/>
                </a:solidFill>
                <a:latin typeface="+mj-lt"/>
              </a:rPr>
              <a:t>make. </a:t>
            </a:r>
          </a:p>
          <a:p>
            <a:pPr eaLnBrk="1" hangingPunct="1">
              <a:spcAft>
                <a:spcPts val="1200"/>
              </a:spcAft>
              <a:defRPr/>
            </a:pPr>
            <a:r>
              <a:rPr lang="en-US" sz="2500" dirty="0" smtClean="0">
                <a:solidFill>
                  <a:srgbClr val="000000"/>
                </a:solidFill>
                <a:latin typeface="+mj-lt"/>
              </a:rPr>
              <a:t>For </a:t>
            </a:r>
            <a:r>
              <a:rPr lang="en-US" sz="2500" dirty="0">
                <a:solidFill>
                  <a:srgbClr val="000000"/>
                </a:solidFill>
                <a:latin typeface="+mj-lt"/>
              </a:rPr>
              <a:t>p = .8</a:t>
            </a:r>
            <a:r>
              <a:rPr lang="en-US" sz="2500" dirty="0" smtClean="0">
                <a:solidFill>
                  <a:srgbClr val="000000"/>
                </a:solidFill>
                <a:latin typeface="+mj-lt"/>
              </a:rPr>
              <a:t>, the mean is 1/.8 = 1.25. This means </a:t>
            </a:r>
            <a:r>
              <a:rPr lang="en-US" sz="2500" dirty="0">
                <a:solidFill>
                  <a:srgbClr val="000000"/>
                </a:solidFill>
                <a:latin typeface="+mj-lt"/>
              </a:rPr>
              <a:t>we expect </a:t>
            </a:r>
            <a:r>
              <a:rPr lang="en-US" sz="2500" dirty="0" smtClean="0">
                <a:solidFill>
                  <a:srgbClr val="000000"/>
                </a:solidFill>
                <a:latin typeface="+mj-lt"/>
              </a:rPr>
              <a:t>the shooter to </a:t>
            </a:r>
            <a:r>
              <a:rPr lang="en-US" sz="2500" dirty="0">
                <a:solidFill>
                  <a:srgbClr val="000000"/>
                </a:solidFill>
                <a:latin typeface="+mj-lt"/>
              </a:rPr>
              <a:t>take 1.25 shots, on average, to make </a:t>
            </a:r>
            <a:r>
              <a:rPr lang="en-US" sz="2500" dirty="0" smtClean="0">
                <a:solidFill>
                  <a:srgbClr val="000000"/>
                </a:solidFill>
                <a:latin typeface="+mj-lt"/>
              </a:rPr>
              <a:t>first.</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0"/>
            <a:ext cx="7772400" cy="755650"/>
          </a:xfrm>
        </p:spPr>
        <p:txBody>
          <a:bodyPr>
            <a:normAutofit fontScale="90000"/>
          </a:bodyPr>
          <a:lstStyle/>
          <a:p>
            <a:pPr eaLnBrk="1" hangingPunct="1"/>
            <a:r>
              <a:rPr lang="en-US" dirty="0" smtClean="0"/>
              <a:t>Binomial vs. Geometric</a:t>
            </a:r>
          </a:p>
        </p:txBody>
      </p:sp>
      <p:sp>
        <p:nvSpPr>
          <p:cNvPr id="16387" name="Text Box 3"/>
          <p:cNvSpPr txBox="1">
            <a:spLocks noChangeArrowheads="1"/>
          </p:cNvSpPr>
          <p:nvPr/>
        </p:nvSpPr>
        <p:spPr bwMode="auto">
          <a:xfrm>
            <a:off x="304800" y="762000"/>
            <a:ext cx="8942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dirty="0">
                <a:solidFill>
                  <a:srgbClr val="00B0F0"/>
                </a:solidFill>
                <a:latin typeface="+mj-lt"/>
              </a:rPr>
              <a:t>The Binomial Setting  </a:t>
            </a:r>
            <a:r>
              <a:rPr lang="en-US" sz="3600" b="1" dirty="0" smtClean="0">
                <a:solidFill>
                  <a:srgbClr val="00B0F0"/>
                </a:solidFill>
                <a:latin typeface="+mj-lt"/>
              </a:rPr>
              <a:t>  </a:t>
            </a:r>
            <a:r>
              <a:rPr lang="en-US" sz="3600" b="1" dirty="0" smtClean="0">
                <a:solidFill>
                  <a:srgbClr val="00B050"/>
                </a:solidFill>
                <a:latin typeface="+mj-lt"/>
              </a:rPr>
              <a:t>The </a:t>
            </a:r>
            <a:r>
              <a:rPr lang="en-US" sz="3600" b="1" dirty="0">
                <a:solidFill>
                  <a:srgbClr val="00B050"/>
                </a:solidFill>
                <a:latin typeface="+mj-lt"/>
              </a:rPr>
              <a:t>Geometric Setting</a:t>
            </a:r>
          </a:p>
        </p:txBody>
      </p:sp>
      <p:sp>
        <p:nvSpPr>
          <p:cNvPr id="16388" name="Text Box 4"/>
          <p:cNvSpPr txBox="1">
            <a:spLocks noChangeArrowheads="1"/>
          </p:cNvSpPr>
          <p:nvPr/>
        </p:nvSpPr>
        <p:spPr bwMode="auto">
          <a:xfrm>
            <a:off x="0" y="1571625"/>
            <a:ext cx="44386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sz="2800" dirty="0">
                <a:latin typeface="+mj-lt"/>
              </a:rPr>
              <a:t>Each observation falls into</a:t>
            </a:r>
          </a:p>
          <a:p>
            <a:pPr eaLnBrk="1" hangingPunct="1"/>
            <a:r>
              <a:rPr lang="en-US" sz="2800" dirty="0">
                <a:latin typeface="+mj-lt"/>
              </a:rPr>
              <a:t>     one of two categories.</a:t>
            </a:r>
          </a:p>
        </p:txBody>
      </p:sp>
      <p:sp>
        <p:nvSpPr>
          <p:cNvPr id="16389" name="Text Box 5"/>
          <p:cNvSpPr txBox="1">
            <a:spLocks noChangeArrowheads="1"/>
          </p:cNvSpPr>
          <p:nvPr/>
        </p:nvSpPr>
        <p:spPr bwMode="auto">
          <a:xfrm>
            <a:off x="0" y="2514600"/>
            <a:ext cx="43799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startAt="2"/>
            </a:pPr>
            <a:r>
              <a:rPr lang="en-US" sz="2800" dirty="0">
                <a:latin typeface="+mj-lt"/>
              </a:rPr>
              <a:t>The probability of success</a:t>
            </a:r>
          </a:p>
          <a:p>
            <a:pPr eaLnBrk="1" hangingPunct="1"/>
            <a:r>
              <a:rPr lang="en-US" sz="2800" dirty="0">
                <a:latin typeface="+mj-lt"/>
              </a:rPr>
              <a:t>      is the same for each </a:t>
            </a:r>
          </a:p>
          <a:p>
            <a:pPr eaLnBrk="1" hangingPunct="1"/>
            <a:r>
              <a:rPr lang="en-US" sz="2800" dirty="0">
                <a:latin typeface="+mj-lt"/>
              </a:rPr>
              <a:t>      observation.</a:t>
            </a:r>
          </a:p>
        </p:txBody>
      </p:sp>
      <p:sp>
        <p:nvSpPr>
          <p:cNvPr id="16390" name="Text Box 6"/>
          <p:cNvSpPr txBox="1">
            <a:spLocks noChangeArrowheads="1"/>
          </p:cNvSpPr>
          <p:nvPr/>
        </p:nvSpPr>
        <p:spPr bwMode="auto">
          <a:xfrm>
            <a:off x="0" y="3810000"/>
            <a:ext cx="41275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startAt="3"/>
            </a:pPr>
            <a:r>
              <a:rPr lang="en-US" sz="2800">
                <a:latin typeface="+mj-lt"/>
              </a:rPr>
              <a:t>The observations are </a:t>
            </a:r>
            <a:r>
              <a:rPr lang="en-US" sz="2800" b="1">
                <a:latin typeface="+mj-lt"/>
              </a:rPr>
              <a:t>all</a:t>
            </a:r>
          </a:p>
          <a:p>
            <a:pPr eaLnBrk="1" hangingPunct="1"/>
            <a:r>
              <a:rPr lang="en-US" sz="2800">
                <a:latin typeface="+mj-lt"/>
              </a:rPr>
              <a:t>      independent.</a:t>
            </a:r>
          </a:p>
        </p:txBody>
      </p:sp>
      <p:sp>
        <p:nvSpPr>
          <p:cNvPr id="16391" name="Text Box 7"/>
          <p:cNvSpPr txBox="1">
            <a:spLocks noChangeArrowheads="1"/>
          </p:cNvSpPr>
          <p:nvPr/>
        </p:nvSpPr>
        <p:spPr bwMode="auto">
          <a:xfrm>
            <a:off x="0" y="4800600"/>
            <a:ext cx="4302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startAt="4"/>
            </a:pPr>
            <a:r>
              <a:rPr lang="en-US" sz="2800">
                <a:latin typeface="+mj-lt"/>
              </a:rPr>
              <a:t>There is a fixed number </a:t>
            </a:r>
            <a:r>
              <a:rPr lang="en-US" sz="2800" i="1">
                <a:latin typeface="+mj-lt"/>
              </a:rPr>
              <a:t>n</a:t>
            </a:r>
            <a:endParaRPr lang="en-US" sz="2800">
              <a:latin typeface="+mj-lt"/>
            </a:endParaRPr>
          </a:p>
          <a:p>
            <a:pPr eaLnBrk="1" hangingPunct="1"/>
            <a:r>
              <a:rPr lang="en-US" sz="2800">
                <a:latin typeface="+mj-lt"/>
              </a:rPr>
              <a:t>     of observations.</a:t>
            </a:r>
          </a:p>
        </p:txBody>
      </p:sp>
      <p:grpSp>
        <p:nvGrpSpPr>
          <p:cNvPr id="16392" name="Group 8"/>
          <p:cNvGrpSpPr>
            <a:grpSpLocks/>
          </p:cNvGrpSpPr>
          <p:nvPr/>
        </p:nvGrpSpPr>
        <p:grpSpPr bwMode="auto">
          <a:xfrm>
            <a:off x="533400" y="838200"/>
            <a:ext cx="8305800" cy="5791200"/>
            <a:chOff x="432" y="528"/>
            <a:chExt cx="5232" cy="3648"/>
          </a:xfrm>
        </p:grpSpPr>
        <p:sp>
          <p:nvSpPr>
            <p:cNvPr id="16397" name="Line 9"/>
            <p:cNvSpPr>
              <a:spLocks noChangeShapeType="1"/>
            </p:cNvSpPr>
            <p:nvPr/>
          </p:nvSpPr>
          <p:spPr bwMode="auto">
            <a:xfrm>
              <a:off x="432" y="912"/>
              <a:ext cx="5232"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6398" name="Line 10"/>
            <p:cNvSpPr>
              <a:spLocks noChangeShapeType="1"/>
            </p:cNvSpPr>
            <p:nvPr/>
          </p:nvSpPr>
          <p:spPr bwMode="auto">
            <a:xfrm>
              <a:off x="2976" y="528"/>
              <a:ext cx="0" cy="3648"/>
            </a:xfrm>
            <a:prstGeom prst="line">
              <a:avLst/>
            </a:prstGeom>
            <a:noFill/>
            <a:ln w="76200" cmpd="tri">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6393" name="Text Box 11"/>
          <p:cNvSpPr txBox="1">
            <a:spLocks noChangeArrowheads="1"/>
          </p:cNvSpPr>
          <p:nvPr/>
        </p:nvSpPr>
        <p:spPr bwMode="auto">
          <a:xfrm>
            <a:off x="4572000" y="4800600"/>
            <a:ext cx="44386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dirty="0">
                <a:latin typeface="+mj-lt"/>
              </a:rPr>
              <a:t>4. The variable of interest is </a:t>
            </a:r>
            <a:r>
              <a:rPr lang="en-US" sz="2800" dirty="0" smtClean="0">
                <a:latin typeface="+mj-lt"/>
              </a:rPr>
              <a:t>the number </a:t>
            </a:r>
            <a:r>
              <a:rPr lang="en-US" sz="2800" dirty="0">
                <a:latin typeface="+mj-lt"/>
              </a:rPr>
              <a:t>of trials </a:t>
            </a:r>
            <a:r>
              <a:rPr lang="en-US" sz="2800" dirty="0" smtClean="0">
                <a:latin typeface="+mj-lt"/>
              </a:rPr>
              <a:t>required to obtain </a:t>
            </a:r>
            <a:r>
              <a:rPr lang="en-US" sz="2800" dirty="0">
                <a:latin typeface="+mj-lt"/>
              </a:rPr>
              <a:t>the 1</a:t>
            </a:r>
            <a:r>
              <a:rPr lang="en-US" sz="2800" baseline="30000" dirty="0">
                <a:latin typeface="+mj-lt"/>
              </a:rPr>
              <a:t>st</a:t>
            </a:r>
            <a:r>
              <a:rPr lang="en-US" sz="2800" dirty="0">
                <a:latin typeface="+mj-lt"/>
              </a:rPr>
              <a:t> success.</a:t>
            </a:r>
          </a:p>
        </p:txBody>
      </p:sp>
      <p:sp>
        <p:nvSpPr>
          <p:cNvPr id="16394" name="Text Box 12"/>
          <p:cNvSpPr txBox="1">
            <a:spLocks noChangeArrowheads="1"/>
          </p:cNvSpPr>
          <p:nvPr/>
        </p:nvSpPr>
        <p:spPr bwMode="auto">
          <a:xfrm>
            <a:off x="4495800" y="1600200"/>
            <a:ext cx="4514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latin typeface="+mj-lt"/>
              </a:rPr>
              <a:t> 1.  Each observation falls into</a:t>
            </a:r>
          </a:p>
          <a:p>
            <a:pPr eaLnBrk="1" hangingPunct="1"/>
            <a:r>
              <a:rPr lang="en-US" sz="2800">
                <a:latin typeface="+mj-lt"/>
              </a:rPr>
              <a:t>      one of two categories.</a:t>
            </a:r>
          </a:p>
        </p:txBody>
      </p:sp>
      <p:sp>
        <p:nvSpPr>
          <p:cNvPr id="16395" name="Text Box 13"/>
          <p:cNvSpPr txBox="1">
            <a:spLocks noChangeArrowheads="1"/>
          </p:cNvSpPr>
          <p:nvPr/>
        </p:nvSpPr>
        <p:spPr bwMode="auto">
          <a:xfrm>
            <a:off x="4572000" y="2514600"/>
            <a:ext cx="43672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latin typeface="+mj-lt"/>
              </a:rPr>
              <a:t>2.  The probability of success</a:t>
            </a:r>
          </a:p>
          <a:p>
            <a:pPr eaLnBrk="1" hangingPunct="1"/>
            <a:r>
              <a:rPr lang="en-US" sz="2800">
                <a:latin typeface="+mj-lt"/>
              </a:rPr>
              <a:t>      is the same for each </a:t>
            </a:r>
          </a:p>
          <a:p>
            <a:pPr eaLnBrk="1" hangingPunct="1"/>
            <a:r>
              <a:rPr lang="en-US" sz="2800">
                <a:latin typeface="+mj-lt"/>
              </a:rPr>
              <a:t>      observation.</a:t>
            </a:r>
          </a:p>
        </p:txBody>
      </p:sp>
      <p:sp>
        <p:nvSpPr>
          <p:cNvPr id="16396" name="Text Box 14"/>
          <p:cNvSpPr txBox="1">
            <a:spLocks noChangeArrowheads="1"/>
          </p:cNvSpPr>
          <p:nvPr/>
        </p:nvSpPr>
        <p:spPr bwMode="auto">
          <a:xfrm>
            <a:off x="4572000" y="3810000"/>
            <a:ext cx="41275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startAt="3"/>
            </a:pPr>
            <a:r>
              <a:rPr lang="en-US" sz="2800">
                <a:latin typeface="+mj-lt"/>
              </a:rPr>
              <a:t>The observations are </a:t>
            </a:r>
            <a:r>
              <a:rPr lang="en-US" sz="2800" b="1">
                <a:latin typeface="+mj-lt"/>
              </a:rPr>
              <a:t>all</a:t>
            </a:r>
          </a:p>
          <a:p>
            <a:pPr eaLnBrk="1" hangingPunct="1"/>
            <a:r>
              <a:rPr lang="en-US" sz="2800">
                <a:latin typeface="+mj-lt"/>
              </a:rPr>
              <a:t>      independent.</a:t>
            </a:r>
          </a:p>
        </p:txBody>
      </p:sp>
    </p:spTree>
    <p:extLst>
      <p:ext uri="{BB962C8B-B14F-4D97-AF65-F5344CB8AC3E}">
        <p14:creationId xmlns:p14="http://schemas.microsoft.com/office/powerpoint/2010/main" val="2888818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b="1" dirty="0" smtClean="0">
                <a:solidFill>
                  <a:srgbClr val="7030A0"/>
                </a:solidFill>
              </a:rPr>
              <a:t>Binomial or Geometric??</a:t>
            </a:r>
            <a:endParaRPr lang="en-US" sz="5500" b="1" dirty="0">
              <a:solidFill>
                <a:srgbClr val="7030A0"/>
              </a:solidFill>
            </a:endParaRPr>
          </a:p>
        </p:txBody>
      </p:sp>
      <p:sp>
        <p:nvSpPr>
          <p:cNvPr id="3" name="Content Placeholder 2"/>
          <p:cNvSpPr>
            <a:spLocks noGrp="1"/>
          </p:cNvSpPr>
          <p:nvPr>
            <p:ph idx="1"/>
          </p:nvPr>
        </p:nvSpPr>
        <p:spPr/>
        <p:txBody>
          <a:bodyPr/>
          <a:lstStyle/>
          <a:p>
            <a:r>
              <a:rPr lang="en-US" dirty="0" smtClean="0"/>
              <a:t>First defective tire</a:t>
            </a:r>
          </a:p>
          <a:p>
            <a:r>
              <a:rPr lang="en-US" dirty="0"/>
              <a:t>B</a:t>
            </a:r>
            <a:r>
              <a:rPr lang="en-US" dirty="0" smtClean="0"/>
              <a:t>askets made until first miss</a:t>
            </a:r>
          </a:p>
          <a:p>
            <a:r>
              <a:rPr lang="en-US" dirty="0" smtClean="0"/>
              <a:t>Questions guessed correctly on SAT Math</a:t>
            </a:r>
          </a:p>
          <a:p>
            <a:r>
              <a:rPr lang="en-US" dirty="0" smtClean="0"/>
              <a:t>Light blubs purchased until third failure</a:t>
            </a:r>
          </a:p>
          <a:p>
            <a:r>
              <a:rPr lang="en-US" dirty="0" smtClean="0"/>
              <a:t>Jurors selected for trial until first disqualification</a:t>
            </a:r>
          </a:p>
          <a:p>
            <a:r>
              <a:rPr lang="en-US" dirty="0" smtClean="0"/>
              <a:t>Number of students that interrupt class until </a:t>
            </a:r>
            <a:r>
              <a:rPr lang="en-US" dirty="0" smtClean="0"/>
              <a:t>Mr. Floyd “snaps”</a:t>
            </a:r>
            <a:endParaRPr lang="en-US" dirty="0" smtClean="0"/>
          </a:p>
          <a:p>
            <a:endParaRPr lang="en-US" dirty="0"/>
          </a:p>
        </p:txBody>
      </p:sp>
    </p:spTree>
    <p:extLst>
      <p:ext uri="{BB962C8B-B14F-4D97-AF65-F5344CB8AC3E}">
        <p14:creationId xmlns:p14="http://schemas.microsoft.com/office/powerpoint/2010/main" val="903734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normAutofit/>
          </a:bodyPr>
          <a:lstStyle/>
          <a:p>
            <a:r>
              <a:rPr lang="en-US" sz="5500" b="1" dirty="0" smtClean="0">
                <a:solidFill>
                  <a:schemeClr val="accent6">
                    <a:lumMod val="75000"/>
                  </a:schemeClr>
                </a:solidFill>
              </a:rPr>
              <a:t>FRQ Answers Must Include:</a:t>
            </a:r>
            <a:endParaRPr lang="en-US" sz="5500"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TextBox 2"/>
              <p:cNvSpPr txBox="1"/>
              <p:nvPr/>
            </p:nvSpPr>
            <p:spPr>
              <a:xfrm>
                <a:off x="609600" y="1219200"/>
                <a:ext cx="7848600" cy="5170646"/>
              </a:xfrm>
              <a:prstGeom prst="rect">
                <a:avLst/>
              </a:prstGeom>
              <a:noFill/>
            </p:spPr>
            <p:txBody>
              <a:bodyPr wrap="square" rtlCol="0">
                <a:spAutoFit/>
              </a:bodyPr>
              <a:lstStyle/>
              <a:p>
                <a:pPr marL="342900" indent="-342900">
                  <a:buAutoNum type="arabicPeriod"/>
                </a:pPr>
                <a:r>
                  <a:rPr lang="en-US" sz="3000" dirty="0" smtClean="0">
                    <a:latin typeface="+mj-lt"/>
                  </a:rPr>
                  <a:t> </a:t>
                </a:r>
                <a:r>
                  <a:rPr lang="en-US" sz="3000" b="1" dirty="0" smtClean="0">
                    <a:latin typeface="+mj-lt"/>
                  </a:rPr>
                  <a:t>Name of distribution </a:t>
                </a:r>
              </a:p>
              <a:p>
                <a:pPr lvl="1"/>
                <a:r>
                  <a:rPr lang="en-US" sz="3000" dirty="0" smtClean="0">
                    <a:latin typeface="+mj-lt"/>
                  </a:rPr>
                  <a:t>	Geometric, Binomial</a:t>
                </a:r>
              </a:p>
              <a:p>
                <a:pPr marL="342900" indent="-342900">
                  <a:buAutoNum type="arabicPeriod"/>
                </a:pPr>
                <a:r>
                  <a:rPr lang="en-US" sz="3000" dirty="0" smtClean="0">
                    <a:latin typeface="+mj-lt"/>
                  </a:rPr>
                  <a:t> </a:t>
                </a:r>
                <a:r>
                  <a:rPr lang="en-US" sz="3000" b="1" dirty="0" smtClean="0">
                    <a:latin typeface="+mj-lt"/>
                  </a:rPr>
                  <a:t>Parameters </a:t>
                </a:r>
              </a:p>
              <a:p>
                <a:pPr lvl="1"/>
                <a:r>
                  <a:rPr lang="en-US" sz="3000" dirty="0" smtClean="0">
                    <a:latin typeface="+mj-lt"/>
                  </a:rPr>
                  <a:t>	</a:t>
                </a:r>
                <a:r>
                  <a:rPr lang="pt-BR" sz="3000" dirty="0" smtClean="0">
                    <a:latin typeface="+mj-lt"/>
                  </a:rPr>
                  <a:t>Binomial: X (define variable), n &amp; p</a:t>
                </a:r>
              </a:p>
              <a:p>
                <a:pPr lvl="1"/>
                <a:r>
                  <a:rPr lang="pt-BR" sz="3000" dirty="0" smtClean="0">
                    <a:latin typeface="+mj-lt"/>
                  </a:rPr>
                  <a:t>	Geometric: X (define variable), p</a:t>
                </a:r>
              </a:p>
              <a:p>
                <a:pPr marL="342900" indent="-342900">
                  <a:buAutoNum type="arabicPeriod"/>
                </a:pPr>
                <a:r>
                  <a:rPr lang="en-US" sz="3000" dirty="0" smtClean="0">
                    <a:latin typeface="+mj-lt"/>
                  </a:rPr>
                  <a:t> </a:t>
                </a:r>
                <a:r>
                  <a:rPr lang="en-US" sz="3000" b="1" dirty="0" smtClean="0">
                    <a:latin typeface="+mj-lt"/>
                  </a:rPr>
                  <a:t>Probability Statement</a:t>
                </a:r>
              </a:p>
              <a:p>
                <a:pPr lvl="1"/>
                <a:r>
                  <a:rPr lang="en-US" sz="3000" dirty="0" smtClean="0">
                    <a:latin typeface="+mj-lt"/>
                  </a:rPr>
                  <a:t>	Ex: P (X = 7) or P (X </a:t>
                </a:r>
                <a14:m>
                  <m:oMath xmlns:m="http://schemas.openxmlformats.org/officeDocument/2006/math">
                    <m:r>
                      <a:rPr lang="en-US" sz="3000" i="1" smtClean="0">
                        <a:latin typeface="Cambria Math" charset="0"/>
                        <a:ea typeface="Cambria Math"/>
                      </a:rPr>
                      <m:t>≥</m:t>
                    </m:r>
                  </m:oMath>
                </a14:m>
                <a:r>
                  <a:rPr lang="en-US" sz="3000" dirty="0" smtClean="0">
                    <a:latin typeface="+mj-lt"/>
                  </a:rPr>
                  <a:t> 3)</a:t>
                </a:r>
              </a:p>
              <a:p>
                <a:pPr marL="342900" indent="-342900">
                  <a:buAutoNum type="arabicPeriod"/>
                </a:pPr>
                <a:r>
                  <a:rPr lang="en-US" sz="3000" dirty="0">
                    <a:latin typeface="+mj-lt"/>
                  </a:rPr>
                  <a:t> </a:t>
                </a:r>
                <a:r>
                  <a:rPr lang="en-US" sz="3000" b="1" dirty="0" smtClean="0">
                    <a:latin typeface="+mj-lt"/>
                  </a:rPr>
                  <a:t>Calculation and p-value</a:t>
                </a:r>
              </a:p>
              <a:p>
                <a:pPr lvl="1"/>
                <a:r>
                  <a:rPr lang="en-US" sz="3000" dirty="0" smtClean="0">
                    <a:latin typeface="+mj-lt"/>
                  </a:rPr>
                  <a:t>	Calculator notation is okay, but needs to be 	labeled.</a:t>
                </a:r>
              </a:p>
              <a:p>
                <a:pPr marL="342900" indent="-342900">
                  <a:buAutoNum type="arabicPeriod"/>
                </a:pPr>
                <a:r>
                  <a:rPr lang="en-US" sz="3000" dirty="0" smtClean="0">
                    <a:latin typeface="+mj-lt"/>
                  </a:rPr>
                  <a:t> </a:t>
                </a:r>
                <a:r>
                  <a:rPr lang="en-US" sz="3000" b="1" dirty="0" smtClean="0">
                    <a:latin typeface="+mj-lt"/>
                  </a:rPr>
                  <a:t>Solution interpreted in context.</a:t>
                </a:r>
                <a:endParaRPr lang="en-US" sz="3000" b="1" dirty="0">
                  <a:latin typeface="+mj-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09600" y="1219200"/>
                <a:ext cx="7848600" cy="5170646"/>
              </a:xfrm>
              <a:prstGeom prst="rect">
                <a:avLst/>
              </a:prstGeom>
              <a:blipFill rotWithShape="1">
                <a:blip r:embed="rId2"/>
                <a:stretch>
                  <a:fillRect l="-1786" t="-1533" r="-1786" b="-2830"/>
                </a:stretch>
              </a:blipFill>
            </p:spPr>
            <p:txBody>
              <a:bodyPr/>
              <a:lstStyle/>
              <a:p>
                <a:r>
                  <a:rPr lang="en-US">
                    <a:noFill/>
                  </a:rPr>
                  <a:t> </a:t>
                </a:r>
              </a:p>
            </p:txBody>
          </p:sp>
        </mc:Fallback>
      </mc:AlternateContent>
    </p:spTree>
    <p:extLst>
      <p:ext uri="{BB962C8B-B14F-4D97-AF65-F5344CB8AC3E}">
        <p14:creationId xmlns:p14="http://schemas.microsoft.com/office/powerpoint/2010/main" val="267207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a:xfrm>
            <a:off x="457200" y="484632"/>
            <a:ext cx="8229600" cy="4525963"/>
          </a:xfrm>
        </p:spPr>
        <p:txBody>
          <a:bodyPr/>
          <a:lstStyle/>
          <a:p>
            <a:pPr marL="514350" indent="-514350">
              <a:buFont typeface="+mj-lt"/>
              <a:buAutoNum type="arabicPeriod"/>
            </a:pPr>
            <a:r>
              <a:rPr lang="en-US" dirty="0" smtClean="0"/>
              <a:t>C</a:t>
            </a:r>
          </a:p>
          <a:p>
            <a:pPr marL="514350" indent="-514350">
              <a:buFont typeface="+mj-lt"/>
              <a:buAutoNum type="arabicPeriod"/>
            </a:pPr>
            <a:r>
              <a:rPr lang="en-US" dirty="0" smtClean="0"/>
              <a:t>E</a:t>
            </a:r>
          </a:p>
          <a:p>
            <a:pPr marL="514350" indent="-514350">
              <a:buFont typeface="+mj-lt"/>
              <a:buAutoNum type="arabicPeriod"/>
            </a:pPr>
            <a:r>
              <a:rPr lang="en-US" dirty="0" smtClean="0"/>
              <a:t>C</a:t>
            </a:r>
          </a:p>
          <a:p>
            <a:pPr marL="514350" indent="-514350">
              <a:buFont typeface="+mj-lt"/>
              <a:buAutoNum type="arabicPeriod"/>
            </a:pPr>
            <a:r>
              <a:rPr lang="en-US" dirty="0" smtClean="0"/>
              <a:t>B</a:t>
            </a:r>
          </a:p>
          <a:p>
            <a:pPr marL="514350" indent="-514350">
              <a:buFont typeface="+mj-lt"/>
              <a:buAutoNum type="arabicPeriod"/>
            </a:pPr>
            <a:r>
              <a:rPr lang="en-US" dirty="0" smtClean="0"/>
              <a:t>C</a:t>
            </a:r>
          </a:p>
          <a:p>
            <a:pPr marL="514350" indent="-514350">
              <a:buFont typeface="+mj-lt"/>
              <a:buAutoNum type="arabicPeriod"/>
            </a:pPr>
            <a:r>
              <a:rPr lang="en-US" dirty="0" smtClean="0"/>
              <a:t>D</a:t>
            </a:r>
          </a:p>
          <a:p>
            <a:pPr marL="514350" indent="-514350">
              <a:buFont typeface="+mj-lt"/>
              <a:buAutoNum type="arabicPeriod"/>
            </a:pPr>
            <a:r>
              <a:rPr lang="en-US" dirty="0" smtClean="0"/>
              <a:t>D</a:t>
            </a:r>
          </a:p>
          <a:p>
            <a:pPr marL="514350" indent="-514350">
              <a:buFont typeface="+mj-lt"/>
              <a:buAutoNum type="arabicPeriod"/>
            </a:pPr>
            <a:r>
              <a:rPr lang="en-US" dirty="0" smtClean="0"/>
              <a:t>D</a:t>
            </a:r>
          </a:p>
          <a:p>
            <a:pPr marL="514350" indent="-514350">
              <a:buFont typeface="+mj-lt"/>
              <a:buAutoNum type="arabicPeriod"/>
            </a:pPr>
            <a:r>
              <a:rPr lang="en-US" dirty="0" smtClean="0"/>
              <a:t>E</a:t>
            </a:r>
          </a:p>
          <a:p>
            <a:pPr marL="514350" indent="-514350">
              <a:buFont typeface="+mj-lt"/>
              <a:buAutoNum type="arabicPeriod"/>
            </a:pPr>
            <a:r>
              <a:rPr lang="en-US" dirty="0" smtClean="0"/>
              <a:t>B</a:t>
            </a:r>
          </a:p>
        </p:txBody>
      </p:sp>
      <p:sp>
        <p:nvSpPr>
          <p:cNvPr id="4" name="TextBox 3"/>
          <p:cNvSpPr txBox="1"/>
          <p:nvPr/>
        </p:nvSpPr>
        <p:spPr>
          <a:xfrm>
            <a:off x="2633472" y="3328416"/>
            <a:ext cx="6053328" cy="1754326"/>
          </a:xfrm>
          <a:prstGeom prst="rect">
            <a:avLst/>
          </a:prstGeom>
          <a:noFill/>
        </p:spPr>
        <p:txBody>
          <a:bodyPr wrap="square" rtlCol="0">
            <a:spAutoFit/>
          </a:bodyPr>
          <a:lstStyle/>
          <a:p>
            <a:r>
              <a:rPr lang="en-US" sz="3600" b="1" u="sng" dirty="0" smtClean="0"/>
              <a:t>NOW</a:t>
            </a:r>
            <a:r>
              <a:rPr lang="en-US" sz="3600" dirty="0" smtClean="0"/>
              <a:t>: Lets make a dot plot of the # of correct answers from each students</a:t>
            </a:r>
            <a:endParaRPr lang="en-US" sz="3600" dirty="0"/>
          </a:p>
        </p:txBody>
      </p:sp>
    </p:spTree>
    <p:extLst>
      <p:ext uri="{BB962C8B-B14F-4D97-AF65-F5344CB8AC3E}">
        <p14:creationId xmlns:p14="http://schemas.microsoft.com/office/powerpoint/2010/main" val="90768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016" y="206376"/>
            <a:ext cx="9015984" cy="4525963"/>
          </a:xfrm>
        </p:spPr>
        <p:txBody>
          <a:bodyPr/>
          <a:lstStyle/>
          <a:p>
            <a:pPr marL="0" indent="0">
              <a:buNone/>
            </a:pPr>
            <a:r>
              <a:rPr lang="en-US" dirty="0" smtClean="0"/>
              <a:t>In the “Pop Quiz” activity, each student is performing repeated trials of the same chance process: guessing the answer to a multiple choice question. We’re interested in the number of times that a </a:t>
            </a:r>
            <a:r>
              <a:rPr lang="en-US" dirty="0" err="1" smtClean="0"/>
              <a:t>specif</a:t>
            </a:r>
            <a:r>
              <a:rPr lang="en-US" dirty="0" smtClean="0"/>
              <a:t> event occurs: getting a correct answer (which we’ll call a “success”). Knowing the outcome of one question (right or wrong guess) tells us nothing about the outcome of any other question. That is, the trials are independent. The number of trials is fixed in advance: n = 10. A student’s probability of getting a “success” is the same on each trial: p = 0.2. When these conditions are met, we have a </a:t>
            </a:r>
            <a:r>
              <a:rPr lang="en-US" b="1" dirty="0" smtClean="0"/>
              <a:t>BINOMIAL SETTING</a:t>
            </a:r>
            <a:r>
              <a:rPr lang="en-US" dirty="0" smtClean="0"/>
              <a:t>.</a:t>
            </a:r>
            <a:endParaRPr lang="en-US" dirty="0"/>
          </a:p>
        </p:txBody>
      </p:sp>
    </p:spTree>
    <p:extLst>
      <p:ext uri="{BB962C8B-B14F-4D97-AF65-F5344CB8AC3E}">
        <p14:creationId xmlns:p14="http://schemas.microsoft.com/office/powerpoint/2010/main" val="9236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35938" y="954088"/>
            <a:ext cx="681037" cy="5837237"/>
          </a:xfrm>
        </p:spPr>
        <p:txBody>
          <a:bodyPr>
            <a:noAutofit/>
          </a:bodyPr>
          <a:lstStyle/>
          <a:p>
            <a:pPr eaLnBrk="1" hangingPunct="1"/>
            <a:r>
              <a:rPr lang="en-US" sz="2000" smtClean="0">
                <a:solidFill>
                  <a:srgbClr val="E81F30"/>
                </a:solidFill>
                <a:ea typeface="ＭＳ Ｐゴシック" pitchFamily="-111" charset="-128"/>
              </a:rPr>
              <a:t>Binomial and Geometric Random Variables</a:t>
            </a:r>
          </a:p>
        </p:txBody>
      </p:sp>
      <p:sp>
        <p:nvSpPr>
          <p:cNvPr id="26627" name="Vertical Text Placeholder 2"/>
          <p:cNvSpPr>
            <a:spLocks noGrp="1"/>
          </p:cNvSpPr>
          <p:nvPr>
            <p:ph type="body" orient="vert" idx="1"/>
          </p:nvPr>
        </p:nvSpPr>
        <p:spPr>
          <a:xfrm rot="16200000">
            <a:off x="2668588" y="-1687512"/>
            <a:ext cx="3589337" cy="7685087"/>
          </a:xfrm>
        </p:spPr>
        <p:txBody>
          <a:bodyPr/>
          <a:lstStyle/>
          <a:p>
            <a:pPr eaLnBrk="1" hangingPunct="1"/>
            <a:r>
              <a:rPr lang="en-US" sz="2400" b="1" smtClean="0">
                <a:solidFill>
                  <a:srgbClr val="000000"/>
                </a:solidFill>
                <a:ea typeface="ＭＳ Ｐゴシック" pitchFamily="-111" charset="-128"/>
              </a:rPr>
              <a:t>Binomial Settings</a:t>
            </a:r>
            <a:endParaRPr lang="en-US" sz="2400" smtClean="0">
              <a:solidFill>
                <a:srgbClr val="000000"/>
              </a:solidFill>
              <a:ea typeface="ＭＳ Ｐゴシック" pitchFamily="-111" charset="-128"/>
            </a:endParaRPr>
          </a:p>
          <a:p>
            <a:pPr>
              <a:buFont typeface="Wingdings" pitchFamily="2" charset="2"/>
              <a:buNone/>
            </a:pPr>
            <a:r>
              <a:rPr lang="en-US" sz="1600" smtClean="0">
                <a:solidFill>
                  <a:schemeClr val="tx1"/>
                </a:solidFill>
                <a:ea typeface="ＭＳ Ｐゴシック" pitchFamily="-111" charset="-128"/>
              </a:rPr>
              <a:t>When the same chance process is repeated several times, we are often interested in whether a particular outcome does or doesn’t happen on each repetition. In some cases, the number of repeated trials is fixed in advance and we are interested in the number of times a particular event (called a “success”) occurs.  If the trials in these cases are </a:t>
            </a:r>
            <a:r>
              <a:rPr lang="en-US" sz="1600" i="1" smtClean="0">
                <a:solidFill>
                  <a:schemeClr val="tx1"/>
                </a:solidFill>
                <a:ea typeface="ＭＳ Ｐゴシック" pitchFamily="-111" charset="-128"/>
              </a:rPr>
              <a:t>independent</a:t>
            </a:r>
            <a:r>
              <a:rPr lang="en-US" sz="1600" smtClean="0">
                <a:solidFill>
                  <a:schemeClr val="tx1"/>
                </a:solidFill>
                <a:ea typeface="ＭＳ Ｐゴシック" pitchFamily="-111" charset="-128"/>
              </a:rPr>
              <a:t> and each success has an equal chance of occurring, we have a </a:t>
            </a:r>
            <a:r>
              <a:rPr lang="en-US" sz="1600" b="1" smtClean="0">
                <a:solidFill>
                  <a:schemeClr val="tx1"/>
                </a:solidFill>
                <a:ea typeface="ＭＳ Ｐゴシック" pitchFamily="-111" charset="-128"/>
              </a:rPr>
              <a:t>binomial setting.</a:t>
            </a:r>
            <a:r>
              <a:rPr lang="en-US" sz="1600" smtClean="0">
                <a:solidFill>
                  <a:schemeClr val="tx1"/>
                </a:solidFill>
                <a:ea typeface="ＭＳ Ｐゴシック" pitchFamily="-111" charset="-128"/>
              </a:rPr>
              <a:t>  </a:t>
            </a:r>
          </a:p>
        </p:txBody>
      </p:sp>
      <p:sp>
        <p:nvSpPr>
          <p:cNvPr id="5" name="TextBox 4"/>
          <p:cNvSpPr txBox="1"/>
          <p:nvPr/>
        </p:nvSpPr>
        <p:spPr>
          <a:xfrm>
            <a:off x="355600" y="2717800"/>
            <a:ext cx="7950200" cy="12319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defTabSz="457200" fontAlgn="base">
              <a:spcBef>
                <a:spcPct val="0"/>
              </a:spcBef>
              <a:spcAft>
                <a:spcPct val="0"/>
              </a:spcAft>
              <a:defRPr/>
            </a:pPr>
            <a:r>
              <a:rPr lang="en-US" sz="2000" b="1" u="sng" dirty="0">
                <a:solidFill>
                  <a:srgbClr val="E81F30"/>
                </a:solidFill>
                <a:ea typeface="ＭＳ Ｐゴシック" charset="-128"/>
                <a:cs typeface="ＭＳ Ｐゴシック" charset="-128"/>
              </a:rPr>
              <a:t>Definition:</a:t>
            </a:r>
          </a:p>
          <a:p>
            <a:pPr defTabSz="457200" fontAlgn="base">
              <a:spcBef>
                <a:spcPct val="0"/>
              </a:spcBef>
              <a:spcAft>
                <a:spcPct val="0"/>
              </a:spcAft>
              <a:defRPr/>
            </a:pPr>
            <a:r>
              <a:rPr lang="en-US" dirty="0">
                <a:solidFill>
                  <a:srgbClr val="000000"/>
                </a:solidFill>
                <a:ea typeface="ＭＳ Ｐゴシック" charset="-128"/>
                <a:cs typeface="ＭＳ Ｐゴシック" charset="-128"/>
              </a:rPr>
              <a:t>A </a:t>
            </a:r>
            <a:r>
              <a:rPr lang="en-US" b="1" dirty="0">
                <a:solidFill>
                  <a:srgbClr val="000000"/>
                </a:solidFill>
                <a:ea typeface="ＭＳ Ｐゴシック" charset="-128"/>
                <a:cs typeface="ＭＳ Ｐゴシック" charset="-128"/>
              </a:rPr>
              <a:t>binomial setting </a:t>
            </a:r>
            <a:r>
              <a:rPr lang="en-US" dirty="0">
                <a:solidFill>
                  <a:srgbClr val="000000"/>
                </a:solidFill>
                <a:ea typeface="ＭＳ Ｐゴシック" charset="-128"/>
                <a:cs typeface="ＭＳ Ｐゴシック" charset="-128"/>
              </a:rPr>
              <a:t>arises when we perform several independent trials of the same chance process and record the number of times that a particular outcome occurs. The four conditions for a binomial setting are</a:t>
            </a:r>
          </a:p>
        </p:txBody>
      </p:sp>
      <p:sp>
        <p:nvSpPr>
          <p:cNvPr id="6" name="TextBox 5"/>
          <p:cNvSpPr txBox="1"/>
          <p:nvPr/>
        </p:nvSpPr>
        <p:spPr>
          <a:xfrm>
            <a:off x="868363" y="3998913"/>
            <a:ext cx="7437437" cy="646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defTabSz="457200" fontAlgn="base">
              <a:spcBef>
                <a:spcPct val="0"/>
              </a:spcBef>
              <a:spcAft>
                <a:spcPct val="0"/>
              </a:spcAft>
            </a:pPr>
            <a:r>
              <a:rPr lang="en-US" b="1">
                <a:solidFill>
                  <a:srgbClr val="000000"/>
                </a:solidFill>
                <a:ea typeface="ＭＳ Ｐゴシック" pitchFamily="-111" charset="-128"/>
              </a:rPr>
              <a:t>• B</a:t>
            </a:r>
            <a:r>
              <a:rPr lang="en-US">
                <a:solidFill>
                  <a:srgbClr val="000000"/>
                </a:solidFill>
                <a:ea typeface="ＭＳ Ｐゴシック" pitchFamily="-111" charset="-128"/>
              </a:rPr>
              <a:t>inary? The possible outcomes of each trial can be classified as “success” or “failure.”</a:t>
            </a:r>
          </a:p>
        </p:txBody>
      </p:sp>
      <p:sp>
        <p:nvSpPr>
          <p:cNvPr id="7" name="TextBox 6"/>
          <p:cNvSpPr txBox="1"/>
          <p:nvPr/>
        </p:nvSpPr>
        <p:spPr>
          <a:xfrm>
            <a:off x="868363" y="4711700"/>
            <a:ext cx="7437437" cy="647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defTabSz="457200" fontAlgn="base">
              <a:spcBef>
                <a:spcPct val="0"/>
              </a:spcBef>
              <a:spcAft>
                <a:spcPct val="0"/>
              </a:spcAft>
            </a:pPr>
            <a:r>
              <a:rPr lang="en-US" b="1">
                <a:solidFill>
                  <a:srgbClr val="000000"/>
                </a:solidFill>
                <a:ea typeface="ＭＳ Ｐゴシック" pitchFamily="-111" charset="-128"/>
              </a:rPr>
              <a:t>• I</a:t>
            </a:r>
            <a:r>
              <a:rPr lang="en-US">
                <a:solidFill>
                  <a:srgbClr val="000000"/>
                </a:solidFill>
                <a:ea typeface="ＭＳ Ｐゴシック" pitchFamily="-111" charset="-128"/>
              </a:rPr>
              <a:t>ndependent?</a:t>
            </a:r>
            <a:r>
              <a:rPr lang="en-US" b="1">
                <a:solidFill>
                  <a:srgbClr val="000000"/>
                </a:solidFill>
                <a:ea typeface="ＭＳ Ｐゴシック" pitchFamily="-111" charset="-128"/>
              </a:rPr>
              <a:t> </a:t>
            </a:r>
            <a:r>
              <a:rPr lang="en-US">
                <a:solidFill>
                  <a:srgbClr val="000000"/>
                </a:solidFill>
                <a:ea typeface="ＭＳ Ｐゴシック" pitchFamily="-111" charset="-128"/>
              </a:rPr>
              <a:t>Trials must be independent; that is, knowing the result of one trial must not have any effect on the result of any other trial.</a:t>
            </a:r>
          </a:p>
        </p:txBody>
      </p:sp>
      <p:sp>
        <p:nvSpPr>
          <p:cNvPr id="8" name="TextBox 7"/>
          <p:cNvSpPr txBox="1"/>
          <p:nvPr/>
        </p:nvSpPr>
        <p:spPr>
          <a:xfrm>
            <a:off x="868363" y="5437188"/>
            <a:ext cx="7437437" cy="646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defTabSz="457200" fontAlgn="base">
              <a:spcBef>
                <a:spcPct val="0"/>
              </a:spcBef>
              <a:spcAft>
                <a:spcPct val="0"/>
              </a:spcAft>
            </a:pPr>
            <a:r>
              <a:rPr lang="en-US" b="1">
                <a:solidFill>
                  <a:srgbClr val="000000"/>
                </a:solidFill>
                <a:ea typeface="ＭＳ Ｐゴシック" pitchFamily="-111" charset="-128"/>
              </a:rPr>
              <a:t>• N</a:t>
            </a:r>
            <a:r>
              <a:rPr lang="en-US">
                <a:solidFill>
                  <a:srgbClr val="000000"/>
                </a:solidFill>
                <a:ea typeface="ＭＳ Ｐゴシック" pitchFamily="-111" charset="-128"/>
              </a:rPr>
              <a:t>umber?</a:t>
            </a:r>
            <a:r>
              <a:rPr lang="en-US" b="1">
                <a:solidFill>
                  <a:srgbClr val="000000"/>
                </a:solidFill>
                <a:ea typeface="ＭＳ Ｐゴシック" pitchFamily="-111" charset="-128"/>
              </a:rPr>
              <a:t> </a:t>
            </a:r>
            <a:r>
              <a:rPr lang="en-US">
                <a:solidFill>
                  <a:srgbClr val="000000"/>
                </a:solidFill>
                <a:ea typeface="ＭＳ Ｐゴシック" pitchFamily="-111" charset="-128"/>
              </a:rPr>
              <a:t>The number of trials </a:t>
            </a:r>
            <a:r>
              <a:rPr lang="en-US" i="1">
                <a:solidFill>
                  <a:srgbClr val="000000"/>
                </a:solidFill>
                <a:ea typeface="ＭＳ Ｐゴシック" pitchFamily="-111" charset="-128"/>
              </a:rPr>
              <a:t>n </a:t>
            </a:r>
            <a:r>
              <a:rPr lang="en-US">
                <a:solidFill>
                  <a:srgbClr val="000000"/>
                </a:solidFill>
                <a:ea typeface="ＭＳ Ｐゴシック" pitchFamily="-111" charset="-128"/>
              </a:rPr>
              <a:t>of the chance process must be fixed in advance.</a:t>
            </a:r>
          </a:p>
        </p:txBody>
      </p:sp>
      <p:sp>
        <p:nvSpPr>
          <p:cNvPr id="9" name="TextBox 8"/>
          <p:cNvSpPr txBox="1"/>
          <p:nvPr/>
        </p:nvSpPr>
        <p:spPr>
          <a:xfrm>
            <a:off x="868363" y="6149975"/>
            <a:ext cx="7437437" cy="6461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defTabSz="457200" fontAlgn="base">
              <a:spcBef>
                <a:spcPct val="0"/>
              </a:spcBef>
              <a:spcAft>
                <a:spcPct val="0"/>
              </a:spcAft>
            </a:pPr>
            <a:r>
              <a:rPr lang="en-US" b="1">
                <a:solidFill>
                  <a:srgbClr val="000000"/>
                </a:solidFill>
                <a:ea typeface="ＭＳ Ｐゴシック" pitchFamily="-111" charset="-128"/>
              </a:rPr>
              <a:t>• S</a:t>
            </a:r>
            <a:r>
              <a:rPr lang="en-US">
                <a:solidFill>
                  <a:srgbClr val="000000"/>
                </a:solidFill>
                <a:ea typeface="ＭＳ Ｐゴシック" pitchFamily="-111" charset="-128"/>
              </a:rPr>
              <a:t>uccess?</a:t>
            </a:r>
            <a:r>
              <a:rPr lang="en-US" b="1">
                <a:solidFill>
                  <a:srgbClr val="000000"/>
                </a:solidFill>
                <a:ea typeface="ＭＳ Ｐゴシック" pitchFamily="-111" charset="-128"/>
              </a:rPr>
              <a:t> </a:t>
            </a:r>
            <a:r>
              <a:rPr lang="en-US">
                <a:solidFill>
                  <a:srgbClr val="000000"/>
                </a:solidFill>
                <a:ea typeface="ＭＳ Ｐゴシック" pitchFamily="-111" charset="-128"/>
              </a:rPr>
              <a:t>On each trial, the probability </a:t>
            </a:r>
            <a:r>
              <a:rPr lang="en-US" i="1">
                <a:solidFill>
                  <a:srgbClr val="000000"/>
                </a:solidFill>
                <a:ea typeface="ＭＳ Ｐゴシック" pitchFamily="-111" charset="-128"/>
              </a:rPr>
              <a:t>p </a:t>
            </a:r>
            <a:r>
              <a:rPr lang="en-US">
                <a:solidFill>
                  <a:srgbClr val="000000"/>
                </a:solidFill>
                <a:ea typeface="ＭＳ Ｐゴシック" pitchFamily="-111" charset="-128"/>
              </a:rPr>
              <a:t>of success must be the same.</a:t>
            </a:r>
            <a:endParaRPr lang="en-US" sz="2000">
              <a:solidFill>
                <a:srgbClr val="000000"/>
              </a:solidFill>
              <a:ea typeface="ＭＳ Ｐゴシック" pitchFamily="-111" charset="-128"/>
            </a:endParaRPr>
          </a:p>
        </p:txBody>
      </p:sp>
      <p:sp>
        <p:nvSpPr>
          <p:cNvPr id="10" name="TextBox 9"/>
          <p:cNvSpPr txBox="1">
            <a:spLocks noChangeArrowheads="1"/>
          </p:cNvSpPr>
          <p:nvPr/>
        </p:nvSpPr>
        <p:spPr bwMode="auto">
          <a:xfrm>
            <a:off x="333375" y="4041775"/>
            <a:ext cx="444500" cy="523875"/>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2800" b="1">
                <a:solidFill>
                  <a:srgbClr val="E81F30"/>
                </a:solidFill>
                <a:ea typeface="ＭＳ Ｐゴシック" pitchFamily="-111" charset="-128"/>
              </a:rPr>
              <a:t>B</a:t>
            </a:r>
            <a:endParaRPr lang="en-US" b="1">
              <a:solidFill>
                <a:srgbClr val="E81F30"/>
              </a:solidFill>
              <a:ea typeface="ＭＳ Ｐゴシック" pitchFamily="-111" charset="-128"/>
            </a:endParaRPr>
          </a:p>
        </p:txBody>
      </p:sp>
      <p:sp>
        <p:nvSpPr>
          <p:cNvPr id="11" name="TextBox 10"/>
          <p:cNvSpPr txBox="1">
            <a:spLocks noChangeArrowheads="1"/>
          </p:cNvSpPr>
          <p:nvPr/>
        </p:nvSpPr>
        <p:spPr bwMode="auto">
          <a:xfrm>
            <a:off x="400050" y="4718050"/>
            <a:ext cx="284163" cy="522288"/>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2800" b="1">
                <a:solidFill>
                  <a:srgbClr val="E81F30"/>
                </a:solidFill>
                <a:ea typeface="ＭＳ Ｐゴシック" pitchFamily="-111" charset="-128"/>
              </a:rPr>
              <a:t>I</a:t>
            </a:r>
            <a:endParaRPr lang="en-US" b="1">
              <a:solidFill>
                <a:srgbClr val="E81F30"/>
              </a:solidFill>
              <a:ea typeface="ＭＳ Ｐゴシック" pitchFamily="-111" charset="-128"/>
            </a:endParaRPr>
          </a:p>
        </p:txBody>
      </p:sp>
      <p:sp>
        <p:nvSpPr>
          <p:cNvPr id="12" name="TextBox 11"/>
          <p:cNvSpPr txBox="1">
            <a:spLocks noChangeArrowheads="1"/>
          </p:cNvSpPr>
          <p:nvPr/>
        </p:nvSpPr>
        <p:spPr bwMode="auto">
          <a:xfrm>
            <a:off x="322263" y="5437188"/>
            <a:ext cx="444500" cy="5222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2800" b="1">
                <a:solidFill>
                  <a:srgbClr val="E81F30"/>
                </a:solidFill>
                <a:ea typeface="ＭＳ Ｐゴシック" pitchFamily="-111" charset="-128"/>
              </a:rPr>
              <a:t>N</a:t>
            </a:r>
            <a:endParaRPr lang="en-US" b="1">
              <a:solidFill>
                <a:srgbClr val="E81F30"/>
              </a:solidFill>
              <a:ea typeface="ＭＳ Ｐゴシック" pitchFamily="-111" charset="-128"/>
            </a:endParaRPr>
          </a:p>
        </p:txBody>
      </p:sp>
      <p:sp>
        <p:nvSpPr>
          <p:cNvPr id="13" name="TextBox 12"/>
          <p:cNvSpPr txBox="1">
            <a:spLocks noChangeArrowheads="1"/>
          </p:cNvSpPr>
          <p:nvPr/>
        </p:nvSpPr>
        <p:spPr bwMode="auto">
          <a:xfrm>
            <a:off x="333375" y="6149975"/>
            <a:ext cx="423863" cy="523875"/>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sz="2800" b="1">
                <a:solidFill>
                  <a:srgbClr val="E81F30"/>
                </a:solidFill>
                <a:ea typeface="ＭＳ Ｐゴシック" pitchFamily="-111" charset="-128"/>
              </a:rPr>
              <a:t>S</a:t>
            </a:r>
            <a:endParaRPr lang="en-US" b="1">
              <a:solidFill>
                <a:srgbClr val="E81F30"/>
              </a:solidFill>
              <a:ea typeface="ＭＳ Ｐゴシック" pitchFamily="-111" charset="-128"/>
            </a:endParaRPr>
          </a:p>
        </p:txBody>
      </p:sp>
    </p:spTree>
    <p:extLst>
      <p:ext uri="{BB962C8B-B14F-4D97-AF65-F5344CB8AC3E}">
        <p14:creationId xmlns:p14="http://schemas.microsoft.com/office/powerpoint/2010/main" val="1109932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5"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
                            </p:stCondLst>
                            <p:childTnLst>
                              <p:par>
                                <p:cTn id="37" presetID="15"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2"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1000"/>
                            </p:stCondLst>
                            <p:childTnLst>
                              <p:par>
                                <p:cTn id="44" presetID="15"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9"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1500"/>
                            </p:stCondLst>
                            <p:childTnLst>
                              <p:par>
                                <p:cTn id="51" presetID="15"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 calcmode="lin" valueType="num">
                                      <p:cBhvr>
                                        <p:cTn id="55"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6" dur="5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stacked-light-switch"/>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5" name="Rectangle 2"/>
          <p:cNvSpPr>
            <a:spLocks noGrp="1" noChangeArrowheads="1"/>
          </p:cNvSpPr>
          <p:nvPr>
            <p:ph type="title"/>
          </p:nvPr>
        </p:nvSpPr>
        <p:spPr>
          <a:xfrm>
            <a:off x="457200" y="274638"/>
            <a:ext cx="8305800" cy="1554162"/>
          </a:xfrm>
        </p:spPr>
        <p:txBody>
          <a:bodyPr>
            <a:noAutofit/>
          </a:bodyPr>
          <a:lstStyle/>
          <a:p>
            <a:r>
              <a:rPr lang="en-US" sz="3200" dirty="0"/>
              <a:t>An important skill for using a binomial distribution is the ability to recognize a binomial situation.</a:t>
            </a:r>
          </a:p>
        </p:txBody>
      </p:sp>
      <p:sp>
        <p:nvSpPr>
          <p:cNvPr id="10243" name="Rectangle 3"/>
          <p:cNvSpPr>
            <a:spLocks noGrp="1" noChangeArrowheads="1"/>
          </p:cNvSpPr>
          <p:nvPr>
            <p:ph idx="1"/>
          </p:nvPr>
        </p:nvSpPr>
        <p:spPr>
          <a:xfrm>
            <a:off x="457200" y="2332037"/>
            <a:ext cx="8229600" cy="4525963"/>
          </a:xfrm>
        </p:spPr>
        <p:txBody>
          <a:bodyPr/>
          <a:lstStyle/>
          <a:p>
            <a:pPr>
              <a:buFontTx/>
              <a:buNone/>
            </a:pPr>
            <a:r>
              <a:rPr lang="en-US" dirty="0"/>
              <a:t>An engineer chooses an SRS of 10 switches from a shipment of 10000 switches.  Suppose that (unknown to the engineer) 10% of the switches in the shipment are bad.  The engineer counts the number X of bad switches in the sample.</a:t>
            </a:r>
          </a:p>
          <a:p>
            <a:pPr>
              <a:buFontTx/>
              <a:buNone/>
            </a:pPr>
            <a:r>
              <a:rPr lang="en-US" dirty="0"/>
              <a:t>Is this a binomial setting? </a:t>
            </a:r>
          </a:p>
        </p:txBody>
      </p:sp>
    </p:spTree>
    <p:extLst>
      <p:ext uri="{BB962C8B-B14F-4D97-AF65-F5344CB8AC3E}">
        <p14:creationId xmlns:p14="http://schemas.microsoft.com/office/powerpoint/2010/main" val="520951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9" name="Picture 5" descr="coin_toss714417_2"/>
          <p:cNvPicPr>
            <a:picLocks noChangeAspect="1" noChangeArrowheads="1"/>
          </p:cNvPicPr>
          <p:nvPr/>
        </p:nvPicPr>
        <p:blipFill>
          <a:blip r:embed="rId2" cstate="print"/>
          <a:srcRect l="16084"/>
          <a:stretch>
            <a:fillRect/>
          </a:stretch>
        </p:blipFill>
        <p:spPr bwMode="auto">
          <a:xfrm>
            <a:off x="0" y="0"/>
            <a:ext cx="9144000" cy="6915150"/>
          </a:xfrm>
          <a:prstGeom prst="rect">
            <a:avLst/>
          </a:prstGeom>
          <a:noFill/>
        </p:spPr>
      </p:pic>
      <p:sp>
        <p:nvSpPr>
          <p:cNvPr id="93186" name="Rectangle 2"/>
          <p:cNvSpPr>
            <a:spLocks noGrp="1" noChangeArrowheads="1"/>
          </p:cNvSpPr>
          <p:nvPr>
            <p:ph type="title"/>
          </p:nvPr>
        </p:nvSpPr>
        <p:spPr>
          <a:xfrm>
            <a:off x="5138928" y="914400"/>
            <a:ext cx="4005072" cy="5943600"/>
          </a:xfrm>
        </p:spPr>
        <p:txBody>
          <a:bodyPr/>
          <a:lstStyle/>
          <a:p>
            <a:r>
              <a:rPr lang="en-US" dirty="0"/>
              <a:t>Flip a coin and let </a:t>
            </a:r>
            <a:br>
              <a:rPr lang="en-US" dirty="0"/>
            </a:br>
            <a:r>
              <a:rPr lang="en-US" dirty="0"/>
              <a:t>X=number of flips to get a head</a:t>
            </a:r>
            <a:br>
              <a:rPr lang="en-US" dirty="0"/>
            </a:br>
            <a:r>
              <a:rPr lang="en-US" dirty="0"/>
              <a:t>Is this a binomial setting?</a:t>
            </a:r>
          </a:p>
        </p:txBody>
      </p:sp>
    </p:spTree>
    <p:extLst>
      <p:ext uri="{BB962C8B-B14F-4D97-AF65-F5344CB8AC3E}">
        <p14:creationId xmlns:p14="http://schemas.microsoft.com/office/powerpoint/2010/main" val="372695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9024</TotalTime>
  <Words>3202</Words>
  <Application>Microsoft Macintosh PowerPoint</Application>
  <PresentationFormat>On-screen Show (4:3)</PresentationFormat>
  <Paragraphs>313</Paragraphs>
  <Slides>43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Cambria Math</vt:lpstr>
      <vt:lpstr>ＭＳ Ｐゴシック</vt:lpstr>
      <vt:lpstr>Arial</vt:lpstr>
      <vt:lpstr>Calibri</vt:lpstr>
      <vt:lpstr>Times New Roman</vt:lpstr>
      <vt:lpstr>Wingdings</vt:lpstr>
      <vt:lpstr>Zapf Dingbats</vt:lpstr>
      <vt:lpstr>Office Theme</vt:lpstr>
      <vt:lpstr>Equation</vt:lpstr>
      <vt:lpstr>6.3: Binomial and Geometric Random Variables     </vt:lpstr>
      <vt:lpstr>PowerPoint Presentation</vt:lpstr>
      <vt:lpstr>Pop Quiz!!! (2 minutes) Multiple Choice (A,B,C,D,E)  - Take out a blank sheet of paper &amp; number from 1 to 10. - No Cheating!!! </vt:lpstr>
      <vt:lpstr>Time to Grade the Quizzes</vt:lpstr>
      <vt:lpstr>Answers</vt:lpstr>
      <vt:lpstr>PowerPoint Presentation</vt:lpstr>
      <vt:lpstr>Binomial and Geometric Random Variables</vt:lpstr>
      <vt:lpstr>An important skill for using a binomial distribution is the ability to recognize a binomial situation.</vt:lpstr>
      <vt:lpstr>Flip a coin and let  X=number of flips to get a head Is this a binomial setting?</vt:lpstr>
      <vt:lpstr>Binomial and Geometric Random Variables</vt:lpstr>
      <vt:lpstr>An important skill for using a binomial distribution is the ability to recognize a binomial situation.</vt:lpstr>
      <vt:lpstr>Which of the following lead to a binomial distribution?</vt:lpstr>
      <vt:lpstr>PowerPoint Presentation</vt:lpstr>
      <vt:lpstr>PowerPoint Presentation</vt:lpstr>
      <vt:lpstr>PowerPoint Presentation</vt:lpstr>
      <vt:lpstr>PowerPoint Presentation</vt:lpstr>
      <vt:lpstr>PowerPoint Presentation</vt:lpstr>
      <vt:lpstr>Calculator: Binomial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Calculator: Geometric Probability</vt:lpstr>
      <vt:lpstr>PowerPoint Presentation</vt:lpstr>
      <vt:lpstr>PowerPoint Presentation</vt:lpstr>
      <vt:lpstr>PowerPoint Presentation</vt:lpstr>
      <vt:lpstr>PowerPoint Presentation</vt:lpstr>
      <vt:lpstr>Binomial vs. Geometric</vt:lpstr>
      <vt:lpstr>Binomial or Geometric??</vt:lpstr>
      <vt:lpstr>FRQ Answers Must Include:</vt:lpstr>
    </vt:vector>
  </TitlesOfParts>
  <Company>Lakeville Area Public Schools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Hinding</dc:creator>
  <cp:lastModifiedBy>Jameil Floyd</cp:lastModifiedBy>
  <cp:revision>353</cp:revision>
  <dcterms:created xsi:type="dcterms:W3CDTF">2010-11-04T14:18:20Z</dcterms:created>
  <dcterms:modified xsi:type="dcterms:W3CDTF">2018-11-19T03:49:34Z</dcterms:modified>
</cp:coreProperties>
</file>