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081" r:id="rId1"/>
  </p:sldMasterIdLst>
  <p:notesMasterIdLst>
    <p:notesMasterId r:id="rId17"/>
  </p:notesMasterIdLst>
  <p:handoutMasterIdLst>
    <p:handoutMasterId r:id="rId18"/>
  </p:handoutMasterIdLst>
  <p:sldIdLst>
    <p:sldId id="315" r:id="rId2"/>
    <p:sldId id="261" r:id="rId3"/>
    <p:sldId id="310" r:id="rId4"/>
    <p:sldId id="272" r:id="rId5"/>
    <p:sldId id="316" r:id="rId6"/>
    <p:sldId id="311" r:id="rId7"/>
    <p:sldId id="326" r:id="rId8"/>
    <p:sldId id="322" r:id="rId9"/>
    <p:sldId id="312" r:id="rId10"/>
    <p:sldId id="292" r:id="rId11"/>
    <p:sldId id="314" r:id="rId12"/>
    <p:sldId id="318" r:id="rId13"/>
    <p:sldId id="323" r:id="rId14"/>
    <p:sldId id="324" r:id="rId15"/>
    <p:sldId id="317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8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7.wmf"/><Relationship Id="rId5" Type="http://schemas.openxmlformats.org/officeDocument/2006/relationships/image" Target="../media/image3.wmf"/><Relationship Id="rId4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286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Chapter 7, Section 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7C93-E7F6-4C0A-9420-6322502CC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3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514E463-3654-418A-BE9A-500E74CDBCFA}" type="datetime1">
              <a:rPr lang="en-US"/>
              <a:pPr>
                <a:defRPr/>
              </a:pPr>
              <a:t>7/14/2015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C46746-3CA2-47AA-85A9-91EF4DBE3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12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9DCED-D8A1-4A4E-ACEB-F99CD2A91AAD}" type="datetime1">
              <a:rPr lang="en-US"/>
              <a:pPr>
                <a:defRPr/>
              </a:pPr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4ABD2-A87A-4148-B0DC-8AA3695CF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8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9D621-D8E8-401C-AEC8-D1E7D9489658}" type="datetime1">
              <a:rPr lang="en-US"/>
              <a:pPr>
                <a:defRPr/>
              </a:pPr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6829F-D24C-4F74-A657-614D785D0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2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BC7E8-4750-43FD-8F0C-CCD2701773E7}" type="datetime1">
              <a:rPr lang="en-US"/>
              <a:pPr>
                <a:defRPr/>
              </a:pPr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53F8C-B0ED-4C6F-A139-A2329E2F5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3B85F-580F-4E4F-8A8E-9FC3FDC383D4}" type="datetime1">
              <a:rPr lang="en-US"/>
              <a:pPr>
                <a:defRPr/>
              </a:pPr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1121D-BA9D-4F9E-89D7-879594AA9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3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AA1C1-7FDD-48B9-8574-BCE3B95E86B5}" type="datetime1">
              <a:rPr lang="en-US"/>
              <a:pPr>
                <a:defRPr/>
              </a:pPr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0CE73-2978-4501-8087-660F6E0B4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4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13302-4063-45E0-9E42-BF6D7C5B84E6}" type="datetime1">
              <a:rPr lang="en-US"/>
              <a:pPr>
                <a:defRPr/>
              </a:pPr>
              <a:t>7/14/2015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A12A8-4900-4661-8911-7CF7C0A38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2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DAE40-2BD6-41ED-9601-0680C85A53BE}" type="datetime1">
              <a:rPr lang="en-US"/>
              <a:pPr>
                <a:defRPr/>
              </a:pPr>
              <a:t>7/14/2015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5D9C4-4D6B-44A1-8023-A360ABB7A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8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6A6F4-B20F-40BF-BDF0-BC47BE18E890}" type="datetime1">
              <a:rPr lang="en-US"/>
              <a:pPr>
                <a:defRPr/>
              </a:pPr>
              <a:t>7/14/2015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89FCD-E2D6-4629-8D3A-819BDBE94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7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DFED1-C65D-4D01-B2B0-D0298ADB1F47}" type="datetime1">
              <a:rPr lang="en-US"/>
              <a:pPr>
                <a:defRPr/>
              </a:pPr>
              <a:t>7/14/2015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50536-2372-43F5-8E27-40F68B1C8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2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A6E7F-AFB4-46A3-9696-37EF5D87CB58}" type="datetime1">
              <a:rPr lang="en-US"/>
              <a:pPr>
                <a:defRPr/>
              </a:pPr>
              <a:t>7/14/2015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F508E-A446-48F5-A6DB-4FB2E175D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8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D674C-04B0-47AE-B092-1F9F824DEE42}" type="datetime1">
              <a:rPr lang="en-US"/>
              <a:pPr>
                <a:defRPr/>
              </a:pPr>
              <a:t>7/14/2015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1DC31-70C9-41ED-ABC2-B7E8D4F45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3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19251B-58CE-4D57-A5E4-850FCB6A0E4A}" type="datetime1">
              <a:rPr lang="en-US"/>
              <a:pPr>
                <a:defRPr/>
              </a:pPr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CFC171-2EC0-4254-B25B-4C23DA460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2" r:id="rId1"/>
    <p:sldLayoutId id="2147485083" r:id="rId2"/>
    <p:sldLayoutId id="2147485084" r:id="rId3"/>
    <p:sldLayoutId id="2147485085" r:id="rId4"/>
    <p:sldLayoutId id="2147485086" r:id="rId5"/>
    <p:sldLayoutId id="2147485087" r:id="rId6"/>
    <p:sldLayoutId id="2147485088" r:id="rId7"/>
    <p:sldLayoutId id="2147485089" r:id="rId8"/>
    <p:sldLayoutId id="2147485090" r:id="rId9"/>
    <p:sldLayoutId id="2147485091" r:id="rId10"/>
    <p:sldLayoutId id="21474850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rossmanchance.com/applets/Reeses/ReesesPieces.html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8" y="1306513"/>
            <a:ext cx="8123237" cy="1470025"/>
          </a:xfrm>
        </p:spPr>
        <p:txBody>
          <a:bodyPr/>
          <a:lstStyle/>
          <a:p>
            <a:pPr>
              <a:defRPr/>
            </a:pPr>
            <a:r>
              <a:rPr lang="en-US" sz="5500" b="1" dirty="0" smtClean="0">
                <a:solidFill>
                  <a:schemeClr val="accent5">
                    <a:lumMod val="75000"/>
                  </a:schemeClr>
                </a:solidFill>
              </a:rPr>
              <a:t>7.2: Sample Proportions</a:t>
            </a:r>
            <a:endParaRPr lang="en-US" sz="5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410" name="Picture 2" descr="https://www.niftynuthouse.com/images/P/reeses%20pie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851" y="3188996"/>
            <a:ext cx="3765261" cy="2517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4500" y="428336"/>
            <a:ext cx="7743825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500" dirty="0" smtClean="0">
                <a:latin typeface="+mj-lt"/>
              </a:rPr>
              <a:t>We </a:t>
            </a:r>
            <a:r>
              <a:rPr lang="en-US" sz="2500" dirty="0">
                <a:latin typeface="+mj-lt"/>
              </a:rPr>
              <a:t>have an SRS of size </a:t>
            </a:r>
            <a:r>
              <a:rPr lang="en-US" sz="2500" i="1" dirty="0">
                <a:latin typeface="+mj-lt"/>
              </a:rPr>
              <a:t>n </a:t>
            </a:r>
            <a:r>
              <a:rPr lang="en-US" sz="2500" dirty="0">
                <a:latin typeface="+mj-lt"/>
              </a:rPr>
              <a:t>= 1500 drawn from a population in which the proportion </a:t>
            </a:r>
            <a:r>
              <a:rPr lang="en-US" sz="2500" i="1" dirty="0">
                <a:latin typeface="+mj-lt"/>
              </a:rPr>
              <a:t>p </a:t>
            </a:r>
            <a:r>
              <a:rPr lang="en-US" sz="2500" dirty="0">
                <a:latin typeface="+mj-lt"/>
              </a:rPr>
              <a:t>= 0.35 attend college within 50 miles of home.</a:t>
            </a:r>
          </a:p>
          <a:p>
            <a:pPr>
              <a:defRPr/>
            </a:pPr>
            <a:endParaRPr lang="en-US" sz="2500" dirty="0">
              <a:latin typeface="+mj-lt"/>
            </a:endParaRPr>
          </a:p>
          <a:p>
            <a:pPr>
              <a:defRPr/>
            </a:pPr>
            <a:endParaRPr lang="en-US" sz="2500" b="1" dirty="0" smtClean="0">
              <a:latin typeface="+mj-lt"/>
            </a:endParaRPr>
          </a:p>
          <a:p>
            <a:pPr>
              <a:defRPr/>
            </a:pPr>
            <a:endParaRPr lang="en-US" sz="2500" b="1" dirty="0">
              <a:latin typeface="+mj-lt"/>
            </a:endParaRPr>
          </a:p>
          <a:p>
            <a:pPr>
              <a:defRPr/>
            </a:pPr>
            <a:r>
              <a:rPr lang="en-US" sz="2500" b="1" dirty="0" smtClean="0">
                <a:latin typeface="+mj-lt"/>
              </a:rPr>
              <a:t>Conditions:</a:t>
            </a:r>
            <a:endParaRPr lang="en-US" sz="2500" b="1" dirty="0">
              <a:latin typeface="+mj-lt"/>
            </a:endParaRPr>
          </a:p>
          <a:p>
            <a:pPr>
              <a:defRPr/>
            </a:pP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Independence: </a:t>
            </a:r>
            <a:r>
              <a:rPr lang="en-US" sz="2500" dirty="0">
                <a:latin typeface="+mj-lt"/>
              </a:rPr>
              <a:t>It is reasonable to assume that there are more than 15,000 college freshmen and therefore the sample represents less than 10% of the population.</a:t>
            </a:r>
          </a:p>
          <a:p>
            <a:pPr>
              <a:defRPr/>
            </a:pPr>
            <a:endParaRPr lang="en-US" sz="500" dirty="0">
              <a:latin typeface="+mj-lt"/>
            </a:endParaRPr>
          </a:p>
          <a:p>
            <a:pPr>
              <a:defRPr/>
            </a:pP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Normality: </a:t>
            </a:r>
            <a:r>
              <a:rPr lang="en-US" sz="2500" dirty="0">
                <a:latin typeface="+mj-lt"/>
              </a:rPr>
              <a:t>Additionally, </a:t>
            </a:r>
            <a:r>
              <a:rPr lang="en-US" sz="2500" i="1" dirty="0" err="1">
                <a:latin typeface="+mj-lt"/>
              </a:rPr>
              <a:t>np</a:t>
            </a:r>
            <a:r>
              <a:rPr lang="en-US" sz="2500" i="1" dirty="0">
                <a:latin typeface="+mj-lt"/>
              </a:rPr>
              <a:t> </a:t>
            </a:r>
            <a:r>
              <a:rPr lang="en-US" sz="2500" dirty="0">
                <a:latin typeface="+mj-lt"/>
              </a:rPr>
              <a:t>= 1500(0.35) = 525 and </a:t>
            </a:r>
            <a:r>
              <a:rPr lang="en-US" sz="2500" i="1" dirty="0">
                <a:latin typeface="+mj-lt"/>
              </a:rPr>
              <a:t>n</a:t>
            </a:r>
            <a:r>
              <a:rPr lang="en-US" sz="2500" dirty="0">
                <a:latin typeface="+mj-lt"/>
              </a:rPr>
              <a:t>(1 – </a:t>
            </a:r>
            <a:r>
              <a:rPr lang="en-US" sz="2500" i="1" dirty="0">
                <a:latin typeface="+mj-lt"/>
              </a:rPr>
              <a:t>p</a:t>
            </a:r>
            <a:r>
              <a:rPr lang="en-US" sz="2500" dirty="0">
                <a:latin typeface="+mj-lt"/>
              </a:rPr>
              <a:t>) = 1500(0.65)=975 are both greater than 10, so it is reasonable to assume normality. </a:t>
            </a:r>
          </a:p>
        </p:txBody>
      </p:sp>
      <p:graphicFrame>
        <p:nvGraphicFramePr>
          <p:cNvPr id="1126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534275"/>
              </p:ext>
            </p:extLst>
          </p:nvPr>
        </p:nvGraphicFramePr>
        <p:xfrm>
          <a:off x="1524145" y="1780886"/>
          <a:ext cx="16383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3" imgW="609600" imgH="203200" progId="Equation.3">
                  <p:embed/>
                </p:oleObj>
              </mc:Choice>
              <mc:Fallback>
                <p:oleObj name="Equation" r:id="rId3" imgW="609600" imgH="203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145" y="1780886"/>
                        <a:ext cx="16383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519421"/>
              </p:ext>
            </p:extLst>
          </p:nvPr>
        </p:nvGraphicFramePr>
        <p:xfrm>
          <a:off x="3876820" y="1581582"/>
          <a:ext cx="4103687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Equation" r:id="rId5" imgW="1778000" imgH="406400" progId="Equation.3">
                  <p:embed/>
                </p:oleObj>
              </mc:Choice>
              <mc:Fallback>
                <p:oleObj name="Equation" r:id="rId5" imgW="1778000" imgH="40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820" y="1581582"/>
                        <a:ext cx="4103687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22" descr="Screen shot 2010-11-04 at 3.56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901" y="622011"/>
            <a:ext cx="4634345" cy="356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0999" y="4536673"/>
            <a:ext cx="770370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500" dirty="0" err="1" smtClean="0">
                <a:latin typeface="+mj-lt"/>
              </a:rPr>
              <a:t>Normalcdf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>
                <a:latin typeface="+mj-lt"/>
              </a:rPr>
              <a:t>(0.33, 0.37, 0.35, </a:t>
            </a:r>
            <a:r>
              <a:rPr lang="en-US" sz="2500" dirty="0" smtClean="0">
                <a:latin typeface="+mj-lt"/>
              </a:rPr>
              <a:t>0.0123) = 0.896054</a:t>
            </a:r>
            <a:endParaRPr lang="en-US" sz="25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950" y="5445125"/>
            <a:ext cx="860425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500" b="1" dirty="0">
                <a:solidFill>
                  <a:srgbClr val="FF0000"/>
                </a:solidFill>
                <a:latin typeface="+mj-lt"/>
              </a:rPr>
              <a:t>CONCLUDE: </a:t>
            </a:r>
            <a:r>
              <a:rPr lang="en-US" sz="2500" dirty="0">
                <a:latin typeface="+mj-lt"/>
              </a:rPr>
              <a:t>There is an </a:t>
            </a:r>
            <a:r>
              <a:rPr lang="en-US" sz="2500" dirty="0" smtClean="0">
                <a:latin typeface="+mj-lt"/>
              </a:rPr>
              <a:t>89.61% </a:t>
            </a:r>
            <a:r>
              <a:rPr lang="en-US" sz="2500" dirty="0">
                <a:latin typeface="+mj-lt"/>
              </a:rPr>
              <a:t>chance that the sample will yield results within 2 percentage points of the true value.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075" y="571500"/>
            <a:ext cx="8604250" cy="54168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500" dirty="0">
                <a:latin typeface="+mj-lt"/>
              </a:rPr>
              <a:t>The Harvard College Alcohol Study finds that 67% of college students support efforts to “crack down on underage drinking.” The study took a random sample of almost 15,000 students, so the population proportion who support a crackdown is close to </a:t>
            </a:r>
            <a:r>
              <a:rPr lang="en-US" sz="2500" i="1" dirty="0">
                <a:latin typeface="+mj-lt"/>
              </a:rPr>
              <a:t>p</a:t>
            </a:r>
            <a:r>
              <a:rPr lang="en-US" sz="2500" dirty="0">
                <a:latin typeface="+mj-lt"/>
              </a:rPr>
              <a:t> = 0.67. The administration of a local college surveys an SRS of 100 students and finds that 62 support a crackdown on underage drinking. Suppose that the proportion of all students attending this college who support a crackdown is 67%, the same as the national proportion. </a:t>
            </a:r>
            <a:endParaRPr lang="en-US" sz="2500" dirty="0" smtClean="0">
              <a:latin typeface="+mj-lt"/>
            </a:endParaRPr>
          </a:p>
          <a:p>
            <a:pPr algn="ctr">
              <a:defRPr/>
            </a:pPr>
            <a:endParaRPr lang="en-US" sz="2800" dirty="0">
              <a:latin typeface="+mj-lt"/>
            </a:endParaRPr>
          </a:p>
          <a:p>
            <a:pPr algn="ctr">
              <a:defRPr/>
            </a:pPr>
            <a:r>
              <a:rPr lang="en-US" sz="2800" b="1" dirty="0">
                <a:latin typeface="+mj-lt"/>
              </a:rPr>
              <a:t>What is the probability that the proportion in an SRS of 100 students is as small as or smaller than the result of the administration’s sample?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9588" y="1993900"/>
            <a:ext cx="7743825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500" b="1" dirty="0" smtClean="0">
              <a:latin typeface="+mj-lt"/>
            </a:endParaRPr>
          </a:p>
          <a:p>
            <a:pPr>
              <a:defRPr/>
            </a:pPr>
            <a:endParaRPr lang="en-US" sz="2500" b="1" dirty="0">
              <a:latin typeface="+mj-lt"/>
            </a:endParaRPr>
          </a:p>
          <a:p>
            <a:pPr>
              <a:defRPr/>
            </a:pPr>
            <a:r>
              <a:rPr lang="en-US" sz="2500" b="1" dirty="0" smtClean="0">
                <a:latin typeface="+mj-lt"/>
              </a:rPr>
              <a:t>Conditions:</a:t>
            </a:r>
            <a:endParaRPr lang="en-US" sz="2500" b="1" dirty="0">
              <a:latin typeface="+mj-lt"/>
            </a:endParaRPr>
          </a:p>
          <a:p>
            <a:pPr>
              <a:defRPr/>
            </a:pP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Independence: </a:t>
            </a:r>
            <a:r>
              <a:rPr lang="en-US" sz="2500" dirty="0">
                <a:latin typeface="+mj-lt"/>
              </a:rPr>
              <a:t>It is reasonable to assume that there are more than 1000 college freshmen and therefore the sample represents less than 10% of the population.</a:t>
            </a:r>
          </a:p>
          <a:p>
            <a:pPr>
              <a:defRPr/>
            </a:pPr>
            <a:endParaRPr lang="en-US" sz="500" dirty="0">
              <a:latin typeface="+mj-lt"/>
            </a:endParaRPr>
          </a:p>
          <a:p>
            <a:pPr>
              <a:defRPr/>
            </a:pP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Normality: </a:t>
            </a:r>
            <a:r>
              <a:rPr lang="en-US" sz="2500" dirty="0">
                <a:latin typeface="+mj-lt"/>
              </a:rPr>
              <a:t>Additionally, </a:t>
            </a:r>
            <a:r>
              <a:rPr lang="en-US" sz="2500" i="1" dirty="0" err="1">
                <a:latin typeface="+mj-lt"/>
              </a:rPr>
              <a:t>np</a:t>
            </a:r>
            <a:r>
              <a:rPr lang="en-US" sz="2500" i="1" dirty="0">
                <a:latin typeface="+mj-lt"/>
              </a:rPr>
              <a:t> </a:t>
            </a:r>
            <a:r>
              <a:rPr lang="en-US" sz="2500" dirty="0">
                <a:latin typeface="+mj-lt"/>
              </a:rPr>
              <a:t>= 100(0.67) = 67and </a:t>
            </a:r>
            <a:r>
              <a:rPr lang="en-US" sz="2500" i="1" dirty="0">
                <a:latin typeface="+mj-lt"/>
              </a:rPr>
              <a:t>n</a:t>
            </a:r>
            <a:r>
              <a:rPr lang="en-US" sz="2500" dirty="0">
                <a:latin typeface="+mj-lt"/>
              </a:rPr>
              <a:t>(1 – </a:t>
            </a:r>
            <a:r>
              <a:rPr lang="en-US" sz="2500" i="1" dirty="0">
                <a:latin typeface="+mj-lt"/>
              </a:rPr>
              <a:t>p</a:t>
            </a:r>
            <a:r>
              <a:rPr lang="en-US" sz="2500" dirty="0">
                <a:latin typeface="+mj-lt"/>
              </a:rPr>
              <a:t>) = 100(0.33)= 33 are both greater than 10, so it is reasonable to assume normality. </a:t>
            </a:r>
          </a:p>
        </p:txBody>
      </p:sp>
      <p:graphicFrame>
        <p:nvGraphicFramePr>
          <p:cNvPr id="1434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7591"/>
              </p:ext>
            </p:extLst>
          </p:nvPr>
        </p:nvGraphicFramePr>
        <p:xfrm>
          <a:off x="1671638" y="953511"/>
          <a:ext cx="170656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Equation" r:id="rId3" imgW="634725" imgH="241195" progId="Equation.3">
                  <p:embed/>
                </p:oleObj>
              </mc:Choice>
              <mc:Fallback>
                <p:oleObj name="Equation" r:id="rId3" imgW="634725" imgH="241195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638" y="953511"/>
                        <a:ext cx="1706562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460493"/>
              </p:ext>
            </p:extLst>
          </p:nvPr>
        </p:nvGraphicFramePr>
        <p:xfrm>
          <a:off x="3886201" y="744537"/>
          <a:ext cx="4367212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5" imgW="1892300" imgH="444500" progId="Equation.3">
                  <p:embed/>
                </p:oleObj>
              </mc:Choice>
              <mc:Fallback>
                <p:oleObj name="Equation" r:id="rId5" imgW="1892300" imgH="444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1" y="744537"/>
                        <a:ext cx="4367212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588" y="938213"/>
            <a:ext cx="7440612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500" dirty="0" err="1">
                <a:latin typeface="+mj-lt"/>
              </a:rPr>
              <a:t>Normalcdf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smtClean="0">
                <a:latin typeface="+mj-lt"/>
              </a:rPr>
              <a:t>(0, 0.62</a:t>
            </a:r>
            <a:r>
              <a:rPr lang="en-US" sz="2500" dirty="0">
                <a:latin typeface="+mj-lt"/>
              </a:rPr>
              <a:t>, </a:t>
            </a:r>
            <a:r>
              <a:rPr lang="en-US" sz="2500" dirty="0" smtClean="0">
                <a:latin typeface="+mj-lt"/>
              </a:rPr>
              <a:t>0.67, 0.04702</a:t>
            </a:r>
            <a:r>
              <a:rPr lang="en-US" sz="2500" dirty="0">
                <a:latin typeface="+mj-lt"/>
              </a:rPr>
              <a:t>) = </a:t>
            </a:r>
            <a:r>
              <a:rPr lang="en-US" sz="2500" dirty="0" smtClean="0">
                <a:latin typeface="+mj-lt"/>
              </a:rPr>
              <a:t>0.143805</a:t>
            </a:r>
            <a:endParaRPr lang="en-US" sz="2500" dirty="0">
              <a:latin typeface="+mj-lt"/>
            </a:endParaRPr>
          </a:p>
          <a:p>
            <a:pPr>
              <a:defRPr/>
            </a:pPr>
            <a:endParaRPr lang="en-US" sz="2500" dirty="0">
              <a:latin typeface="+mj-lt"/>
            </a:endParaRPr>
          </a:p>
          <a:p>
            <a:pPr>
              <a:defRPr/>
            </a:pPr>
            <a:r>
              <a:rPr lang="en-US" sz="2500" dirty="0">
                <a:latin typeface="+mj-lt"/>
              </a:rPr>
              <a:t>Be sure to include labels!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7663" y="2632075"/>
            <a:ext cx="8602662" cy="124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500" b="1" dirty="0">
                <a:solidFill>
                  <a:srgbClr val="FF0000"/>
                </a:solidFill>
                <a:latin typeface="+mj-lt"/>
              </a:rPr>
              <a:t>CONCLUDE: </a:t>
            </a:r>
            <a:r>
              <a:rPr lang="en-US" sz="2500" dirty="0">
                <a:latin typeface="+mj-lt"/>
              </a:rPr>
              <a:t>There is an 14.38% chance that the sample will yield results at or below 62% given that the true population proportions is 67%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486151" y="-2505075"/>
            <a:ext cx="1644650" cy="73755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35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1" charset="-128"/>
              </a:rPr>
              <a:t>FYI: </a:t>
            </a:r>
            <a:r>
              <a:rPr lang="en-US" sz="3500" b="1" dirty="0" smtClean="0">
                <a:solidFill>
                  <a:srgbClr val="000000"/>
                </a:solidFill>
                <a:ea typeface="ＭＳ Ｐゴシック" pitchFamily="-111" charset="-128"/>
              </a:rPr>
              <a:t>Derivation of Formulas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-111" charset="-128"/>
              </a:rPr>
              <a:t>In Chapter 6, we learned that the mean and standard deviation of a binomial random variable </a:t>
            </a:r>
            <a:r>
              <a:rPr lang="en-US" sz="1800" i="1" dirty="0" smtClean="0">
                <a:solidFill>
                  <a:srgbClr val="000000"/>
                </a:solidFill>
                <a:ea typeface="ＭＳ Ｐゴシック" pitchFamily="-111" charset="-128"/>
              </a:rPr>
              <a:t>X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-111" charset="-128"/>
              </a:rPr>
              <a:t> are</a:t>
            </a:r>
          </a:p>
        </p:txBody>
      </p:sp>
      <p:graphicFrame>
        <p:nvGraphicFramePr>
          <p:cNvPr id="16387" name="Object 2"/>
          <p:cNvGraphicFramePr>
            <a:graphicFrameLocks noChangeAspect="1"/>
          </p:cNvGraphicFramePr>
          <p:nvPr/>
        </p:nvGraphicFramePr>
        <p:xfrm>
          <a:off x="1639888" y="1820863"/>
          <a:ext cx="10541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3" name="Equation" r:id="rId3" imgW="508000" imgH="177800" progId="Equation.3">
                  <p:embed/>
                </p:oleObj>
              </mc:Choice>
              <mc:Fallback>
                <p:oleObj name="Equation" r:id="rId3" imgW="508000" imgH="177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1820863"/>
                        <a:ext cx="10541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3"/>
          <p:cNvGraphicFramePr>
            <a:graphicFrameLocks noChangeAspect="1"/>
          </p:cNvGraphicFramePr>
          <p:nvPr/>
        </p:nvGraphicFramePr>
        <p:xfrm>
          <a:off x="4459288" y="1768475"/>
          <a:ext cx="21097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4" name="Equation" r:id="rId5" imgW="1016000" imgH="228600" progId="Equation.3">
                  <p:embed/>
                </p:oleObj>
              </mc:Choice>
              <mc:Fallback>
                <p:oleObj name="Equation" r:id="rId5" imgW="10160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1768475"/>
                        <a:ext cx="2109787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4"/>
          <p:cNvGraphicFramePr>
            <a:graphicFrameLocks noChangeAspect="1"/>
          </p:cNvGraphicFramePr>
          <p:nvPr/>
        </p:nvGraphicFramePr>
        <p:xfrm>
          <a:off x="620713" y="4598988"/>
          <a:ext cx="569753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5" name="Equation" r:id="rId7" imgW="2743200" imgH="406400" progId="Equation.3">
                  <p:embed/>
                </p:oleObj>
              </mc:Choice>
              <mc:Fallback>
                <p:oleObj name="Equation" r:id="rId7" imgW="2743200" imgH="40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4598988"/>
                        <a:ext cx="5697537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5"/>
          <p:cNvGraphicFramePr>
            <a:graphicFrameLocks noChangeAspect="1"/>
          </p:cNvGraphicFramePr>
          <p:nvPr/>
        </p:nvGraphicFramePr>
        <p:xfrm>
          <a:off x="676275" y="3492500"/>
          <a:ext cx="20320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6" name="Equation" r:id="rId9" imgW="977900" imgH="355600" progId="Equation.3">
                  <p:embed/>
                </p:oleObj>
              </mc:Choice>
              <mc:Fallback>
                <p:oleObj name="Equation" r:id="rId9" imgW="977900" imgH="355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3492500"/>
                        <a:ext cx="20320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755775" y="5675313"/>
            <a:ext cx="5646738" cy="3698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As sample size increases, the spread decreases.</a:t>
            </a:r>
          </a:p>
        </p:txBody>
      </p:sp>
      <p:graphicFrame>
        <p:nvGraphicFramePr>
          <p:cNvPr id="16392" name="Object 6"/>
          <p:cNvGraphicFramePr>
            <a:graphicFrameLocks noChangeAspect="1"/>
          </p:cNvGraphicFramePr>
          <p:nvPr/>
        </p:nvGraphicFramePr>
        <p:xfrm>
          <a:off x="5813425" y="477838"/>
          <a:ext cx="37782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7" name="Equation" r:id="rId11" imgW="127000" imgH="177800" progId="Equation.3">
                  <p:embed/>
                </p:oleObj>
              </mc:Choice>
              <mc:Fallback>
                <p:oleObj name="Equation" r:id="rId11" imgW="127000" imgH="177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3425" y="477838"/>
                        <a:ext cx="377825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7"/>
          <p:cNvGraphicFramePr>
            <a:graphicFrameLocks noChangeAspect="1"/>
          </p:cNvGraphicFramePr>
          <p:nvPr/>
        </p:nvGraphicFramePr>
        <p:xfrm>
          <a:off x="649288" y="2552700"/>
          <a:ext cx="74676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8" name="Equation" r:id="rId13" imgW="4800600" imgH="355600" progId="Equation.3">
                  <p:embed/>
                </p:oleObj>
              </mc:Choice>
              <mc:Fallback>
                <p:oleObj name="Equation" r:id="rId13" imgW="4800600" imgH="355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2552700"/>
                        <a:ext cx="74676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94" name="Group 16"/>
          <p:cNvGrpSpPr>
            <a:grpSpLocks/>
          </p:cNvGrpSpPr>
          <p:nvPr/>
        </p:nvGrpSpPr>
        <p:grpSpPr bwMode="auto">
          <a:xfrm>
            <a:off x="3678238" y="3705225"/>
            <a:ext cx="3724275" cy="369888"/>
            <a:chOff x="3678238" y="3705225"/>
            <a:chExt cx="3724275" cy="369888"/>
          </a:xfrm>
        </p:grpSpPr>
        <p:sp>
          <p:nvSpPr>
            <p:cNvPr id="13" name="TextBox 12"/>
            <p:cNvSpPr txBox="1"/>
            <p:nvPr/>
          </p:nvSpPr>
          <p:spPr>
            <a:xfrm>
              <a:off x="3678238" y="3705225"/>
              <a:ext cx="3724275" cy="36988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sz="1800" i="1" smtClean="0">
                  <a:solidFill>
                    <a:srgbClr val="000000"/>
                  </a:solidFill>
                  <a:latin typeface="Palatino" pitchFamily="-111" charset="0"/>
                </a:rPr>
                <a:t> </a:t>
              </a:r>
              <a:endParaRPr lang="en-US" sz="1800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6396" name="Object 8"/>
            <p:cNvGraphicFramePr>
              <a:graphicFrameLocks noChangeAspect="1"/>
            </p:cNvGraphicFramePr>
            <p:nvPr/>
          </p:nvGraphicFramePr>
          <p:xfrm>
            <a:off x="3923045" y="3764225"/>
            <a:ext cx="3279775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59" name="Equation" r:id="rId15" imgW="2108200" imgH="177800" progId="Equation.3">
                    <p:embed/>
                  </p:oleObj>
                </mc:Choice>
                <mc:Fallback>
                  <p:oleObj name="Equation" r:id="rId15" imgW="2108200" imgH="1778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045" y="3764225"/>
                          <a:ext cx="3279775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8154988" cy="1116012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  <a:ea typeface="ＭＳ Ｐゴシック" pitchFamily="-111" charset="-128"/>
              </a:rPr>
              <a:t>Section 7.2</a:t>
            </a:r>
            <a:br>
              <a:rPr lang="en-US" sz="3500" b="1" dirty="0" smtClean="0">
                <a:solidFill>
                  <a:schemeClr val="accent5">
                    <a:lumMod val="75000"/>
                  </a:schemeClr>
                </a:solidFill>
                <a:ea typeface="ＭＳ Ｐゴシック" pitchFamily="-111" charset="-128"/>
              </a:rPr>
            </a:br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  <a:ea typeface="ＭＳ Ｐゴシック" pitchFamily="-111" charset="-128"/>
              </a:rPr>
              <a:t>Sample Proportions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half" idx="2"/>
          </p:nvPr>
        </p:nvSpPr>
        <p:spPr>
          <a:xfrm>
            <a:off x="498475" y="1600200"/>
            <a:ext cx="8156575" cy="4721225"/>
          </a:xfrm>
        </p:spPr>
        <p:txBody>
          <a:bodyPr/>
          <a:lstStyle/>
          <a:p>
            <a:pPr eaLnBrk="1" hangingPunct="1">
              <a:spcAft>
                <a:spcPts val="2400"/>
              </a:spcAft>
              <a:buFont typeface="Wingdings" pitchFamily="-111" charset="2"/>
              <a:buNone/>
            </a:pPr>
            <a:r>
              <a:rPr lang="en-US" altLang="en-US" sz="2500" smtClean="0">
                <a:solidFill>
                  <a:srgbClr val="000000"/>
                </a:solidFill>
                <a:ea typeface="ＭＳ Ｐゴシック" pitchFamily="-111" charset="-128"/>
              </a:rPr>
              <a:t>After this section, you should be able to…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pitchFamily="-111" charset="2"/>
              <a:buChar char="ü"/>
            </a:pPr>
            <a:r>
              <a:rPr lang="en-US" altLang="en-US" sz="2500" smtClean="0">
                <a:solidFill>
                  <a:srgbClr val="000000"/>
                </a:solidFill>
                <a:ea typeface="ＭＳ Ｐゴシック" pitchFamily="-111" charset="-128"/>
              </a:rPr>
              <a:t>FIND the mean and standard deviation of the sampling distribution of a sample proportion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pitchFamily="-111" charset="2"/>
              <a:buChar char="ü"/>
            </a:pPr>
            <a:r>
              <a:rPr lang="en-US" altLang="en-US" sz="2500" smtClean="0">
                <a:solidFill>
                  <a:srgbClr val="000000"/>
                </a:solidFill>
                <a:ea typeface="ＭＳ Ｐゴシック" pitchFamily="-111" charset="-128"/>
              </a:rPr>
              <a:t>DETERMINE whether or not it is appropriate to use the Normal approximation to calculate probabilities involving the sample proportion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pitchFamily="-111" charset="2"/>
              <a:buChar char="ü"/>
            </a:pPr>
            <a:r>
              <a:rPr lang="en-US" altLang="en-US" sz="2500" smtClean="0">
                <a:solidFill>
                  <a:srgbClr val="000000"/>
                </a:solidFill>
                <a:ea typeface="ＭＳ Ｐゴシック" pitchFamily="-111" charset="-128"/>
              </a:rPr>
              <a:t>CALCULATE probabilities involving the sample proportion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pitchFamily="-111" charset="2"/>
              <a:buChar char="ü"/>
            </a:pPr>
            <a:r>
              <a:rPr lang="en-US" altLang="en-US" sz="2500" smtClean="0">
                <a:solidFill>
                  <a:srgbClr val="000000"/>
                </a:solidFill>
                <a:ea typeface="ＭＳ Ｐゴシック" pitchFamily="-111" charset="-128"/>
              </a:rPr>
              <a:t>EVALUATE a claim about a population proportion using the sampling distribution of the sample proportion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30225" y="6429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hlinkClick r:id="rId2"/>
              </a:rPr>
              <a:t>http://www.rossmanchance.com/applets/Reeses/ReesesPieces.html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1649413"/>
            <a:ext cx="5051425" cy="520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054279" y="-2573121"/>
            <a:ext cx="2768456" cy="8413461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3500" b="1" dirty="0" smtClean="0">
                <a:solidFill>
                  <a:srgbClr val="000000"/>
                </a:solidFill>
                <a:ea typeface="ＭＳ Ｐゴシック" pitchFamily="-111" charset="-128"/>
              </a:rPr>
              <a:t>The Sampling Distribution of</a:t>
            </a:r>
            <a:endParaRPr lang="en-US" sz="3500" dirty="0" smtClean="0">
              <a:solidFill>
                <a:srgbClr val="000000"/>
              </a:solidFill>
              <a:ea typeface="ＭＳ Ｐゴシック" pitchFamily="-111" charset="-128"/>
            </a:endParaRPr>
          </a:p>
          <a:p>
            <a:pPr eaLnBrk="1" hangingPunct="1">
              <a:buFont typeface="Wingdings" pitchFamily="-111" charset="2"/>
              <a:buNone/>
              <a:defRPr/>
            </a:pPr>
            <a:endParaRPr lang="en-US" sz="2200" b="1" dirty="0" smtClean="0">
              <a:solidFill>
                <a:srgbClr val="000000"/>
              </a:solidFill>
              <a:ea typeface="ＭＳ Ｐゴシック" pitchFamily="-111" charset="-128"/>
            </a:endParaRPr>
          </a:p>
          <a:p>
            <a:pPr algn="ctr" eaLnBrk="1" hangingPunct="1">
              <a:buFont typeface="Wingdings" pitchFamily="-111" charset="2"/>
              <a:buNone/>
              <a:defRPr/>
            </a:pPr>
            <a:r>
              <a:rPr lang="en-US" sz="2200" b="1" dirty="0" smtClean="0">
                <a:solidFill>
                  <a:srgbClr val="000000"/>
                </a:solidFill>
                <a:ea typeface="ＭＳ Ｐゴシック" pitchFamily="-111" charset="-128"/>
              </a:rPr>
              <a:t>What do you notice about the shape, center, and spread of each?</a:t>
            </a:r>
          </a:p>
        </p:txBody>
      </p:sp>
      <p:pic>
        <p:nvPicPr>
          <p:cNvPr id="5124" name="Picture 18" descr="Screen shot 2010-11-04 at 3.21.0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2" b="33558"/>
          <a:stretch/>
        </p:blipFill>
        <p:spPr bwMode="auto">
          <a:xfrm>
            <a:off x="0" y="1952625"/>
            <a:ext cx="4349976" cy="468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1" descr="Screen shot 2010-11-04 at 3.21.20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1" t="1" b="35508"/>
          <a:stretch/>
        </p:blipFill>
        <p:spPr bwMode="auto">
          <a:xfrm>
            <a:off x="4474512" y="1952626"/>
            <a:ext cx="4309269" cy="468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938476"/>
              </p:ext>
            </p:extLst>
          </p:nvPr>
        </p:nvGraphicFramePr>
        <p:xfrm>
          <a:off x="7149883" y="249381"/>
          <a:ext cx="452438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5" imgW="127000" imgH="177800" progId="Equation.3">
                  <p:embed/>
                </p:oleObj>
              </mc:Choice>
              <mc:Fallback>
                <p:oleObj name="Equation" r:id="rId5" imgW="127000" imgH="177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9883" y="249381"/>
                        <a:ext cx="452438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9258" y="2475468"/>
            <a:ext cx="114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 =100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1767" y="2438706"/>
            <a:ext cx="114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 =400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Sample Proportion Formulas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457200" y="1831975"/>
          <a:ext cx="81057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3" imgW="2349500" imgH="393700" progId="Equation.3">
                  <p:embed/>
                </p:oleObj>
              </mc:Choice>
              <mc:Fallback>
                <p:oleObj name="Equation" r:id="rId3" imgW="23495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31975"/>
                        <a:ext cx="8105775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2271713" y="3311525"/>
          <a:ext cx="4337050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5" imgW="1002865" imgH="901309" progId="Equation.3">
                  <p:embed/>
                </p:oleObj>
              </mc:Choice>
              <mc:Fallback>
                <p:oleObj name="Equation" r:id="rId5" imgW="1002865" imgH="90130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3311525"/>
                        <a:ext cx="4337050" cy="224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06438" y="5384800"/>
            <a:ext cx="7716837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The sample size </a:t>
            </a:r>
            <a:r>
              <a:rPr lang="en-US" sz="2500" b="1" u="sng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MUST</a:t>
            </a: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be less than 10% of the total population.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3827462" y="-3255962"/>
            <a:ext cx="1427163" cy="816768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Normal Approximation &amp; Sample Proportions</a:t>
            </a:r>
          </a:p>
        </p:txBody>
      </p:sp>
      <p:sp>
        <p:nvSpPr>
          <p:cNvPr id="7171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174875" y="73026"/>
            <a:ext cx="4503737" cy="77708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500" smtClean="0"/>
              <a:t>As the sample size increase, sample proportion approach the normal distribution; therefore, we can use Normal calculations. 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1000" smtClean="0"/>
          </a:p>
          <a:p>
            <a:pPr marL="0" indent="0" eaLnBrk="1" hangingPunct="1">
              <a:buFont typeface="Arial" charset="0"/>
              <a:buNone/>
            </a:pPr>
            <a:r>
              <a:rPr lang="en-US" altLang="en-US" sz="2500" b="1" smtClean="0"/>
              <a:t>Before using Normal calculation, check Normal conditions:</a:t>
            </a:r>
          </a:p>
          <a:p>
            <a:pPr marL="914400" lvl="1" indent="-514350" eaLnBrk="1" hangingPunct="1"/>
            <a:r>
              <a:rPr lang="en-US" altLang="en-US" sz="2500" smtClean="0"/>
              <a:t>(sample size)(proportion) must be greater than 10. </a:t>
            </a:r>
          </a:p>
          <a:p>
            <a:pPr marL="914400" lvl="1" indent="-514350" eaLnBrk="1" hangingPunct="1"/>
            <a:r>
              <a:rPr lang="en-US" altLang="en-US" sz="2500" smtClean="0"/>
              <a:t>(sample size)(1 – proportion) must be greater than 10.</a:t>
            </a:r>
          </a:p>
          <a:p>
            <a:pPr marL="914400" lvl="1" indent="-514350" eaLnBrk="1" hangingPunct="1"/>
            <a:r>
              <a:rPr lang="en-US" altLang="en-US" sz="2500" smtClean="0"/>
              <a:t>Both must be greater than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3827462" y="-3255962"/>
            <a:ext cx="1427163" cy="816768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Normal Approximation &amp; Sample Proportions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Vertical Text Placeholder 2"/>
              <p:cNvSpPr>
                <a:spLocks noGrp="1"/>
              </p:cNvSpPr>
              <p:nvPr>
                <p:ph type="body" orient="vert" idx="1"/>
              </p:nvPr>
            </p:nvSpPr>
            <p:spPr>
              <a:xfrm rot="16200000">
                <a:off x="2174875" y="73026"/>
                <a:ext cx="4503737" cy="7770812"/>
              </a:xfrm>
            </p:spPr>
            <p:txBody>
              <a:bodyPr/>
              <a:lstStyle/>
              <a:p>
                <a:pPr marL="0" indent="0" eaLnBrk="1" hangingPunct="1">
                  <a:buFont typeface="Arial" charset="0"/>
                  <a:buNone/>
                </a:pPr>
                <a:r>
                  <a:rPr lang="en-US" altLang="en-US" sz="2800" dirty="0" smtClean="0"/>
                  <a:t>In the game of Scrabble, each player starts by drawing 7 tiles from a bag of 100 tiles. There are 42 vowels, 56 constants and 2 blank tiles. </a:t>
                </a:r>
                <a:r>
                  <a:rPr lang="en-US" altLang="en-US" sz="2800" dirty="0" err="1" smtClean="0"/>
                  <a:t>Cait</a:t>
                </a:r>
                <a:r>
                  <a:rPr lang="en-US" altLang="en-US" sz="2800" dirty="0" smtClean="0"/>
                  <a:t> choses an SRS of 7 tiles. 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8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sz="2800" b="0" i="1" dirty="0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altLang="en-US" sz="2800" dirty="0" smtClean="0"/>
                  <a:t> be the proportion of vowels in her sample.  </a:t>
                </a:r>
              </a:p>
              <a:p>
                <a:pPr marL="0" indent="0" eaLnBrk="1" hangingPunct="1">
                  <a:buFont typeface="Arial" charset="0"/>
                  <a:buNone/>
                </a:pPr>
                <a:endParaRPr lang="en-US" altLang="en-US" sz="2800" dirty="0"/>
              </a:p>
              <a:p>
                <a:pPr marL="457200" indent="-457200" eaLnBrk="1" hangingPunct="1">
                  <a:buFont typeface="Arial" charset="0"/>
                  <a:buAutoNum type="alphaLcParenR"/>
                </a:pPr>
                <a:r>
                  <a:rPr lang="en-US" altLang="en-US" sz="2800" dirty="0" smtClean="0"/>
                  <a:t>Is the 10% condition met? Justify your answer.</a:t>
                </a:r>
              </a:p>
              <a:p>
                <a:pPr marL="0" indent="0" eaLnBrk="1" hangingPunct="1">
                  <a:buNone/>
                </a:pPr>
                <a:endParaRPr lang="en-US" altLang="en-US" sz="2800" dirty="0" smtClean="0"/>
              </a:p>
              <a:p>
                <a:pPr marL="0" indent="0" eaLnBrk="1" hangingPunct="1">
                  <a:buNone/>
                </a:pPr>
                <a:r>
                  <a:rPr lang="en-US" altLang="en-US" sz="2800" dirty="0" smtClean="0"/>
                  <a:t>b) Is the Normal condition met? Justify your answer. </a:t>
                </a:r>
              </a:p>
            </p:txBody>
          </p:sp>
        </mc:Choice>
        <mc:Fallback xmlns="">
          <p:sp>
            <p:nvSpPr>
              <p:cNvPr id="7171" name="Vertical 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xfrm rot="16200000">
                <a:off x="2174875" y="73026"/>
                <a:ext cx="4503737" cy="7770812"/>
              </a:xfrm>
              <a:blipFill rotWithShape="1">
                <a:blip r:embed="rId2"/>
                <a:stretch>
                  <a:fillRect l="-2196" t="-271" r="-2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173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3827462" y="-3255962"/>
            <a:ext cx="1427163" cy="816768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Normal Approximation &amp; Sample Proportions</a:t>
            </a:r>
          </a:p>
        </p:txBody>
      </p:sp>
      <p:sp>
        <p:nvSpPr>
          <p:cNvPr id="9219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174875" y="73026"/>
            <a:ext cx="4503737" cy="777081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 sz="2800" b="1" smtClean="0"/>
              <a:t>(a) </a:t>
            </a:r>
            <a:r>
              <a:rPr lang="en-US" altLang="en-US" sz="2800" smtClean="0"/>
              <a:t>Yes. Seven tiles is less than 10% of the population of 100 tiles.</a:t>
            </a:r>
          </a:p>
          <a:p>
            <a:pPr marL="0" indent="0">
              <a:buFont typeface="Arial" charset="0"/>
              <a:buNone/>
            </a:pPr>
            <a:endParaRPr lang="en-US" altLang="en-US" sz="1000" smtClean="0"/>
          </a:p>
          <a:p>
            <a:pPr marL="0" indent="0">
              <a:buFont typeface="Arial" charset="0"/>
              <a:buNone/>
            </a:pPr>
            <a:r>
              <a:rPr lang="en-US" altLang="en-US" sz="2800" b="1" smtClean="0"/>
              <a:t>(b) </a:t>
            </a:r>
            <a:r>
              <a:rPr lang="en-US" altLang="en-US" sz="2800" smtClean="0"/>
              <a:t>No. Since the total sample size was 7, both np and n(1-p) must be less than 10. The Normal condition is not satisfied.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0875" y="1624445"/>
            <a:ext cx="7883525" cy="3168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en-US" sz="2500" dirty="0">
                <a:latin typeface="+mj-lt"/>
              </a:rPr>
              <a:t>A polling organization asks an SRS of 1500 first-year college students how far away their home is. Suppose that 35% of all first-year students actually attend college within 50 miles of home. </a:t>
            </a:r>
          </a:p>
          <a:p>
            <a:pPr algn="ctr">
              <a:buFont typeface="Arial" charset="0"/>
              <a:buNone/>
              <a:defRPr/>
            </a:pPr>
            <a:endParaRPr lang="en-US" sz="2500" dirty="0">
              <a:latin typeface="+mj-lt"/>
            </a:endParaRPr>
          </a:p>
          <a:p>
            <a:pPr algn="ctr">
              <a:buFont typeface="Arial" charset="0"/>
              <a:buNone/>
              <a:defRPr/>
            </a:pPr>
            <a:r>
              <a:rPr lang="en-US" sz="2500" b="1" dirty="0">
                <a:latin typeface="+mj-lt"/>
              </a:rPr>
              <a:t>What is the probability that the random sample of 1500 students will give a result within 2 percentage points of this true value?</a:t>
            </a:r>
          </a:p>
        </p:txBody>
      </p:sp>
      <p:sp>
        <p:nvSpPr>
          <p:cNvPr id="3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3827462" y="-3255962"/>
            <a:ext cx="1427163" cy="816768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Normal Approximation &amp; Sample Proportions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7779</TotalTime>
  <Words>772</Words>
  <Application>Microsoft Office PowerPoint</Application>
  <PresentationFormat>On-screen Show 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7.2: Sample Proportions</vt:lpstr>
      <vt:lpstr>Section 7.2 Sample Proportions</vt:lpstr>
      <vt:lpstr>http://www.rossmanchance.com/applets/Reeses/ReesesPieces.html </vt:lpstr>
      <vt:lpstr>PowerPoint Presentation</vt:lpstr>
      <vt:lpstr>Sample Proportion Formulas</vt:lpstr>
      <vt:lpstr>Normal Approximation &amp; Sample Proportions</vt:lpstr>
      <vt:lpstr>Normal Approximation &amp; Sample Proportions</vt:lpstr>
      <vt:lpstr>Normal Approximation &amp; Sample Proportions</vt:lpstr>
      <vt:lpstr>Normal Approximation &amp; Sample Proportions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Lakeville Area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Sandy Hinding</dc:creator>
  <cp:lastModifiedBy>Stephanie</cp:lastModifiedBy>
  <cp:revision>316</cp:revision>
  <dcterms:created xsi:type="dcterms:W3CDTF">2010-11-23T18:23:43Z</dcterms:created>
  <dcterms:modified xsi:type="dcterms:W3CDTF">2015-07-14T20:31:23Z</dcterms:modified>
</cp:coreProperties>
</file>