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41" r:id="rId1"/>
  </p:sldMasterIdLst>
  <p:notesMasterIdLst>
    <p:notesMasterId r:id="rId22"/>
  </p:notesMasterIdLst>
  <p:sldIdLst>
    <p:sldId id="256" r:id="rId2"/>
    <p:sldId id="261" r:id="rId3"/>
    <p:sldId id="272" r:id="rId4"/>
    <p:sldId id="317" r:id="rId5"/>
    <p:sldId id="329" r:id="rId6"/>
    <p:sldId id="306" r:id="rId7"/>
    <p:sldId id="324" r:id="rId8"/>
    <p:sldId id="325" r:id="rId9"/>
    <p:sldId id="316" r:id="rId10"/>
    <p:sldId id="312" r:id="rId11"/>
    <p:sldId id="305" r:id="rId12"/>
    <p:sldId id="330" r:id="rId13"/>
    <p:sldId id="323" r:id="rId14"/>
    <p:sldId id="319" r:id="rId15"/>
    <p:sldId id="304" r:id="rId16"/>
    <p:sldId id="328" r:id="rId17"/>
    <p:sldId id="326" r:id="rId18"/>
    <p:sldId id="327" r:id="rId19"/>
    <p:sldId id="332" r:id="rId20"/>
    <p:sldId id="294" r:id="rId2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p:restoredTop sz="94692"/>
  </p:normalViewPr>
  <p:slideViewPr>
    <p:cSldViewPr snapToGrid="0" snapToObjects="1">
      <p:cViewPr>
        <p:scale>
          <a:sx n="70" d="100"/>
          <a:sy n="70" d="100"/>
        </p:scale>
        <p:origin x="1104" y="7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B41B389C-F550-4C77-9B65-FBB52E0FC564}" type="datetime1">
              <a:rPr lang="en-US"/>
              <a:pPr>
                <a:defRPr/>
              </a:pPr>
              <a:t>1/13/20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05887B9C-BEA3-428B-9F4E-07A088B3219F}" type="slidenum">
              <a:rPr lang="en-US"/>
              <a:pPr>
                <a:defRPr/>
              </a:pPr>
              <a:t>‹#›</a:t>
            </a:fld>
            <a:endParaRPr lang="en-US"/>
          </a:p>
        </p:txBody>
      </p:sp>
    </p:spTree>
    <p:extLst>
      <p:ext uri="{BB962C8B-B14F-4D97-AF65-F5344CB8AC3E}">
        <p14:creationId xmlns:p14="http://schemas.microsoft.com/office/powerpoint/2010/main" val="7689287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C2B859-057B-4530-85FF-51D6A162A99C}" type="datetime1">
              <a:rPr lang="en-US"/>
              <a:pPr>
                <a:defRPr/>
              </a:pPr>
              <a:t>1/13/20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4C8A5-AEDE-4A9D-BE7E-C07E830CFF2F}" type="slidenum">
              <a:rPr lang="en-US"/>
              <a:pPr>
                <a:defRPr/>
              </a:pPr>
              <a:t>‹#›</a:t>
            </a:fld>
            <a:endParaRPr lang="en-US"/>
          </a:p>
        </p:txBody>
      </p:sp>
    </p:spTree>
    <p:extLst>
      <p:ext uri="{BB962C8B-B14F-4D97-AF65-F5344CB8AC3E}">
        <p14:creationId xmlns:p14="http://schemas.microsoft.com/office/powerpoint/2010/main" val="240588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F87BAD-7138-4E08-9A59-5EBB14A81A86}" type="datetime1">
              <a:rPr lang="en-US"/>
              <a:pPr>
                <a:defRPr/>
              </a:pPr>
              <a:t>1/13/20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FF8BB4-F4E7-41A7-A167-D02C08F919A6}" type="slidenum">
              <a:rPr lang="en-US"/>
              <a:pPr>
                <a:defRPr/>
              </a:pPr>
              <a:t>‹#›</a:t>
            </a:fld>
            <a:endParaRPr lang="en-US"/>
          </a:p>
        </p:txBody>
      </p:sp>
    </p:spTree>
    <p:extLst>
      <p:ext uri="{BB962C8B-B14F-4D97-AF65-F5344CB8AC3E}">
        <p14:creationId xmlns:p14="http://schemas.microsoft.com/office/powerpoint/2010/main" val="339331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627062-CF75-4405-A5FD-62A0B96ABAE0}" type="datetime1">
              <a:rPr lang="en-US"/>
              <a:pPr>
                <a:defRPr/>
              </a:pPr>
              <a:t>1/13/20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311797-E5E7-4504-9D1F-EE502396CBC2}" type="slidenum">
              <a:rPr lang="en-US"/>
              <a:pPr>
                <a:defRPr/>
              </a:pPr>
              <a:t>‹#›</a:t>
            </a:fld>
            <a:endParaRPr lang="en-US"/>
          </a:p>
        </p:txBody>
      </p:sp>
    </p:spTree>
    <p:extLst>
      <p:ext uri="{BB962C8B-B14F-4D97-AF65-F5344CB8AC3E}">
        <p14:creationId xmlns:p14="http://schemas.microsoft.com/office/powerpoint/2010/main" val="386029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886DE-375B-441A-B28B-ED12EA26C2D2}" type="datetime1">
              <a:rPr lang="en-US"/>
              <a:pPr>
                <a:defRPr/>
              </a:pPr>
              <a:t>1/13/20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A2F852-DDC4-4ED3-8F77-E7E5435B62C7}" type="slidenum">
              <a:rPr lang="en-US"/>
              <a:pPr>
                <a:defRPr/>
              </a:pPr>
              <a:t>‹#›</a:t>
            </a:fld>
            <a:endParaRPr lang="en-US"/>
          </a:p>
        </p:txBody>
      </p:sp>
    </p:spTree>
    <p:extLst>
      <p:ext uri="{BB962C8B-B14F-4D97-AF65-F5344CB8AC3E}">
        <p14:creationId xmlns:p14="http://schemas.microsoft.com/office/powerpoint/2010/main" val="107772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5F95ED-2EB9-49FE-B34D-4C416D059016}" type="datetime1">
              <a:rPr lang="en-US"/>
              <a:pPr>
                <a:defRPr/>
              </a:pPr>
              <a:t>1/13/20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4FFFD3-A3F6-4D0D-91B1-6893B500C906}" type="slidenum">
              <a:rPr lang="en-US"/>
              <a:pPr>
                <a:defRPr/>
              </a:pPr>
              <a:t>‹#›</a:t>
            </a:fld>
            <a:endParaRPr lang="en-US"/>
          </a:p>
        </p:txBody>
      </p:sp>
    </p:spTree>
    <p:extLst>
      <p:ext uri="{BB962C8B-B14F-4D97-AF65-F5344CB8AC3E}">
        <p14:creationId xmlns:p14="http://schemas.microsoft.com/office/powerpoint/2010/main" val="204967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7BF21D-BBAE-4473-A55D-C2DECEEC9387}" type="datetime1">
              <a:rPr lang="en-US"/>
              <a:pPr>
                <a:defRPr/>
              </a:pPr>
              <a:t>1/13/20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B623CA-FCAB-4B3B-8BB5-5EACBCCD75FB}" type="slidenum">
              <a:rPr lang="en-US"/>
              <a:pPr>
                <a:defRPr/>
              </a:pPr>
              <a:t>‹#›</a:t>
            </a:fld>
            <a:endParaRPr lang="en-US"/>
          </a:p>
        </p:txBody>
      </p:sp>
    </p:spTree>
    <p:extLst>
      <p:ext uri="{BB962C8B-B14F-4D97-AF65-F5344CB8AC3E}">
        <p14:creationId xmlns:p14="http://schemas.microsoft.com/office/powerpoint/2010/main" val="418002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B36613-5EB2-4164-B037-C26512B6BB48}" type="datetime1">
              <a:rPr lang="en-US"/>
              <a:pPr>
                <a:defRPr/>
              </a:pPr>
              <a:t>1/13/20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D379D5-1C2A-4AA2-A54D-E84757B02765}" type="slidenum">
              <a:rPr lang="en-US"/>
              <a:pPr>
                <a:defRPr/>
              </a:pPr>
              <a:t>‹#›</a:t>
            </a:fld>
            <a:endParaRPr lang="en-US"/>
          </a:p>
        </p:txBody>
      </p:sp>
    </p:spTree>
    <p:extLst>
      <p:ext uri="{BB962C8B-B14F-4D97-AF65-F5344CB8AC3E}">
        <p14:creationId xmlns:p14="http://schemas.microsoft.com/office/powerpoint/2010/main" val="30724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3768BD-DD34-47E3-8235-CDF8BD145206}" type="datetime1">
              <a:rPr lang="en-US"/>
              <a:pPr>
                <a:defRPr/>
              </a:pPr>
              <a:t>1/13/20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ECD391-737F-4D08-B44C-77B9C48D4A8C}" type="slidenum">
              <a:rPr lang="en-US"/>
              <a:pPr>
                <a:defRPr/>
              </a:pPr>
              <a:t>‹#›</a:t>
            </a:fld>
            <a:endParaRPr lang="en-US"/>
          </a:p>
        </p:txBody>
      </p:sp>
    </p:spTree>
    <p:extLst>
      <p:ext uri="{BB962C8B-B14F-4D97-AF65-F5344CB8AC3E}">
        <p14:creationId xmlns:p14="http://schemas.microsoft.com/office/powerpoint/2010/main" val="127544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FCE9C6-5758-4907-8DE3-7CB35BEEE89D}" type="datetime1">
              <a:rPr lang="en-US"/>
              <a:pPr>
                <a:defRPr/>
              </a:pPr>
              <a:t>1/13/20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48D603-8353-4CB8-B974-930EA6BBC64A}" type="slidenum">
              <a:rPr lang="en-US"/>
              <a:pPr>
                <a:defRPr/>
              </a:pPr>
              <a:t>‹#›</a:t>
            </a:fld>
            <a:endParaRPr lang="en-US"/>
          </a:p>
        </p:txBody>
      </p:sp>
    </p:spTree>
    <p:extLst>
      <p:ext uri="{BB962C8B-B14F-4D97-AF65-F5344CB8AC3E}">
        <p14:creationId xmlns:p14="http://schemas.microsoft.com/office/powerpoint/2010/main" val="278727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9F763D-F79E-4913-AAF1-7F9E71315EA1}" type="datetime1">
              <a:rPr lang="en-US"/>
              <a:pPr>
                <a:defRPr/>
              </a:pPr>
              <a:t>1/13/20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4A620D-605C-4319-8A34-54B804669A4A}" type="slidenum">
              <a:rPr lang="en-US"/>
              <a:pPr>
                <a:defRPr/>
              </a:pPr>
              <a:t>‹#›</a:t>
            </a:fld>
            <a:endParaRPr lang="en-US"/>
          </a:p>
        </p:txBody>
      </p:sp>
    </p:spTree>
    <p:extLst>
      <p:ext uri="{BB962C8B-B14F-4D97-AF65-F5344CB8AC3E}">
        <p14:creationId xmlns:p14="http://schemas.microsoft.com/office/powerpoint/2010/main" val="154662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EE3C21-13AE-4046-9DA8-9AA4FFB7BED1}" type="datetime1">
              <a:rPr lang="en-US"/>
              <a:pPr>
                <a:defRPr/>
              </a:pPr>
              <a:t>1/13/20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C76B6B-E902-4CF0-BC05-7B9F2D917260}" type="slidenum">
              <a:rPr lang="en-US"/>
              <a:pPr>
                <a:defRPr/>
              </a:pPr>
              <a:t>‹#›</a:t>
            </a:fld>
            <a:endParaRPr lang="en-US"/>
          </a:p>
        </p:txBody>
      </p:sp>
    </p:spTree>
    <p:extLst>
      <p:ext uri="{BB962C8B-B14F-4D97-AF65-F5344CB8AC3E}">
        <p14:creationId xmlns:p14="http://schemas.microsoft.com/office/powerpoint/2010/main" val="24707836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charset="-128"/>
              </a:defRPr>
            </a:lvl1pPr>
          </a:lstStyle>
          <a:p>
            <a:pPr>
              <a:defRPr/>
            </a:pPr>
            <a:fld id="{42097AC5-6E61-40BB-80D5-E97BDB2FCD3D}" type="datetime1">
              <a:rPr lang="en-US"/>
              <a:pPr>
                <a:defRPr/>
              </a:pPr>
              <a:t>1/13/20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charset="-128"/>
              </a:defRPr>
            </a:lvl1pPr>
          </a:lstStyle>
          <a:p>
            <a:pPr>
              <a:defRPr/>
            </a:pPr>
            <a:fld id="{5B60B68E-17C5-4DF2-A6F9-6E3ADABDD1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42" r:id="rId1"/>
    <p:sldLayoutId id="2147485043" r:id="rId2"/>
    <p:sldLayoutId id="2147485044" r:id="rId3"/>
    <p:sldLayoutId id="2147485045" r:id="rId4"/>
    <p:sldLayoutId id="2147485046" r:id="rId5"/>
    <p:sldLayoutId id="2147485047" r:id="rId6"/>
    <p:sldLayoutId id="2147485048" r:id="rId7"/>
    <p:sldLayoutId id="2147485049" r:id="rId8"/>
    <p:sldLayoutId id="2147485050" r:id="rId9"/>
    <p:sldLayoutId id="2147485051" r:id="rId10"/>
    <p:sldLayoutId id="21474850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oleObject" Target="../embeddings/oleObject1.bin"/><Relationship Id="rId5" Type="http://schemas.openxmlformats.org/officeDocument/2006/relationships/image" Target="../media/image6.wmf"/><Relationship Id="rId6" Type="http://schemas.openxmlformats.org/officeDocument/2006/relationships/oleObject" Target="../embeddings/oleObject2.bin"/><Relationship Id="rId7" Type="http://schemas.openxmlformats.org/officeDocument/2006/relationships/image" Target="../media/image7.wmf"/><Relationship Id="rId8" Type="http://schemas.openxmlformats.org/officeDocument/2006/relationships/oleObject" Target="../embeddings/oleObject3.bin"/><Relationship Id="rId9"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NULL" TargetMode="Externa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ubtitle 123"/>
          <p:cNvSpPr txBox="1">
            <a:spLocks/>
          </p:cNvSpPr>
          <p:nvPr/>
        </p:nvSpPr>
        <p:spPr bwMode="auto">
          <a:xfrm>
            <a:off x="357188" y="266700"/>
            <a:ext cx="84820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spcBef>
                <a:spcPts val="300"/>
              </a:spcBef>
              <a:buClr>
                <a:schemeClr val="accent1"/>
              </a:buClr>
              <a:buSzPct val="75000"/>
              <a:buFont typeface="Wingdings" charset="2"/>
              <a:buNone/>
              <a:defRPr/>
            </a:pPr>
            <a:r>
              <a:rPr lang="en-US" sz="5500" b="1" dirty="0" smtClean="0">
                <a:solidFill>
                  <a:schemeClr val="accent4">
                    <a:lumMod val="75000"/>
                  </a:schemeClr>
                </a:solidFill>
                <a:latin typeface="+mj-lt"/>
              </a:rPr>
              <a:t>Section 8.1</a:t>
            </a:r>
          </a:p>
          <a:p>
            <a:pPr algn="ctr" defTabSz="914400" eaLnBrk="1" hangingPunct="1">
              <a:spcBef>
                <a:spcPts val="300"/>
              </a:spcBef>
              <a:buClr>
                <a:schemeClr val="accent1"/>
              </a:buClr>
              <a:buSzPct val="75000"/>
              <a:buFont typeface="Wingdings" charset="2"/>
              <a:buNone/>
              <a:defRPr/>
            </a:pPr>
            <a:r>
              <a:rPr lang="en-US" sz="5500" b="1" dirty="0" smtClean="0">
                <a:solidFill>
                  <a:schemeClr val="accent4">
                    <a:lumMod val="75000"/>
                  </a:schemeClr>
                </a:solidFill>
                <a:latin typeface="+mj-lt"/>
              </a:rPr>
              <a:t>Confidence Intervals: The Basics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3155950"/>
            <a:ext cx="8858250" cy="33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Picture 1.png"/>
          <p:cNvPicPr>
            <a:picLocks noChangeAspect="1"/>
          </p:cNvPicPr>
          <p:nvPr/>
        </p:nvPicPr>
        <p:blipFill>
          <a:blip r:embed="rId3">
            <a:extLst>
              <a:ext uri="{28A0092B-C50C-407E-A947-70E740481C1C}">
                <a14:useLocalDpi xmlns:a14="http://schemas.microsoft.com/office/drawing/2010/main" val="0"/>
              </a:ext>
            </a:extLst>
          </a:blip>
          <a:srcRect l="38515" r="39012"/>
          <a:stretch>
            <a:fillRect/>
          </a:stretch>
        </p:blipFill>
        <p:spPr bwMode="auto">
          <a:xfrm>
            <a:off x="3341688" y="1085850"/>
            <a:ext cx="17907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Vertical Text Placeholder 2"/>
          <p:cNvSpPr>
            <a:spLocks noGrp="1"/>
          </p:cNvSpPr>
          <p:nvPr>
            <p:ph type="body" orient="vert" idx="1"/>
          </p:nvPr>
        </p:nvSpPr>
        <p:spPr>
          <a:xfrm rot="16200000">
            <a:off x="3275013" y="-2293937"/>
            <a:ext cx="2573337" cy="7881937"/>
          </a:xfrm>
        </p:spPr>
        <p:txBody>
          <a:bodyPr/>
          <a:lstStyle/>
          <a:p>
            <a:pPr marL="0" indent="0" algn="ctr" eaLnBrk="1" hangingPunct="1">
              <a:buFont typeface="Arial" charset="0"/>
              <a:buNone/>
              <a:defRPr/>
            </a:pPr>
            <a:r>
              <a:rPr lang="en-US" sz="4500" b="1" dirty="0" smtClean="0">
                <a:solidFill>
                  <a:schemeClr val="accent4">
                    <a:lumMod val="75000"/>
                  </a:schemeClr>
                </a:solidFill>
              </a:rPr>
              <a:t>Shape, Center &amp; Spread</a:t>
            </a:r>
            <a:endParaRPr lang="en-US" sz="4500" dirty="0" smtClean="0">
              <a:solidFill>
                <a:schemeClr val="accent4">
                  <a:lumMod val="75000"/>
                </a:schemeClr>
              </a:solidFill>
            </a:endParaRPr>
          </a:p>
        </p:txBody>
      </p:sp>
      <p:graphicFrame>
        <p:nvGraphicFramePr>
          <p:cNvPr id="11268" name="Object 3"/>
          <p:cNvGraphicFramePr>
            <a:graphicFrameLocks noChangeAspect="1"/>
          </p:cNvGraphicFramePr>
          <p:nvPr/>
        </p:nvGraphicFramePr>
        <p:xfrm>
          <a:off x="236538" y="4019550"/>
          <a:ext cx="7840662" cy="271463"/>
        </p:xfrm>
        <a:graphic>
          <a:graphicData uri="http://schemas.openxmlformats.org/presentationml/2006/ole">
            <mc:AlternateContent xmlns:mc="http://schemas.openxmlformats.org/markup-compatibility/2006">
              <mc:Choice xmlns:v="urn:schemas-microsoft-com:vml" Requires="v">
                <p:oleObj spid="_x0000_s11313" name="Equation" r:id="rId4" imgW="5130800" imgH="177800" progId="Equation.3">
                  <p:embed/>
                </p:oleObj>
              </mc:Choice>
              <mc:Fallback>
                <p:oleObj name="Equation" r:id="rId4" imgW="5130800" imgH="177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4019550"/>
                        <a:ext cx="7840662"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4"/>
          <p:cNvGraphicFramePr>
            <a:graphicFrameLocks noChangeAspect="1"/>
          </p:cNvGraphicFramePr>
          <p:nvPr/>
        </p:nvGraphicFramePr>
        <p:xfrm>
          <a:off x="185738" y="4464050"/>
          <a:ext cx="8112125" cy="542925"/>
        </p:xfrm>
        <a:graphic>
          <a:graphicData uri="http://schemas.openxmlformats.org/presentationml/2006/ole">
            <mc:AlternateContent xmlns:mc="http://schemas.openxmlformats.org/markup-compatibility/2006">
              <mc:Choice xmlns:v="urn:schemas-microsoft-com:vml" Requires="v">
                <p:oleObj spid="_x0000_s11314" name="Equation" r:id="rId6" imgW="5308600" imgH="355600" progId="Equation.3">
                  <p:embed/>
                </p:oleObj>
              </mc:Choice>
              <mc:Fallback>
                <p:oleObj name="Equation" r:id="rId6" imgW="5308600" imgH="355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738" y="4464050"/>
                        <a:ext cx="81121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5"/>
          <p:cNvGraphicFramePr>
            <a:graphicFrameLocks noChangeAspect="1"/>
          </p:cNvGraphicFramePr>
          <p:nvPr/>
        </p:nvGraphicFramePr>
        <p:xfrm>
          <a:off x="236538" y="5160963"/>
          <a:ext cx="7434262" cy="852487"/>
        </p:xfrm>
        <a:graphic>
          <a:graphicData uri="http://schemas.openxmlformats.org/presentationml/2006/ole">
            <mc:AlternateContent xmlns:mc="http://schemas.openxmlformats.org/markup-compatibility/2006">
              <mc:Choice xmlns:v="urn:schemas-microsoft-com:vml" Requires="v">
                <p:oleObj spid="_x0000_s11315" name="Equation" r:id="rId8" imgW="4864100" imgH="558800" progId="Equation.3">
                  <p:embed/>
                </p:oleObj>
              </mc:Choice>
              <mc:Fallback>
                <p:oleObj name="Equation" r:id="rId8" imgW="4864100" imgH="5588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538" y="5160963"/>
                        <a:ext cx="7434262" cy="85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71" name="Picture 10" descr="Picture 1.png"/>
          <p:cNvPicPr>
            <a:picLocks noChangeAspect="1"/>
          </p:cNvPicPr>
          <p:nvPr/>
        </p:nvPicPr>
        <p:blipFill>
          <a:blip r:embed="rId3">
            <a:extLst>
              <a:ext uri="{28A0092B-C50C-407E-A947-70E740481C1C}">
                <a14:useLocalDpi xmlns:a14="http://schemas.microsoft.com/office/drawing/2010/main" val="0"/>
              </a:ext>
            </a:extLst>
          </a:blip>
          <a:srcRect r="61240"/>
          <a:stretch>
            <a:fillRect/>
          </a:stretch>
        </p:blipFill>
        <p:spPr bwMode="auto">
          <a:xfrm>
            <a:off x="236538" y="1085850"/>
            <a:ext cx="31051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2" descr="Picture 1.png"/>
          <p:cNvPicPr>
            <a:picLocks noChangeAspect="1"/>
          </p:cNvPicPr>
          <p:nvPr/>
        </p:nvPicPr>
        <p:blipFill>
          <a:blip r:embed="rId3">
            <a:extLst>
              <a:ext uri="{28A0092B-C50C-407E-A947-70E740481C1C}">
                <a14:useLocalDpi xmlns:a14="http://schemas.microsoft.com/office/drawing/2010/main" val="0"/>
              </a:ext>
            </a:extLst>
          </a:blip>
          <a:srcRect l="60875"/>
          <a:stretch>
            <a:fillRect/>
          </a:stretch>
        </p:blipFill>
        <p:spPr bwMode="auto">
          <a:xfrm>
            <a:off x="5132388" y="1093788"/>
            <a:ext cx="31194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Vertical Text Placeholder 2"/>
          <p:cNvSpPr>
            <a:spLocks noGrp="1"/>
          </p:cNvSpPr>
          <p:nvPr>
            <p:ph type="body" orient="vert" idx="1"/>
          </p:nvPr>
        </p:nvSpPr>
        <p:spPr>
          <a:xfrm rot="16200000">
            <a:off x="3302000" y="-2568574"/>
            <a:ext cx="2573337" cy="7935912"/>
          </a:xfrm>
        </p:spPr>
        <p:txBody>
          <a:bodyPr rtlCol="0">
            <a:normAutofit/>
          </a:bodyPr>
          <a:lstStyle/>
          <a:p>
            <a:pPr marL="0" indent="0" algn="ctr" eaLnBrk="1" fontAlgn="auto" hangingPunct="1">
              <a:spcAft>
                <a:spcPts val="0"/>
              </a:spcAft>
              <a:buFont typeface="Arial" pitchFamily="34" charset="0"/>
              <a:buNone/>
              <a:defRPr/>
            </a:pPr>
            <a:r>
              <a:rPr lang="en-US" sz="4500" b="1" dirty="0" smtClean="0">
                <a:solidFill>
                  <a:schemeClr val="accent4">
                    <a:lumMod val="75000"/>
                  </a:schemeClr>
                </a:solidFill>
              </a:rPr>
              <a:t>Confidence Intervals: </a:t>
            </a:r>
            <a:r>
              <a:rPr lang="en-US" sz="4500" b="1" dirty="0" smtClean="0">
                <a:solidFill>
                  <a:srgbClr val="000000"/>
                </a:solidFill>
              </a:rPr>
              <a:t>Conditions</a:t>
            </a:r>
            <a:endParaRPr lang="en-US" sz="4500" dirty="0" smtClean="0">
              <a:solidFill>
                <a:srgbClr val="000000"/>
              </a:solidFill>
            </a:endParaRPr>
          </a:p>
        </p:txBody>
      </p:sp>
      <p:sp>
        <p:nvSpPr>
          <p:cNvPr id="10" name="TextBox 9"/>
          <p:cNvSpPr txBox="1">
            <a:spLocks noChangeArrowheads="1"/>
          </p:cNvSpPr>
          <p:nvPr/>
        </p:nvSpPr>
        <p:spPr bwMode="auto">
          <a:xfrm>
            <a:off x="292100" y="1047750"/>
            <a:ext cx="8510588" cy="769938"/>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200" dirty="0" smtClean="0">
                <a:latin typeface="+mj-lt"/>
              </a:rPr>
              <a:t>1) </a:t>
            </a:r>
            <a:r>
              <a:rPr lang="en-US" sz="2200" b="1" dirty="0" smtClean="0">
                <a:latin typeface="+mj-lt"/>
              </a:rPr>
              <a:t>Random</a:t>
            </a:r>
            <a:r>
              <a:rPr lang="en-US" sz="2200" dirty="0" smtClean="0">
                <a:latin typeface="+mj-lt"/>
              </a:rPr>
              <a:t>: The data should come from a well-designed random sample or randomized experiment.</a:t>
            </a:r>
          </a:p>
        </p:txBody>
      </p:sp>
      <p:sp>
        <p:nvSpPr>
          <p:cNvPr id="7" name="TextBox 6"/>
          <p:cNvSpPr txBox="1">
            <a:spLocks noChangeArrowheads="1"/>
          </p:cNvSpPr>
          <p:nvPr/>
        </p:nvSpPr>
        <p:spPr bwMode="auto">
          <a:xfrm>
            <a:off x="292100" y="1966913"/>
            <a:ext cx="8510588" cy="3294062"/>
          </a:xfrm>
          <a:prstGeom prst="rect">
            <a:avLst/>
          </a:prstGeom>
          <a:solidFill>
            <a:schemeClr val="bg1"/>
          </a:solidFill>
          <a:ln>
            <a:noFill/>
          </a:ln>
        </p:spPr>
        <p:txBody>
          <a:bodyPr>
            <a:spAutoFit/>
          </a:bodyPr>
          <a:lstStyle>
            <a:lvl1pPr eaLnBrk="0" hangingPunct="0">
              <a:defRPr sz="2400">
                <a:solidFill>
                  <a:schemeClr val="tx1"/>
                </a:solidFill>
                <a:latin typeface="Arial" charset="0"/>
                <a:ea typeface="ＭＳ Ｐゴシック" charset="-128"/>
              </a:defRPr>
            </a:lvl1pPr>
            <a:lvl2pPr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600"/>
              </a:spcAft>
              <a:defRPr/>
            </a:pPr>
            <a:r>
              <a:rPr lang="en-US" sz="2200" dirty="0" smtClean="0">
                <a:latin typeface="+mj-lt"/>
              </a:rPr>
              <a:t>2) </a:t>
            </a:r>
            <a:r>
              <a:rPr lang="en-US" sz="2200" b="1" dirty="0" smtClean="0">
                <a:latin typeface="+mj-lt"/>
              </a:rPr>
              <a:t>Normal: </a:t>
            </a:r>
            <a:r>
              <a:rPr lang="en-US" sz="2200" dirty="0" smtClean="0">
                <a:latin typeface="+mj-lt"/>
              </a:rPr>
              <a:t>The sampling distribution of the statistic is approximately Normal.</a:t>
            </a:r>
          </a:p>
          <a:p>
            <a:pPr marL="274320" lvl="1" eaLnBrk="1" hangingPunct="1">
              <a:spcAft>
                <a:spcPts val="600"/>
              </a:spcAft>
              <a:defRPr/>
            </a:pPr>
            <a:r>
              <a:rPr lang="en-US" sz="2200" b="1" i="1" dirty="0" smtClean="0">
                <a:solidFill>
                  <a:srgbClr val="FF0000"/>
                </a:solidFill>
                <a:latin typeface="+mj-lt"/>
              </a:rPr>
              <a:t>For proportions:</a:t>
            </a:r>
            <a:r>
              <a:rPr lang="en-US" sz="2200" b="1" dirty="0" smtClean="0">
                <a:solidFill>
                  <a:srgbClr val="FF0000"/>
                </a:solidFill>
                <a:latin typeface="+mj-lt"/>
              </a:rPr>
              <a:t> </a:t>
            </a:r>
            <a:r>
              <a:rPr lang="en-US" sz="2200" dirty="0" smtClean="0">
                <a:latin typeface="+mj-lt"/>
              </a:rPr>
              <a:t>We can use the Normal approximation to the sampling distribution as long as </a:t>
            </a:r>
            <a:r>
              <a:rPr lang="en-US" sz="2200" i="1" dirty="0" err="1" smtClean="0">
                <a:latin typeface="+mj-lt"/>
              </a:rPr>
              <a:t>np</a:t>
            </a:r>
            <a:r>
              <a:rPr lang="en-US" sz="2200" dirty="0" smtClean="0">
                <a:latin typeface="+mj-lt"/>
              </a:rPr>
              <a:t> ≥ 10 and </a:t>
            </a:r>
            <a:r>
              <a:rPr lang="en-US" sz="2200" i="1" dirty="0" smtClean="0">
                <a:latin typeface="+mj-lt"/>
              </a:rPr>
              <a:t>n</a:t>
            </a:r>
            <a:r>
              <a:rPr lang="en-US" sz="2200" dirty="0" smtClean="0">
                <a:latin typeface="+mj-lt"/>
              </a:rPr>
              <a:t>(1 – </a:t>
            </a:r>
            <a:r>
              <a:rPr lang="en-US" sz="2200" i="1" dirty="0" smtClean="0">
                <a:latin typeface="+mj-lt"/>
              </a:rPr>
              <a:t>p</a:t>
            </a:r>
            <a:r>
              <a:rPr lang="en-US" sz="2200" dirty="0" smtClean="0">
                <a:latin typeface="+mj-lt"/>
              </a:rPr>
              <a:t>) ≥ 10.</a:t>
            </a:r>
            <a:endParaRPr lang="en-US" sz="2200" i="1" dirty="0" smtClean="0">
              <a:latin typeface="+mj-lt"/>
            </a:endParaRPr>
          </a:p>
          <a:p>
            <a:pPr marL="274320" lvl="1" eaLnBrk="1" hangingPunct="1">
              <a:spcAft>
                <a:spcPts val="600"/>
              </a:spcAft>
              <a:defRPr/>
            </a:pPr>
            <a:r>
              <a:rPr lang="en-US" sz="2200" b="1" i="1" dirty="0" smtClean="0">
                <a:solidFill>
                  <a:srgbClr val="7030A0"/>
                </a:solidFill>
                <a:latin typeface="+mj-lt"/>
              </a:rPr>
              <a:t>For means:</a:t>
            </a:r>
            <a:r>
              <a:rPr lang="en-US" sz="2200" b="1" dirty="0" smtClean="0">
                <a:solidFill>
                  <a:srgbClr val="7030A0"/>
                </a:solidFill>
                <a:latin typeface="+mj-lt"/>
              </a:rPr>
              <a:t> </a:t>
            </a:r>
            <a:r>
              <a:rPr lang="en-US" sz="2200" dirty="0" smtClean="0">
                <a:latin typeface="+mj-lt"/>
              </a:rPr>
              <a:t>The sampling distribution is exactly Normal if the population distribution is Normal. When the population distribution is not Normal, then the central limit theorem tells us the sampling distribution will be approximately Normal if </a:t>
            </a:r>
            <a:r>
              <a:rPr lang="en-US" sz="2200" i="1" dirty="0" smtClean="0">
                <a:latin typeface="+mj-lt"/>
              </a:rPr>
              <a:t>n</a:t>
            </a:r>
            <a:r>
              <a:rPr lang="en-US" sz="2200" dirty="0" smtClean="0">
                <a:latin typeface="+mj-lt"/>
              </a:rPr>
              <a:t> is sufficiently large (</a:t>
            </a:r>
            <a:r>
              <a:rPr lang="en-US" sz="2200" i="1" dirty="0" smtClean="0">
                <a:latin typeface="+mj-lt"/>
              </a:rPr>
              <a:t>n</a:t>
            </a:r>
            <a:r>
              <a:rPr lang="en-US" sz="2200" dirty="0" smtClean="0">
                <a:latin typeface="+mj-lt"/>
              </a:rPr>
              <a:t> ≥ 30). </a:t>
            </a:r>
          </a:p>
        </p:txBody>
      </p:sp>
      <p:sp>
        <p:nvSpPr>
          <p:cNvPr id="11" name="TextBox 10"/>
          <p:cNvSpPr txBox="1">
            <a:spLocks noChangeArrowheads="1"/>
          </p:cNvSpPr>
          <p:nvPr/>
        </p:nvSpPr>
        <p:spPr bwMode="auto">
          <a:xfrm>
            <a:off x="292100" y="5403850"/>
            <a:ext cx="8315325" cy="1108075"/>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200" dirty="0" smtClean="0">
                <a:latin typeface="+mj-lt"/>
              </a:rPr>
              <a:t>3) </a:t>
            </a:r>
            <a:r>
              <a:rPr lang="en-US" sz="2200" b="1" dirty="0" smtClean="0">
                <a:latin typeface="+mj-lt"/>
              </a:rPr>
              <a:t>Independent</a:t>
            </a:r>
            <a:r>
              <a:rPr lang="en-US" sz="2200" dirty="0" smtClean="0">
                <a:latin typeface="+mj-lt"/>
              </a:rPr>
              <a:t>: Individual observations are independent. When sampling without replacement, the sample size </a:t>
            </a:r>
            <a:r>
              <a:rPr lang="en-US" sz="2200" i="1" dirty="0" smtClean="0">
                <a:latin typeface="+mj-lt"/>
              </a:rPr>
              <a:t>n</a:t>
            </a:r>
            <a:r>
              <a:rPr lang="en-US" sz="2200" dirty="0" smtClean="0">
                <a:latin typeface="+mj-lt"/>
              </a:rPr>
              <a:t> should be no more than 10% of the population size </a:t>
            </a:r>
            <a:r>
              <a:rPr lang="en-US" sz="2200" i="1" dirty="0" smtClean="0">
                <a:latin typeface="+mj-lt"/>
              </a:rPr>
              <a:t>N</a:t>
            </a:r>
            <a:r>
              <a:rPr lang="en-US" sz="2200" dirty="0" smtClean="0">
                <a:latin typeface="+mj-lt"/>
              </a:rPr>
              <a:t> (the </a:t>
            </a:r>
            <a:r>
              <a:rPr lang="en-US" sz="2200" i="1" dirty="0" smtClean="0">
                <a:latin typeface="+mj-lt"/>
              </a:rPr>
              <a:t>10% condition</a:t>
            </a:r>
            <a:r>
              <a:rPr lang="en-US" sz="2200" dirty="0" smtClean="0">
                <a:latin typeface="+mj-lt"/>
              </a:rPr>
              <a: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Vertical Text Placeholder 2"/>
              <p:cNvSpPr>
                <a:spLocks noGrp="1"/>
              </p:cNvSpPr>
              <p:nvPr>
                <p:ph type="body" orient="vert" idx="1"/>
              </p:nvPr>
            </p:nvSpPr>
            <p:spPr>
              <a:xfrm rot="16200000">
                <a:off x="1580287" y="-848449"/>
                <a:ext cx="6019800" cy="8097698"/>
              </a:xfrm>
            </p:spPr>
            <p:txBody>
              <a:bodyPr/>
              <a:lstStyle/>
              <a:p>
                <a:pPr marL="0" indent="0" algn="ctr">
                  <a:buNone/>
                </a:pPr>
                <a:r>
                  <a:rPr lang="en-US" sz="4500" b="1" dirty="0" smtClean="0">
                    <a:solidFill>
                      <a:schemeClr val="accent4">
                        <a:lumMod val="75000"/>
                      </a:schemeClr>
                    </a:solidFill>
                  </a:rPr>
                  <a:t>Confidence Intervals: </a:t>
                </a:r>
                <a:r>
                  <a:rPr lang="en-US" sz="4500" b="1" dirty="0" smtClean="0"/>
                  <a:t>Formulas</a:t>
                </a:r>
              </a:p>
              <a:p>
                <a:pPr marL="0" indent="0">
                  <a:buNone/>
                </a:pPr>
                <a:endParaRPr lang="en-US" sz="1000" dirty="0"/>
              </a:p>
              <a:p>
                <a:pPr marL="0" indent="0">
                  <a:buNone/>
                </a:pPr>
                <a:r>
                  <a:rPr lang="en-US" b="1" dirty="0" smtClean="0"/>
                  <a:t>General Formula:</a:t>
                </a:r>
              </a:p>
              <a:p>
                <a:pPr marL="0" indent="0">
                  <a:buNone/>
                </a:pPr>
                <a:r>
                  <a:rPr lang="en-US" sz="2500" dirty="0"/>
                  <a:t>p</a:t>
                </a:r>
                <a:r>
                  <a:rPr lang="en-US" sz="2500" dirty="0" smtClean="0"/>
                  <a:t>oint estimator </a:t>
                </a:r>
                <a14:m>
                  <m:oMath xmlns:m="http://schemas.openxmlformats.org/officeDocument/2006/math">
                    <m:r>
                      <a:rPr lang="en-US" sz="2500" i="1" smtClean="0">
                        <a:latin typeface="Cambria Math"/>
                        <a:ea typeface="Cambria Math"/>
                      </a:rPr>
                      <m:t>±</m:t>
                    </m:r>
                  </m:oMath>
                </a14:m>
                <a:r>
                  <a:rPr lang="en-US" sz="2500" dirty="0" smtClean="0"/>
                  <a:t> z-score </a:t>
                </a:r>
                <a14:m>
                  <m:oMath xmlns:m="http://schemas.openxmlformats.org/officeDocument/2006/math">
                    <m:r>
                      <a:rPr lang="en-US" sz="2500" i="1" smtClean="0">
                        <a:latin typeface="Cambria Math"/>
                        <a:ea typeface="Cambria Math"/>
                      </a:rPr>
                      <m:t>∙</m:t>
                    </m:r>
                  </m:oMath>
                </a14:m>
                <a:r>
                  <a:rPr lang="en-US" sz="2500" dirty="0" smtClean="0"/>
                  <a:t> standard deviation of the statistic</a:t>
                </a:r>
              </a:p>
              <a:p>
                <a:pPr marL="0" indent="0">
                  <a:buNone/>
                </a:pPr>
                <a:endParaRPr lang="en-US" sz="1000" dirty="0"/>
              </a:p>
              <a:p>
                <a:pPr marL="0" indent="0">
                  <a:buNone/>
                </a:pPr>
                <a:r>
                  <a:rPr lang="en-US" b="1" dirty="0" smtClean="0"/>
                  <a:t>CI Proportions:</a:t>
                </a:r>
              </a:p>
              <a:p>
                <a:pPr marL="0" indent="0">
                  <a:buNone/>
                </a:pPr>
                <a14:m>
                  <m:oMathPara xmlns:m="http://schemas.openxmlformats.org/officeDocument/2006/math">
                    <m:oMathParaPr>
                      <m:jc m:val="centerGroup"/>
                    </m:oMathParaPr>
                    <m:oMath xmlns:m="http://schemas.openxmlformats.org/officeDocument/2006/math">
                      <m:acc>
                        <m:accPr>
                          <m:chr m:val="̂"/>
                          <m:ctrlPr>
                            <a:rPr lang="en-US" sz="2500" b="1" i="1" smtClean="0">
                              <a:latin typeface="Cambria Math" charset="0"/>
                            </a:rPr>
                          </m:ctrlPr>
                        </m:accPr>
                        <m:e>
                          <m:r>
                            <a:rPr lang="en-US" sz="2500" b="1" i="1" smtClean="0">
                              <a:latin typeface="Cambria Math"/>
                            </a:rPr>
                            <m:t>𝒑</m:t>
                          </m:r>
                        </m:e>
                      </m:acc>
                      <m:r>
                        <a:rPr lang="en-US" sz="2500" b="1" i="1" smtClean="0">
                          <a:latin typeface="Cambria Math"/>
                        </a:rPr>
                        <m:t> </m:t>
                      </m:r>
                      <m:r>
                        <a:rPr lang="en-US" sz="2500" b="1" i="1" smtClean="0">
                          <a:latin typeface="Cambria Math"/>
                          <a:ea typeface="Cambria Math"/>
                        </a:rPr>
                        <m:t>±  </m:t>
                      </m:r>
                      <m:r>
                        <a:rPr lang="en-US" sz="2500" b="1" i="1" smtClean="0">
                          <a:latin typeface="Cambria Math"/>
                          <a:ea typeface="Cambria Math"/>
                        </a:rPr>
                        <m:t>𝒛</m:t>
                      </m:r>
                      <m:r>
                        <a:rPr lang="en-US" sz="2500" b="1" i="1" smtClean="0">
                          <a:latin typeface="Cambria Math"/>
                          <a:ea typeface="Cambria Math"/>
                        </a:rPr>
                        <m:t> </m:t>
                      </m:r>
                      <m:rad>
                        <m:radPr>
                          <m:degHide m:val="on"/>
                          <m:ctrlPr>
                            <a:rPr lang="en-US" sz="2500" b="1" i="1" smtClean="0">
                              <a:latin typeface="Cambria Math" charset="0"/>
                              <a:ea typeface="Cambria Math"/>
                            </a:rPr>
                          </m:ctrlPr>
                        </m:radPr>
                        <m:deg/>
                        <m:e>
                          <m:f>
                            <m:fPr>
                              <m:ctrlPr>
                                <a:rPr lang="en-US" sz="2500" b="1" i="1" smtClean="0">
                                  <a:latin typeface="Cambria Math" charset="0"/>
                                  <a:ea typeface="Cambria Math"/>
                                </a:rPr>
                              </m:ctrlPr>
                            </m:fPr>
                            <m:num>
                              <m:acc>
                                <m:accPr>
                                  <m:chr m:val="̂"/>
                                  <m:ctrlPr>
                                    <a:rPr lang="en-US" sz="2500" b="1" i="1" smtClean="0">
                                      <a:latin typeface="Cambria Math" charset="0"/>
                                      <a:ea typeface="Cambria Math"/>
                                    </a:rPr>
                                  </m:ctrlPr>
                                </m:accPr>
                                <m:e>
                                  <m:r>
                                    <a:rPr lang="en-US" sz="2500" b="1" i="1" smtClean="0">
                                      <a:latin typeface="Cambria Math"/>
                                      <a:ea typeface="Cambria Math"/>
                                    </a:rPr>
                                    <m:t>𝒑</m:t>
                                  </m:r>
                                </m:e>
                              </m:acc>
                              <m:r>
                                <a:rPr lang="en-US" sz="2500" b="1" i="1" smtClean="0">
                                  <a:latin typeface="Cambria Math"/>
                                </a:rPr>
                                <m:t>(</m:t>
                              </m:r>
                              <m:r>
                                <a:rPr lang="en-US" sz="2500" b="1" i="1" smtClean="0">
                                  <a:latin typeface="Cambria Math"/>
                                </a:rPr>
                                <m:t>𝟏</m:t>
                              </m:r>
                              <m:r>
                                <a:rPr lang="en-US" sz="2500" b="1" i="1" smtClean="0">
                                  <a:latin typeface="Cambria Math"/>
                                </a:rPr>
                                <m:t> − </m:t>
                              </m:r>
                              <m:acc>
                                <m:accPr>
                                  <m:chr m:val="̂"/>
                                  <m:ctrlPr>
                                    <a:rPr lang="en-US" sz="2500" b="1" i="1" smtClean="0">
                                      <a:latin typeface="Cambria Math" charset="0"/>
                                    </a:rPr>
                                  </m:ctrlPr>
                                </m:accPr>
                                <m:e>
                                  <m:r>
                                    <a:rPr lang="en-US" sz="2500" b="1" i="1" smtClean="0">
                                      <a:latin typeface="Cambria Math"/>
                                    </a:rPr>
                                    <m:t>𝒑</m:t>
                                  </m:r>
                                </m:e>
                              </m:acc>
                              <m:r>
                                <a:rPr lang="en-US" sz="2500" b="1" i="1" smtClean="0">
                                  <a:latin typeface="Cambria Math"/>
                                </a:rPr>
                                <m:t>)</m:t>
                              </m:r>
                            </m:num>
                            <m:den>
                              <m:r>
                                <a:rPr lang="en-US" sz="2500" b="1" i="1" smtClean="0">
                                  <a:latin typeface="Cambria Math"/>
                                  <a:ea typeface="Cambria Math"/>
                                </a:rPr>
                                <m:t>𝒏</m:t>
                              </m:r>
                            </m:den>
                          </m:f>
                        </m:e>
                      </m:rad>
                      <m:r>
                        <a:rPr lang="en-US" sz="2500" b="0" i="1" smtClean="0">
                          <a:latin typeface="Cambria Math"/>
                        </a:rPr>
                        <m:t>  </m:t>
                      </m:r>
                    </m:oMath>
                  </m:oMathPara>
                </a14:m>
                <a:endParaRPr lang="en-US" sz="2500" dirty="0"/>
              </a:p>
              <a:p>
                <a:pPr marL="0" indent="0">
                  <a:buNone/>
                </a:pPr>
                <a:r>
                  <a:rPr lang="en-US" b="1" dirty="0" smtClean="0"/>
                  <a:t>CI Means:</a:t>
                </a:r>
              </a:p>
              <a:p>
                <a:pPr marL="0" indent="0" algn="ctr">
                  <a:buNone/>
                </a:pPr>
                <a14:m>
                  <m:oMath xmlns:m="http://schemas.openxmlformats.org/officeDocument/2006/math">
                    <m:acc>
                      <m:accPr>
                        <m:chr m:val="̅"/>
                        <m:ctrlPr>
                          <a:rPr lang="en-US" sz="4500" i="1" smtClean="0">
                            <a:latin typeface="Cambria Math" charset="0"/>
                          </a:rPr>
                        </m:ctrlPr>
                      </m:accPr>
                      <m:e>
                        <m:r>
                          <a:rPr lang="en-US" sz="4500" b="0" i="1" smtClean="0">
                            <a:latin typeface="Cambria Math"/>
                          </a:rPr>
                          <m:t>𝑥</m:t>
                        </m:r>
                      </m:e>
                    </m:acc>
                    <m:r>
                      <a:rPr lang="en-US" sz="4500" b="0" i="1" smtClean="0">
                        <a:latin typeface="Cambria Math"/>
                      </a:rPr>
                      <m:t> </m:t>
                    </m:r>
                    <m:r>
                      <a:rPr lang="en-US" sz="4500" b="0" i="1" smtClean="0">
                        <a:latin typeface="Cambria Math"/>
                        <a:ea typeface="Cambria Math"/>
                      </a:rPr>
                      <m:t>± </m:t>
                    </m:r>
                  </m:oMath>
                </a14:m>
                <a:r>
                  <a:rPr lang="en-US" sz="4500" dirty="0" smtClean="0"/>
                  <a:t>z (</a:t>
                </a:r>
                <a14:m>
                  <m:oMath xmlns:m="http://schemas.openxmlformats.org/officeDocument/2006/math">
                    <m:f>
                      <m:fPr>
                        <m:ctrlPr>
                          <a:rPr lang="en-US" sz="4500" i="1" dirty="0" smtClean="0">
                            <a:latin typeface="Cambria Math" charset="0"/>
                          </a:rPr>
                        </m:ctrlPr>
                      </m:fPr>
                      <m:num>
                        <m:r>
                          <a:rPr lang="en-US" sz="4500" i="1" dirty="0" smtClean="0">
                            <a:latin typeface="Cambria Math"/>
                            <a:ea typeface="Cambria Math"/>
                          </a:rPr>
                          <m:t>𝜎</m:t>
                        </m:r>
                      </m:num>
                      <m:den>
                        <m:rad>
                          <m:radPr>
                            <m:degHide m:val="on"/>
                            <m:ctrlPr>
                              <a:rPr lang="en-US" sz="4500" i="1" dirty="0" smtClean="0">
                                <a:latin typeface="Cambria Math" charset="0"/>
                              </a:rPr>
                            </m:ctrlPr>
                          </m:radPr>
                          <m:deg/>
                          <m:e>
                            <m:r>
                              <a:rPr lang="en-US" sz="4500" b="0" i="1" dirty="0" smtClean="0">
                                <a:latin typeface="Cambria Math"/>
                                <a:ea typeface="Cambria Math"/>
                              </a:rPr>
                              <m:t>𝑛</m:t>
                            </m:r>
                          </m:e>
                        </m:rad>
                      </m:den>
                    </m:f>
                  </m:oMath>
                </a14:m>
                <a:r>
                  <a:rPr lang="en-US" sz="4500" dirty="0" smtClean="0"/>
                  <a:t>)</a:t>
                </a:r>
                <a:endParaRPr lang="en-US" sz="4500" dirty="0"/>
              </a:p>
            </p:txBody>
          </p:sp>
        </mc:Choice>
        <mc:Fallback xmlns="">
          <p:sp>
            <p:nvSpPr>
              <p:cNvPr id="3" name="Vertical Text Placeholder 2"/>
              <p:cNvSpPr>
                <a:spLocks noGrp="1" noRot="1" noChangeAspect="1" noMove="1" noResize="1" noEditPoints="1" noAdjustHandles="1" noChangeArrowheads="1" noChangeShapeType="1" noTextEdit="1"/>
              </p:cNvSpPr>
              <p:nvPr>
                <p:ph type="body" orient="vert" idx="1"/>
              </p:nvPr>
            </p:nvSpPr>
            <p:spPr>
              <a:xfrm rot="16200000">
                <a:off x="1580287" y="-848449"/>
                <a:ext cx="6019800" cy="8097698"/>
              </a:xfrm>
              <a:blipFill rotWithShape="1">
                <a:blip r:embed="rId2"/>
                <a:stretch>
                  <a:fillRect l="-2485" t="-1316"/>
                </a:stretch>
              </a:blipFill>
            </p:spPr>
            <p:txBody>
              <a:bodyPr/>
              <a:lstStyle/>
              <a:p>
                <a:r>
                  <a:rPr lang="en-US">
                    <a:noFill/>
                  </a:rPr>
                  <a:t> </a:t>
                </a:r>
              </a:p>
            </p:txBody>
          </p:sp>
        </mc:Fallback>
      </mc:AlternateContent>
    </p:spTree>
    <p:extLst>
      <p:ext uri="{BB962C8B-B14F-4D97-AF65-F5344CB8AC3E}">
        <p14:creationId xmlns:p14="http://schemas.microsoft.com/office/powerpoint/2010/main" val="1376840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411163" y="1920875"/>
            <a:ext cx="3662362" cy="3227388"/>
            <a:chOff x="411480" y="1920240"/>
            <a:chExt cx="3662293" cy="3228143"/>
          </a:xfrm>
        </p:grpSpPr>
        <p:pic>
          <p:nvPicPr>
            <p:cNvPr id="14366" name="Picture 6" descr="Screen shot 2010-11-10 at 11.43.04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 y="1920240"/>
              <a:ext cx="3662293" cy="231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eft Arrow 20"/>
            <p:cNvSpPr/>
            <p:nvPr/>
          </p:nvSpPr>
          <p:spPr>
            <a:xfrm rot="1958545">
              <a:off x="1662406" y="4662494"/>
              <a:ext cx="1541433" cy="173077"/>
            </a:xfrm>
            <a:prstGeom prst="lef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22" name="Left Arrow 21"/>
            <p:cNvSpPr/>
            <p:nvPr/>
          </p:nvSpPr>
          <p:spPr>
            <a:xfrm rot="4339514">
              <a:off x="2595725" y="4605355"/>
              <a:ext cx="898735" cy="187321"/>
            </a:xfrm>
            <a:prstGeom prst="lef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grpSp>
      <p:sp>
        <p:nvSpPr>
          <p:cNvPr id="13" name="Rectangle 12"/>
          <p:cNvSpPr/>
          <p:nvPr/>
        </p:nvSpPr>
        <p:spPr>
          <a:xfrm>
            <a:off x="6167438" y="4633913"/>
            <a:ext cx="1606550" cy="304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26" name="Vertical Text Placeholder 2"/>
          <p:cNvSpPr>
            <a:spLocks noGrp="1"/>
          </p:cNvSpPr>
          <p:nvPr>
            <p:ph type="body" orient="vert" idx="1"/>
          </p:nvPr>
        </p:nvSpPr>
        <p:spPr>
          <a:xfrm rot="16200000">
            <a:off x="3747294" y="-2907506"/>
            <a:ext cx="1701800" cy="7954962"/>
          </a:xfrm>
        </p:spPr>
        <p:txBody>
          <a:bodyPr>
            <a:normAutofit fontScale="85000" lnSpcReduction="20000"/>
          </a:bodyPr>
          <a:lstStyle/>
          <a:p>
            <a:pPr marL="0" indent="0" eaLnBrk="1" hangingPunct="1">
              <a:buFont typeface="Arial" charset="0"/>
              <a:buNone/>
              <a:defRPr/>
            </a:pPr>
            <a:r>
              <a:rPr lang="en-US" sz="4100" b="1" dirty="0" smtClean="0">
                <a:solidFill>
                  <a:srgbClr val="000000"/>
                </a:solidFill>
              </a:rPr>
              <a:t>REVIEW: </a:t>
            </a:r>
            <a:r>
              <a:rPr lang="en-US" sz="4100" b="1" dirty="0" smtClean="0">
                <a:solidFill>
                  <a:schemeClr val="accent4">
                    <a:lumMod val="75000"/>
                  </a:schemeClr>
                </a:solidFill>
              </a:rPr>
              <a:t>Finding a Critical Value</a:t>
            </a:r>
            <a:endParaRPr lang="en-US" sz="4100" dirty="0" smtClean="0">
              <a:solidFill>
                <a:schemeClr val="accent4">
                  <a:lumMod val="75000"/>
                </a:schemeClr>
              </a:solidFill>
            </a:endParaRPr>
          </a:p>
          <a:p>
            <a:pPr eaLnBrk="1" hangingPunct="1">
              <a:buFont typeface="Wingdings" charset="2"/>
              <a:buNone/>
              <a:defRPr/>
            </a:pPr>
            <a:r>
              <a:rPr lang="en-US" sz="2900" dirty="0" smtClean="0">
                <a:solidFill>
                  <a:srgbClr val="000000"/>
                </a:solidFill>
              </a:rPr>
              <a:t>Use Table A to find the critical value </a:t>
            </a:r>
            <a:r>
              <a:rPr lang="en-US" sz="2900" i="1" dirty="0" smtClean="0">
                <a:solidFill>
                  <a:srgbClr val="000000"/>
                </a:solidFill>
              </a:rPr>
              <a:t>z* </a:t>
            </a:r>
            <a:r>
              <a:rPr lang="en-US" sz="2900" dirty="0" smtClean="0">
                <a:solidFill>
                  <a:srgbClr val="000000"/>
                </a:solidFill>
              </a:rPr>
              <a:t>for an 80% confidence interval.  Assume that the Normal condition is met. </a:t>
            </a:r>
          </a:p>
        </p:txBody>
      </p:sp>
      <p:pic>
        <p:nvPicPr>
          <p:cNvPr id="9" name="Picture 8" descr="Screen shot 2010-11-10 at 11.43.04 AM.png"/>
          <p:cNvPicPr>
            <a:picLocks noChangeAspect="1"/>
          </p:cNvPicPr>
          <p:nvPr/>
        </p:nvPicPr>
        <p:blipFill>
          <a:blip r:embed="rId2">
            <a:extLst>
              <a:ext uri="{28A0092B-C50C-407E-A947-70E740481C1C}">
                <a14:useLocalDpi xmlns:a14="http://schemas.microsoft.com/office/drawing/2010/main" val="0"/>
              </a:ext>
            </a:extLst>
          </a:blip>
          <a:srcRect b="9204"/>
          <a:stretch>
            <a:fillRect/>
          </a:stretch>
        </p:blipFill>
        <p:spPr bwMode="auto">
          <a:xfrm>
            <a:off x="411163" y="1920875"/>
            <a:ext cx="366236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4303713" y="1920875"/>
            <a:ext cx="3832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dirty="0">
                <a:latin typeface="+mj-lt"/>
              </a:rPr>
              <a:t>Since we want to capture the central 80% of the standard Normal distribution, we leave out 20%, or 10% in each tail.  </a:t>
            </a:r>
          </a:p>
          <a:p>
            <a:pPr eaLnBrk="1" hangingPunct="1"/>
            <a:r>
              <a:rPr lang="en-US" altLang="en-US" sz="1800" dirty="0">
                <a:latin typeface="+mj-lt"/>
              </a:rPr>
              <a:t>Search Table A to find the point </a:t>
            </a:r>
            <a:r>
              <a:rPr lang="en-US" altLang="en-US" sz="1800" i="1" dirty="0">
                <a:latin typeface="+mj-lt"/>
              </a:rPr>
              <a:t>z</a:t>
            </a:r>
            <a:r>
              <a:rPr lang="en-US" altLang="en-US" sz="1800" dirty="0">
                <a:latin typeface="+mj-lt"/>
              </a:rPr>
              <a:t>* with area 0.1 to its left.</a:t>
            </a:r>
          </a:p>
        </p:txBody>
      </p:sp>
      <p:sp>
        <p:nvSpPr>
          <p:cNvPr id="15" name="Rectangle 14"/>
          <p:cNvSpPr>
            <a:spLocks noChangeArrowheads="1"/>
          </p:cNvSpPr>
          <p:nvPr/>
        </p:nvSpPr>
        <p:spPr bwMode="auto">
          <a:xfrm>
            <a:off x="411163" y="6072832"/>
            <a:ext cx="8398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dirty="0">
                <a:latin typeface="+mj-lt"/>
              </a:rPr>
              <a:t>So, the </a:t>
            </a:r>
            <a:r>
              <a:rPr lang="en-US" altLang="en-US" b="1" dirty="0">
                <a:latin typeface="+mj-lt"/>
              </a:rPr>
              <a:t>critical value </a:t>
            </a:r>
            <a:r>
              <a:rPr lang="en-US" altLang="en-US" b="1" i="1" dirty="0">
                <a:latin typeface="+mj-lt"/>
              </a:rPr>
              <a:t>z</a:t>
            </a:r>
            <a:r>
              <a:rPr lang="en-US" altLang="en-US" b="1" dirty="0">
                <a:latin typeface="+mj-lt"/>
              </a:rPr>
              <a:t>*</a:t>
            </a:r>
            <a:r>
              <a:rPr lang="en-US" altLang="en-US" dirty="0">
                <a:latin typeface="+mj-lt"/>
              </a:rPr>
              <a:t> for an 80% confidence interval is </a:t>
            </a:r>
            <a:r>
              <a:rPr lang="en-US" altLang="en-US" i="1" dirty="0">
                <a:latin typeface="+mj-lt"/>
              </a:rPr>
              <a:t>z*</a:t>
            </a:r>
            <a:r>
              <a:rPr lang="en-US" altLang="en-US" dirty="0">
                <a:latin typeface="+mj-lt"/>
              </a:rPr>
              <a:t> = 1.28.</a:t>
            </a:r>
          </a:p>
        </p:txBody>
      </p:sp>
      <p:grpSp>
        <p:nvGrpSpPr>
          <p:cNvPr id="3" name="Group 23"/>
          <p:cNvGrpSpPr>
            <a:grpSpLocks/>
          </p:cNvGrpSpPr>
          <p:nvPr/>
        </p:nvGrpSpPr>
        <p:grpSpPr bwMode="auto">
          <a:xfrm>
            <a:off x="620713" y="3932238"/>
            <a:ext cx="6438900" cy="1744662"/>
            <a:chOff x="620713" y="3931762"/>
            <a:chExt cx="6439535" cy="1745630"/>
          </a:xfrm>
        </p:grpSpPr>
        <p:sp>
          <p:nvSpPr>
            <p:cNvPr id="18" name="Rectangle 17"/>
            <p:cNvSpPr/>
            <p:nvPr/>
          </p:nvSpPr>
          <p:spPr>
            <a:xfrm>
              <a:off x="4400923" y="4633826"/>
              <a:ext cx="892263" cy="304969"/>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9" name="Rectangle 18"/>
            <p:cNvSpPr/>
            <p:nvPr/>
          </p:nvSpPr>
          <p:spPr>
            <a:xfrm>
              <a:off x="6166397" y="3931762"/>
              <a:ext cx="893851" cy="304969"/>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4364" name="TextBox 15"/>
            <p:cNvSpPr txBox="1">
              <a:spLocks noChangeArrowheads="1"/>
            </p:cNvSpPr>
            <p:nvPr/>
          </p:nvSpPr>
          <p:spPr bwMode="auto">
            <a:xfrm>
              <a:off x="620713" y="5092272"/>
              <a:ext cx="3779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000"/>
                <a:t>The closest entry is </a:t>
              </a:r>
              <a:r>
                <a:rPr lang="en-US" altLang="en-US" sz="2000" i="1"/>
                <a:t>z</a:t>
              </a:r>
              <a:r>
                <a:rPr lang="en-US" altLang="en-US" sz="2000"/>
                <a:t> = – 1.28. </a:t>
              </a:r>
            </a:p>
          </p:txBody>
        </p:sp>
        <p:sp>
          <p:nvSpPr>
            <p:cNvPr id="17" name="Curved Left Arrow 16"/>
            <p:cNvSpPr/>
            <p:nvPr/>
          </p:nvSpPr>
          <p:spPr>
            <a:xfrm rot="4682953">
              <a:off x="5007297" y="3954675"/>
              <a:ext cx="484456" cy="2960980"/>
            </a:xfrm>
            <a:prstGeom prst="curvedLef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solidFill>
                  <a:schemeClr val="tx1"/>
                </a:solidFill>
              </a:endParaRPr>
            </a:p>
          </p:txBody>
        </p:sp>
      </p:grpSp>
      <p:graphicFrame>
        <p:nvGraphicFramePr>
          <p:cNvPr id="10" name="Table 9"/>
          <p:cNvGraphicFramePr>
            <a:graphicFrameLocks noGrp="1"/>
          </p:cNvGraphicFramePr>
          <p:nvPr/>
        </p:nvGraphicFramePr>
        <p:xfrm>
          <a:off x="4400550" y="3860800"/>
          <a:ext cx="3373438" cy="1485900"/>
        </p:xfrm>
        <a:graphic>
          <a:graphicData uri="http://schemas.openxmlformats.org/drawingml/2006/table">
            <a:tbl>
              <a:tblPr/>
              <a:tblGrid>
                <a:gridCol w="842963"/>
                <a:gridCol w="842962"/>
                <a:gridCol w="844550"/>
                <a:gridCol w="842963"/>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ea typeface="ＭＳ Ｐゴシック" charset="-128"/>
                        </a:rPr>
                        <a:t>z</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.08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.09</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 1.3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.0853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.0838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.0823</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 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.1020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.1003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.0985</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 1.1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.1210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.1190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.1170</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Vertical Title 1"/>
          <p:cNvSpPr>
            <a:spLocks noGrp="1"/>
          </p:cNvSpPr>
          <p:nvPr>
            <p:ph type="title" orient="vert"/>
          </p:nvPr>
        </p:nvSpPr>
        <p:spPr>
          <a:xfrm rot="16200000">
            <a:off x="3883025" y="-3295650"/>
            <a:ext cx="1425575" cy="8277225"/>
          </a:xfrm>
        </p:spPr>
        <p:txBody>
          <a:bodyPr/>
          <a:lstStyle/>
          <a:p>
            <a:pPr eaLnBrk="1" hangingPunct="1"/>
            <a:r>
              <a:rPr lang="en-US" altLang="en-US" sz="4500" b="1" smtClean="0"/>
              <a:t>Common Confidence Intervals &amp; z-scores</a:t>
            </a:r>
          </a:p>
        </p:txBody>
      </p:sp>
      <p:graphicFrame>
        <p:nvGraphicFramePr>
          <p:cNvPr id="4" name="Table 3"/>
          <p:cNvGraphicFramePr>
            <a:graphicFrameLocks noGrp="1"/>
          </p:cNvGraphicFramePr>
          <p:nvPr>
            <p:extLst>
              <p:ext uri="{D42A27DB-BD31-4B8C-83A1-F6EECF244321}">
                <p14:modId xmlns:p14="http://schemas.microsoft.com/office/powerpoint/2010/main" val="957235417"/>
              </p:ext>
            </p:extLst>
          </p:nvPr>
        </p:nvGraphicFramePr>
        <p:xfrm>
          <a:off x="1787525" y="1997075"/>
          <a:ext cx="6032500" cy="3021012"/>
        </p:xfrm>
        <a:graphic>
          <a:graphicData uri="http://schemas.openxmlformats.org/drawingml/2006/table">
            <a:tbl>
              <a:tblPr firstRow="1" bandRow="1">
                <a:tableStyleId>{00A15C55-8517-42AA-B614-E9B94910E393}</a:tableStyleId>
              </a:tblPr>
              <a:tblGrid>
                <a:gridCol w="3575826"/>
                <a:gridCol w="2456674"/>
              </a:tblGrid>
              <a:tr h="755253">
                <a:tc>
                  <a:txBody>
                    <a:bodyPr/>
                    <a:lstStyle/>
                    <a:p>
                      <a:pPr algn="ctr"/>
                      <a:r>
                        <a:rPr lang="en-US" sz="2500" dirty="0" smtClean="0"/>
                        <a:t>Confidence Level</a:t>
                      </a:r>
                      <a:endParaRPr lang="en-US" sz="2500" dirty="0"/>
                    </a:p>
                  </a:txBody>
                  <a:tcPr marL="91443" marR="91443" marT="45729" marB="45729"/>
                </a:tc>
                <a:tc>
                  <a:txBody>
                    <a:bodyPr/>
                    <a:lstStyle/>
                    <a:p>
                      <a:pPr algn="ctr"/>
                      <a:r>
                        <a:rPr lang="en-US" sz="2500" dirty="0" smtClean="0"/>
                        <a:t>Z-Score</a:t>
                      </a:r>
                      <a:endParaRPr lang="en-US" sz="2500" dirty="0"/>
                    </a:p>
                  </a:txBody>
                  <a:tcPr marL="91443" marR="91443" marT="45729" marB="45729"/>
                </a:tc>
              </a:tr>
              <a:tr h="755253">
                <a:tc>
                  <a:txBody>
                    <a:bodyPr/>
                    <a:lstStyle/>
                    <a:p>
                      <a:pPr algn="ctr"/>
                      <a:r>
                        <a:rPr lang="en-US" sz="2500" dirty="0" smtClean="0"/>
                        <a:t>99%</a:t>
                      </a:r>
                      <a:endParaRPr lang="en-US" sz="2500" dirty="0"/>
                    </a:p>
                  </a:txBody>
                  <a:tcPr marL="91443" marR="91443" marT="45729" marB="45729"/>
                </a:tc>
                <a:tc>
                  <a:txBody>
                    <a:bodyPr/>
                    <a:lstStyle/>
                    <a:p>
                      <a:pPr algn="ctr"/>
                      <a:r>
                        <a:rPr lang="en-US" sz="2500" dirty="0" smtClean="0"/>
                        <a:t>2.575</a:t>
                      </a:r>
                      <a:endParaRPr lang="en-US" sz="2500" dirty="0"/>
                    </a:p>
                  </a:txBody>
                  <a:tcPr marL="91443" marR="91443" marT="45729" marB="45729"/>
                </a:tc>
              </a:tr>
              <a:tr h="755253">
                <a:tc>
                  <a:txBody>
                    <a:bodyPr/>
                    <a:lstStyle/>
                    <a:p>
                      <a:pPr algn="ctr"/>
                      <a:r>
                        <a:rPr lang="en-US" sz="2500" dirty="0" smtClean="0"/>
                        <a:t>95%</a:t>
                      </a:r>
                      <a:endParaRPr lang="en-US" sz="2500" dirty="0"/>
                    </a:p>
                  </a:txBody>
                  <a:tcPr marL="91443" marR="91443" marT="45729" marB="45729"/>
                </a:tc>
                <a:tc>
                  <a:txBody>
                    <a:bodyPr/>
                    <a:lstStyle/>
                    <a:p>
                      <a:pPr algn="ctr"/>
                      <a:r>
                        <a:rPr lang="en-US" sz="2500" dirty="0" smtClean="0"/>
                        <a:t>1.960</a:t>
                      </a:r>
                      <a:endParaRPr lang="en-US" sz="2500" dirty="0"/>
                    </a:p>
                  </a:txBody>
                  <a:tcPr marL="91443" marR="91443" marT="45729" marB="45729"/>
                </a:tc>
              </a:tr>
              <a:tr h="755253">
                <a:tc>
                  <a:txBody>
                    <a:bodyPr/>
                    <a:lstStyle/>
                    <a:p>
                      <a:pPr algn="ctr"/>
                      <a:r>
                        <a:rPr lang="en-US" sz="2500" dirty="0" smtClean="0"/>
                        <a:t>90%</a:t>
                      </a:r>
                      <a:endParaRPr lang="en-US" sz="2500" dirty="0"/>
                    </a:p>
                  </a:txBody>
                  <a:tcPr marL="91443" marR="91443" marT="45729" marB="45729"/>
                </a:tc>
                <a:tc>
                  <a:txBody>
                    <a:bodyPr/>
                    <a:lstStyle/>
                    <a:p>
                      <a:pPr algn="ctr"/>
                      <a:r>
                        <a:rPr lang="en-US" sz="2500" dirty="0" smtClean="0"/>
                        <a:t>1.645</a:t>
                      </a:r>
                      <a:endParaRPr lang="en-US" sz="2500" dirty="0"/>
                    </a:p>
                  </a:txBody>
                  <a:tcPr marL="91443" marR="91443" marT="45729" marB="45729"/>
                </a:tc>
              </a:tr>
            </a:tbl>
          </a:graphicData>
        </a:graphic>
      </p:graphicFrame>
      <p:sp>
        <p:nvSpPr>
          <p:cNvPr id="5" name="Rectangle 4"/>
          <p:cNvSpPr/>
          <p:nvPr/>
        </p:nvSpPr>
        <p:spPr>
          <a:xfrm>
            <a:off x="798513" y="5238750"/>
            <a:ext cx="7935912" cy="1200150"/>
          </a:xfrm>
          <a:prstGeom prst="rect">
            <a:avLst/>
          </a:prstGeom>
        </p:spPr>
        <p:txBody>
          <a:bodyPr>
            <a:spAutoFit/>
          </a:bodyPr>
          <a:lstStyle/>
          <a:p>
            <a:pPr algn="ctr">
              <a:defRPr/>
            </a:pPr>
            <a:r>
              <a:rPr lang="en-US" dirty="0">
                <a:latin typeface="+mj-lt"/>
                <a:ea typeface="ＭＳ Ｐゴシック" charset="-128"/>
              </a:rPr>
              <a:t>We usually choose a confidence level of 90% or higher because we want to be quite sure of our conclusions. The most common confidence level is 95%.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Vertical Text Placeholder 2"/>
          <p:cNvSpPr>
            <a:spLocks noGrp="1"/>
          </p:cNvSpPr>
          <p:nvPr>
            <p:ph type="body" orient="vert" idx="1"/>
          </p:nvPr>
        </p:nvSpPr>
        <p:spPr>
          <a:xfrm rot="16200000">
            <a:off x="2825750" y="-1844674"/>
            <a:ext cx="3730625" cy="8140700"/>
          </a:xfrm>
        </p:spPr>
        <p:txBody>
          <a:bodyPr rtlCol="0">
            <a:normAutofit fontScale="77500" lnSpcReduction="20000"/>
          </a:bodyPr>
          <a:lstStyle/>
          <a:p>
            <a:pPr marL="0" indent="0" algn="ctr" eaLnBrk="1" fontAlgn="auto" hangingPunct="1">
              <a:spcAft>
                <a:spcPts val="0"/>
              </a:spcAft>
              <a:buFont typeface="Arial" pitchFamily="34" charset="0"/>
              <a:buNone/>
              <a:defRPr/>
            </a:pPr>
            <a:r>
              <a:rPr lang="en-US" sz="5800" b="1" dirty="0" smtClean="0">
                <a:solidFill>
                  <a:srgbClr val="000000"/>
                </a:solidFill>
              </a:rPr>
              <a:t>Interpreting Confidence </a:t>
            </a:r>
            <a:r>
              <a:rPr lang="en-US" sz="5800" b="1" dirty="0" smtClean="0">
                <a:solidFill>
                  <a:schemeClr val="accent4">
                    <a:lumMod val="75000"/>
                  </a:schemeClr>
                </a:solidFill>
              </a:rPr>
              <a:t>Levels</a:t>
            </a:r>
            <a:r>
              <a:rPr lang="en-US" sz="5800" b="1" dirty="0" smtClean="0">
                <a:solidFill>
                  <a:srgbClr val="000000"/>
                </a:solidFill>
              </a:rPr>
              <a:t> </a:t>
            </a:r>
          </a:p>
          <a:p>
            <a:pPr marL="0" indent="0" algn="ctr" eaLnBrk="1" fontAlgn="auto" hangingPunct="1">
              <a:spcAft>
                <a:spcPts val="0"/>
              </a:spcAft>
              <a:buFont typeface="Arial" pitchFamily="34" charset="0"/>
              <a:buNone/>
              <a:defRPr/>
            </a:pPr>
            <a:endParaRPr lang="en-US" sz="1900" dirty="0" smtClean="0"/>
          </a:p>
          <a:p>
            <a:pPr marL="0" indent="0" algn="ctr" eaLnBrk="1" fontAlgn="auto" hangingPunct="1">
              <a:spcAft>
                <a:spcPts val="0"/>
              </a:spcAft>
              <a:buFont typeface="Arial" pitchFamily="34" charset="0"/>
              <a:buNone/>
              <a:defRPr/>
            </a:pPr>
            <a:r>
              <a:rPr lang="en-US" dirty="0" smtClean="0"/>
              <a:t>The confidence level tells us how likely it is that the method we are using will produce an interval that captures the population parameter </a:t>
            </a:r>
            <a:r>
              <a:rPr lang="en-US" i="1" dirty="0" smtClean="0"/>
              <a:t>if we use it many times</a:t>
            </a:r>
            <a:r>
              <a:rPr lang="en-US" dirty="0" smtClean="0"/>
              <a:t>.</a:t>
            </a:r>
          </a:p>
          <a:p>
            <a:pPr marL="0" algn="ctr" eaLnBrk="1" fontAlgn="auto" hangingPunct="1">
              <a:spcAft>
                <a:spcPts val="0"/>
              </a:spcAft>
              <a:buFont typeface="Wingdings" charset="2"/>
              <a:buNone/>
              <a:defRPr/>
            </a:pPr>
            <a:endParaRPr lang="en-US" sz="3600" b="1" dirty="0" smtClean="0"/>
          </a:p>
          <a:p>
            <a:pPr marL="0" algn="ctr" eaLnBrk="1" fontAlgn="auto" hangingPunct="1">
              <a:spcAft>
                <a:spcPts val="0"/>
              </a:spcAft>
              <a:buFont typeface="Wingdings" charset="2"/>
              <a:buNone/>
              <a:defRPr/>
            </a:pPr>
            <a:r>
              <a:rPr lang="en-US" sz="3600" b="1" dirty="0" smtClean="0"/>
              <a:t>For Example</a:t>
            </a:r>
            <a:r>
              <a:rPr lang="en-US" sz="3600" dirty="0" smtClean="0"/>
              <a:t>: “In 95% of all possible samples of the same size, the resulting confidence interval would capture the true (insert details in context).”</a:t>
            </a:r>
          </a:p>
        </p:txBody>
      </p:sp>
      <p:sp>
        <p:nvSpPr>
          <p:cNvPr id="11" name="Rectangle 10"/>
          <p:cNvSpPr>
            <a:spLocks noChangeArrowheads="1"/>
          </p:cNvSpPr>
          <p:nvPr/>
        </p:nvSpPr>
        <p:spPr bwMode="auto">
          <a:xfrm>
            <a:off x="900113" y="4322763"/>
            <a:ext cx="74120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b="1" i="1" dirty="0">
                <a:solidFill>
                  <a:srgbClr val="FF0000"/>
                </a:solidFill>
                <a:latin typeface="+mj-lt"/>
                <a:ea typeface="ＭＳ Ｐゴシック" charset="-128"/>
              </a:rPr>
              <a:t>The confidence level does NOT tell us the chance that a particular confidence interval captures the population parameter</a:t>
            </a:r>
            <a:r>
              <a:rPr lang="en-US" i="1" dirty="0">
                <a:solidFill>
                  <a:srgbClr val="FF0000"/>
                </a:solidFill>
                <a:latin typeface="+mj-lt"/>
                <a:ea typeface="ＭＳ Ｐゴシック" charset="-128"/>
              </a:rPr>
              <a:t>.  </a:t>
            </a:r>
          </a:p>
          <a:p>
            <a:pPr algn="ctr">
              <a:defRPr/>
            </a:pPr>
            <a:r>
              <a:rPr lang="en-US" i="1" dirty="0">
                <a:solidFill>
                  <a:srgbClr val="FF0000"/>
                </a:solidFill>
                <a:latin typeface="+mj-lt"/>
                <a:ea typeface="ＭＳ Ｐゴシック" charset="-128"/>
              </a:rPr>
              <a:t>NO: There is a 95% chance that the mean is between….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Vertical Title 1"/>
          <p:cNvSpPr>
            <a:spLocks noGrp="1"/>
          </p:cNvSpPr>
          <p:nvPr>
            <p:ph type="title" orient="vert"/>
          </p:nvPr>
        </p:nvSpPr>
        <p:spPr>
          <a:xfrm rot="16200000">
            <a:off x="3659188" y="-3138487"/>
            <a:ext cx="1493837" cy="8002587"/>
          </a:xfrm>
        </p:spPr>
        <p:txBody>
          <a:bodyPr/>
          <a:lstStyle/>
          <a:p>
            <a:pPr eaLnBrk="1" hangingPunct="1">
              <a:defRPr/>
            </a:pPr>
            <a:r>
              <a:rPr lang="en-US" b="1" dirty="0" smtClean="0"/>
              <a:t>Interpreting Confidence </a:t>
            </a:r>
            <a:r>
              <a:rPr lang="en-US" b="1" dirty="0" smtClean="0">
                <a:solidFill>
                  <a:schemeClr val="accent4">
                    <a:lumMod val="75000"/>
                  </a:schemeClr>
                </a:solidFill>
              </a:rPr>
              <a:t>Intervals</a:t>
            </a:r>
          </a:p>
        </p:txBody>
      </p:sp>
      <p:sp>
        <p:nvSpPr>
          <p:cNvPr id="17411" name="Vertical Text Placeholder 2"/>
          <p:cNvSpPr>
            <a:spLocks noGrp="1"/>
          </p:cNvSpPr>
          <p:nvPr>
            <p:ph type="body" orient="vert" idx="1"/>
          </p:nvPr>
        </p:nvSpPr>
        <p:spPr>
          <a:xfrm rot="16200000">
            <a:off x="2031207" y="-97631"/>
            <a:ext cx="5022850" cy="8002587"/>
          </a:xfrm>
        </p:spPr>
        <p:txBody>
          <a:bodyPr/>
          <a:lstStyle/>
          <a:p>
            <a:pPr marL="0" indent="0" eaLnBrk="1" hangingPunct="1">
              <a:buFont typeface="Arial" charset="0"/>
              <a:buNone/>
            </a:pPr>
            <a:r>
              <a:rPr lang="en-US" altLang="en-US" sz="2500" b="1" dirty="0" smtClean="0"/>
              <a:t>Interpret: </a:t>
            </a:r>
            <a:r>
              <a:rPr lang="en-US" altLang="en-US" sz="2500" dirty="0" smtClean="0"/>
              <a:t>“We are 95% confident that the interval from ______ to _______ captures the actual value of the (insert population parameter details…)”</a:t>
            </a:r>
          </a:p>
          <a:p>
            <a:pPr marL="0" indent="0" eaLnBrk="1" hangingPunct="1">
              <a:buFont typeface="Arial" charset="0"/>
              <a:buNone/>
            </a:pPr>
            <a:endParaRPr lang="en-US" altLang="en-US" sz="1000" dirty="0" smtClean="0"/>
          </a:p>
          <a:p>
            <a:pPr marL="0" indent="0" eaLnBrk="1" hangingPunct="1">
              <a:buFont typeface="Arial" charset="0"/>
              <a:buNone/>
            </a:pPr>
            <a:r>
              <a:rPr lang="en-US" altLang="en-US" sz="2500" b="1" dirty="0" smtClean="0">
                <a:solidFill>
                  <a:srgbClr val="FF0000"/>
                </a:solidFill>
              </a:rPr>
              <a:t>NOT </a:t>
            </a:r>
            <a:r>
              <a:rPr lang="en-US" altLang="en-US" sz="2500" dirty="0" smtClean="0"/>
              <a:t>There is a 95% percent chance….</a:t>
            </a:r>
          </a:p>
          <a:p>
            <a:pPr marL="0" indent="0" eaLnBrk="1" hangingPunct="1">
              <a:buFont typeface="Arial" charset="0"/>
              <a:buNone/>
            </a:pPr>
            <a:endParaRPr lang="en-US" altLang="en-US" sz="1000" dirty="0" smtClean="0"/>
          </a:p>
          <a:p>
            <a:pPr marL="0" indent="0" eaLnBrk="1" hangingPunct="1">
              <a:buFont typeface="Arial" charset="0"/>
              <a:buNone/>
            </a:pPr>
            <a:r>
              <a:rPr lang="en-US" altLang="en-US" sz="2500" b="1" dirty="0" smtClean="0"/>
              <a:t>For example: </a:t>
            </a:r>
            <a:r>
              <a:rPr lang="en-US" altLang="en-US" sz="2500" dirty="0" smtClean="0"/>
              <a:t>“We are 95% confident that the interval from 3.03 inches to 3.35 inches capture the actual mean amount of rain in the month of April in Miami.”</a:t>
            </a:r>
          </a:p>
        </p:txBody>
      </p:sp>
      <p:pic>
        <p:nvPicPr>
          <p:cNvPr id="17412" name="Picture 7" descr="http://content.mycutegraphics.com/graphics/month/april/month-of-april-showers.png">
            <a:hlinkClick r:id="rId2" invalidUrl="http://www.google.com/url?sa=i&amp;rct=j&amp;q=april showers&amp;source=images&amp;cd=&amp;cad=rja&amp;docid=YnbRY6Sje6BtFM&amp;tbnid=FOUlfivaZQ9-TM:&amp;ved=0CAUQjRw&amp;url=http://www.mycutegraphics.com/graphics/month/april/month-of-april-showers.html&amp;ei=Yul3UuH7ConlsASevYGYBQ&amp;psig=AFQjCNEdjktJPZBdu4qY0ylxBQRoYFekrg&amp;ust=138367663361619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4422775"/>
            <a:ext cx="3186113"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Vertical Title 1"/>
          <p:cNvSpPr>
            <a:spLocks noGrp="1"/>
          </p:cNvSpPr>
          <p:nvPr>
            <p:ph type="title" orient="vert"/>
          </p:nvPr>
        </p:nvSpPr>
        <p:spPr>
          <a:xfrm rot="16200000">
            <a:off x="3697288" y="-3140075"/>
            <a:ext cx="1417638" cy="7729537"/>
          </a:xfrm>
        </p:spPr>
        <p:txBody>
          <a:bodyPr/>
          <a:lstStyle/>
          <a:p>
            <a:pPr eaLnBrk="1" hangingPunct="1"/>
            <a:r>
              <a:rPr lang="en-US" altLang="en-US" b="1" dirty="0" smtClean="0">
                <a:solidFill>
                  <a:schemeClr val="accent6">
                    <a:lumMod val="75000"/>
                  </a:schemeClr>
                </a:solidFill>
              </a:rPr>
              <a:t>Interpret the Following…</a:t>
            </a:r>
          </a:p>
        </p:txBody>
      </p:sp>
      <p:sp>
        <p:nvSpPr>
          <p:cNvPr id="18435" name="Vertical Text Placeholder 2"/>
          <p:cNvSpPr>
            <a:spLocks noGrp="1"/>
          </p:cNvSpPr>
          <p:nvPr>
            <p:ph type="body" orient="vert" idx="1"/>
          </p:nvPr>
        </p:nvSpPr>
        <p:spPr>
          <a:xfrm rot="16200000">
            <a:off x="2427288" y="-452437"/>
            <a:ext cx="3957637" cy="7729537"/>
          </a:xfrm>
        </p:spPr>
        <p:txBody>
          <a:bodyPr/>
          <a:lstStyle/>
          <a:p>
            <a:pPr marL="0" indent="0" eaLnBrk="1" hangingPunct="1">
              <a:buFont typeface="Arial" charset="0"/>
              <a:buNone/>
            </a:pPr>
            <a:r>
              <a:rPr lang="en-US" altLang="en-US" dirty="0" smtClean="0"/>
              <a:t>According to www.gallup.com, on August 13, 2015, the 95% confidence interval for the true proportion of Americans who approved of the job Barack Obama was doing as president was 0.44  +/-  0.03. </a:t>
            </a:r>
          </a:p>
          <a:p>
            <a:pPr marL="0" indent="0" eaLnBrk="1" hangingPunct="1">
              <a:buFont typeface="Arial" charset="0"/>
              <a:buNone/>
            </a:pPr>
            <a:r>
              <a:rPr lang="en-US" altLang="en-US" dirty="0" smtClean="0"/>
              <a:t>Interpret the confidence interval and level.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ertical Title 1"/>
          <p:cNvSpPr>
            <a:spLocks noGrp="1"/>
          </p:cNvSpPr>
          <p:nvPr>
            <p:ph type="title" orient="vert"/>
          </p:nvPr>
        </p:nvSpPr>
        <p:spPr>
          <a:xfrm rot="16200000">
            <a:off x="3697288" y="-3140075"/>
            <a:ext cx="1417638" cy="7729537"/>
          </a:xfrm>
        </p:spPr>
        <p:txBody>
          <a:bodyPr/>
          <a:lstStyle/>
          <a:p>
            <a:pPr eaLnBrk="1" hangingPunct="1"/>
            <a:r>
              <a:rPr lang="en-US" altLang="en-US" b="1" dirty="0" smtClean="0">
                <a:solidFill>
                  <a:schemeClr val="accent6">
                    <a:lumMod val="75000"/>
                  </a:schemeClr>
                </a:solidFill>
              </a:rPr>
              <a:t>Interpret the Following…</a:t>
            </a:r>
          </a:p>
        </p:txBody>
      </p:sp>
      <p:sp>
        <p:nvSpPr>
          <p:cNvPr id="19459" name="Vertical Text Placeholder 2"/>
          <p:cNvSpPr>
            <a:spLocks noGrp="1"/>
          </p:cNvSpPr>
          <p:nvPr>
            <p:ph type="body" orient="vert" idx="1"/>
          </p:nvPr>
        </p:nvSpPr>
        <p:spPr>
          <a:xfrm rot="16200000">
            <a:off x="2085976" y="-111125"/>
            <a:ext cx="4640262" cy="7729537"/>
          </a:xfrm>
        </p:spPr>
        <p:txBody>
          <a:bodyPr/>
          <a:lstStyle/>
          <a:p>
            <a:pPr marL="0" indent="0" eaLnBrk="1" hangingPunct="1">
              <a:buFont typeface="Arial" charset="0"/>
              <a:buNone/>
            </a:pPr>
            <a:r>
              <a:rPr lang="en-US" altLang="en-US" sz="2500" b="1" dirty="0" smtClean="0">
                <a:solidFill>
                  <a:srgbClr val="FF0000"/>
                </a:solidFill>
              </a:rPr>
              <a:t>Interval: </a:t>
            </a:r>
            <a:r>
              <a:rPr lang="en-US" altLang="en-US" sz="2500" dirty="0" smtClean="0"/>
              <a:t>We are 95% confident that the interval from 0.41 to 0.47 captures the true proportion of Americans who approve of the job Barack Obama was doing as president at the time of the poll.  </a:t>
            </a:r>
          </a:p>
          <a:p>
            <a:pPr marL="0" indent="0" eaLnBrk="1" hangingPunct="1">
              <a:buFont typeface="Arial" charset="0"/>
              <a:buNone/>
            </a:pPr>
            <a:endParaRPr lang="en-US" altLang="en-US" sz="2500" b="1" dirty="0" smtClean="0"/>
          </a:p>
          <a:p>
            <a:pPr marL="0" indent="0" eaLnBrk="1" hangingPunct="1">
              <a:buFont typeface="Arial" charset="0"/>
              <a:buNone/>
            </a:pPr>
            <a:r>
              <a:rPr lang="en-US" altLang="en-US" sz="2500" b="1" dirty="0" smtClean="0">
                <a:solidFill>
                  <a:srgbClr val="FF0000"/>
                </a:solidFill>
              </a:rPr>
              <a:t>Level: </a:t>
            </a:r>
            <a:r>
              <a:rPr lang="en-US" altLang="en-US" sz="2500" dirty="0" smtClean="0"/>
              <a:t>In 95% of all possible samples of the same size, the resulting confidence interval would capture the true proportion of Americans who approve of the job Barack Obama was doing as president.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55600" y="231775"/>
            <a:ext cx="7996830" cy="1492716"/>
          </a:xfrm>
          <a:prstGeom prst="rect">
            <a:avLst/>
          </a:prstGeom>
          <a:noFill/>
        </p:spPr>
        <p:txBody>
          <a:bodyPr wrap="square">
            <a:spAutoFit/>
          </a:bodyPr>
          <a:lstStyle>
            <a:lvl1pPr eaLnBrk="0" hangingPunct="0">
              <a:defRPr sz="2400">
                <a:solidFill>
                  <a:schemeClr val="tx1"/>
                </a:solidFill>
                <a:latin typeface="Arial" charset="0"/>
                <a:ea typeface="ＭＳ Ｐゴシック" charset="-128"/>
              </a:defRPr>
            </a:lvl1pPr>
            <a:lvl2pPr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4500" b="1" dirty="0" smtClean="0">
                <a:solidFill>
                  <a:schemeClr val="accent4">
                    <a:lumMod val="75000"/>
                  </a:schemeClr>
                </a:solidFill>
                <a:latin typeface="+mj-lt"/>
              </a:rPr>
              <a:t>Confidence Intervals: </a:t>
            </a:r>
            <a:r>
              <a:rPr lang="en-US" sz="4500" b="1" dirty="0" smtClean="0">
                <a:latin typeface="+mj-lt"/>
              </a:rPr>
              <a:t>Properties</a:t>
            </a:r>
          </a:p>
          <a:p>
            <a:pPr algn="ctr" eaLnBrk="1" hangingPunct="1">
              <a:defRPr/>
            </a:pPr>
            <a:endParaRPr lang="en-US" sz="1000" b="1" dirty="0" smtClean="0">
              <a:latin typeface="+mj-lt"/>
            </a:endParaRPr>
          </a:p>
          <a:p>
            <a:pPr eaLnBrk="1" hangingPunct="1">
              <a:defRPr/>
            </a:pPr>
            <a:endParaRPr lang="en-US" sz="1800" dirty="0" smtClean="0"/>
          </a:p>
          <a:p>
            <a:pPr eaLnBrk="1" hangingPunct="1">
              <a:defRPr/>
            </a:pPr>
            <a:endParaRPr lang="en-US" sz="1800" b="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212" y="998738"/>
            <a:ext cx="5887826" cy="5565835"/>
          </a:xfrm>
          <a:prstGeom prst="rect">
            <a:avLst/>
          </a:prstGeom>
        </p:spPr>
      </p:pic>
      <p:sp>
        <p:nvSpPr>
          <p:cNvPr id="3" name="Rectangle 2"/>
          <p:cNvSpPr/>
          <p:nvPr/>
        </p:nvSpPr>
        <p:spPr>
          <a:xfrm>
            <a:off x="204691" y="1612888"/>
            <a:ext cx="5104287" cy="938719"/>
          </a:xfrm>
          <a:prstGeom prst="rect">
            <a:avLst/>
          </a:prstGeom>
        </p:spPr>
        <p:txBody>
          <a:bodyPr wrap="square">
            <a:spAutoFit/>
          </a:bodyPr>
          <a:lstStyle/>
          <a:p>
            <a:pPr lvl="0">
              <a:spcAft>
                <a:spcPts val="600"/>
              </a:spcAft>
              <a:buClr>
                <a:srgbClr val="23B0A9"/>
              </a:buClr>
              <a:defRPr/>
            </a:pPr>
            <a:r>
              <a:rPr lang="en-US" sz="2500" dirty="0" smtClean="0">
                <a:solidFill>
                  <a:prstClr val="black"/>
                </a:solidFill>
                <a:latin typeface="Calibri"/>
              </a:rPr>
              <a:t>The margin </a:t>
            </a:r>
            <a:r>
              <a:rPr lang="en-US" sz="2500" dirty="0">
                <a:solidFill>
                  <a:prstClr val="black"/>
                </a:solidFill>
                <a:latin typeface="Calibri"/>
              </a:rPr>
              <a:t>of </a:t>
            </a:r>
            <a:r>
              <a:rPr lang="en-US" sz="2500" dirty="0" smtClean="0">
                <a:solidFill>
                  <a:prstClr val="black"/>
                </a:solidFill>
                <a:latin typeface="Calibri"/>
              </a:rPr>
              <a:t>error:</a:t>
            </a:r>
          </a:p>
          <a:p>
            <a:pPr lvl="0">
              <a:spcAft>
                <a:spcPts val="600"/>
              </a:spcAft>
              <a:buClr>
                <a:srgbClr val="23B0A9"/>
              </a:buClr>
              <a:defRPr/>
            </a:pPr>
            <a:r>
              <a:rPr lang="en-US" sz="2500" dirty="0" smtClean="0">
                <a:solidFill>
                  <a:prstClr val="black"/>
                </a:solidFill>
                <a:latin typeface="Calibri"/>
              </a:rPr>
              <a:t>(critical </a:t>
            </a:r>
            <a:r>
              <a:rPr lang="en-US" sz="2500" dirty="0">
                <a:solidFill>
                  <a:prstClr val="black"/>
                </a:solidFill>
                <a:latin typeface="Calibri"/>
              </a:rPr>
              <a:t>value) • (standard </a:t>
            </a:r>
            <a:r>
              <a:rPr lang="en-US" sz="2500" dirty="0" smtClean="0">
                <a:solidFill>
                  <a:prstClr val="black"/>
                </a:solidFill>
                <a:latin typeface="Calibri"/>
              </a:rPr>
              <a:t>deviation)</a:t>
            </a:r>
            <a:endParaRPr lang="en-US" sz="2500" dirty="0">
              <a:solidFill>
                <a:prstClr val="black"/>
              </a:solidFill>
              <a:latin typeface="Calibri"/>
            </a:endParaRPr>
          </a:p>
        </p:txBody>
      </p:sp>
      <p:sp>
        <p:nvSpPr>
          <p:cNvPr id="4" name="Rectangle 3"/>
          <p:cNvSpPr/>
          <p:nvPr/>
        </p:nvSpPr>
        <p:spPr>
          <a:xfrm>
            <a:off x="204691" y="3194801"/>
            <a:ext cx="2769737" cy="2554545"/>
          </a:xfrm>
          <a:prstGeom prst="rect">
            <a:avLst/>
          </a:prstGeom>
        </p:spPr>
        <p:txBody>
          <a:bodyPr wrap="square">
            <a:spAutoFit/>
          </a:bodyPr>
          <a:lstStyle/>
          <a:p>
            <a:pPr lvl="0">
              <a:spcAft>
                <a:spcPts val="600"/>
              </a:spcAft>
              <a:buClr>
                <a:srgbClr val="23B0A9"/>
              </a:buClr>
              <a:defRPr/>
            </a:pPr>
            <a:r>
              <a:rPr lang="en-US" sz="2500" dirty="0">
                <a:solidFill>
                  <a:prstClr val="black"/>
                </a:solidFill>
                <a:latin typeface="Calibri"/>
              </a:rPr>
              <a:t>The margin of error gets smaller when</a:t>
            </a:r>
            <a:r>
              <a:rPr lang="en-US" sz="2500" dirty="0" smtClean="0">
                <a:solidFill>
                  <a:prstClr val="black"/>
                </a:solidFill>
                <a:latin typeface="Calibri"/>
              </a:rPr>
              <a:t>:</a:t>
            </a:r>
          </a:p>
          <a:p>
            <a:pPr marL="342900" lvl="0" indent="-342900">
              <a:spcAft>
                <a:spcPts val="600"/>
              </a:spcAft>
              <a:buClr>
                <a:srgbClr val="23B0A9"/>
              </a:buClr>
              <a:buFont typeface="Arial" pitchFamily="34" charset="0"/>
              <a:buChar char="•"/>
              <a:defRPr/>
            </a:pPr>
            <a:r>
              <a:rPr lang="en-US" sz="2500" dirty="0" smtClean="0">
                <a:solidFill>
                  <a:prstClr val="black"/>
                </a:solidFill>
                <a:latin typeface="Calibri"/>
              </a:rPr>
              <a:t>The </a:t>
            </a:r>
            <a:r>
              <a:rPr lang="en-US" sz="2500" dirty="0">
                <a:solidFill>
                  <a:prstClr val="black"/>
                </a:solidFill>
                <a:latin typeface="Calibri"/>
              </a:rPr>
              <a:t>confidence level </a:t>
            </a:r>
            <a:r>
              <a:rPr lang="en-US" sz="2500" dirty="0" smtClean="0">
                <a:solidFill>
                  <a:prstClr val="black"/>
                </a:solidFill>
                <a:latin typeface="Calibri"/>
              </a:rPr>
              <a:t>decreases</a:t>
            </a:r>
          </a:p>
          <a:p>
            <a:pPr marL="342900" lvl="0" indent="-342900">
              <a:spcAft>
                <a:spcPts val="600"/>
              </a:spcAft>
              <a:buClr>
                <a:srgbClr val="23B0A9"/>
              </a:buClr>
              <a:buFont typeface="Arial" pitchFamily="34" charset="0"/>
              <a:buChar char="•"/>
              <a:defRPr/>
            </a:pPr>
            <a:r>
              <a:rPr lang="en-US" sz="2500" dirty="0" smtClean="0">
                <a:solidFill>
                  <a:prstClr val="black"/>
                </a:solidFill>
                <a:latin typeface="Calibri"/>
              </a:rPr>
              <a:t>The </a:t>
            </a:r>
            <a:r>
              <a:rPr lang="en-US" sz="2500" dirty="0">
                <a:solidFill>
                  <a:prstClr val="black"/>
                </a:solidFill>
                <a:latin typeface="Calibri"/>
              </a:rPr>
              <a:t>sample size n increases</a:t>
            </a:r>
          </a:p>
        </p:txBody>
      </p:sp>
    </p:spTree>
    <p:extLst>
      <p:ext uri="{BB962C8B-B14F-4D97-AF65-F5344CB8AC3E}">
        <p14:creationId xmlns:p14="http://schemas.microsoft.com/office/powerpoint/2010/main" val="187766102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98475" y="484188"/>
            <a:ext cx="7681913" cy="1116012"/>
          </a:xfrm>
        </p:spPr>
        <p:txBody>
          <a:bodyPr/>
          <a:lstStyle/>
          <a:p>
            <a:pPr eaLnBrk="1" hangingPunct="1">
              <a:defRPr/>
            </a:pPr>
            <a:r>
              <a:rPr lang="en-US" sz="3500" b="1" dirty="0" smtClean="0">
                <a:solidFill>
                  <a:schemeClr val="accent4">
                    <a:lumMod val="75000"/>
                  </a:schemeClr>
                </a:solidFill>
              </a:rPr>
              <a:t>Section 8.1</a:t>
            </a:r>
            <a:br>
              <a:rPr lang="en-US" sz="3500" b="1" dirty="0" smtClean="0">
                <a:solidFill>
                  <a:schemeClr val="accent4">
                    <a:lumMod val="75000"/>
                  </a:schemeClr>
                </a:solidFill>
              </a:rPr>
            </a:br>
            <a:r>
              <a:rPr lang="en-US" sz="3500" b="1" dirty="0" smtClean="0">
                <a:solidFill>
                  <a:schemeClr val="accent4">
                    <a:lumMod val="75000"/>
                  </a:schemeClr>
                </a:solidFill>
              </a:rPr>
              <a:t>Confidence Intervals: The Basics</a:t>
            </a:r>
          </a:p>
        </p:txBody>
      </p:sp>
      <p:sp>
        <p:nvSpPr>
          <p:cNvPr id="3075" name="Content Placeholder 2"/>
          <p:cNvSpPr>
            <a:spLocks noGrp="1"/>
          </p:cNvSpPr>
          <p:nvPr>
            <p:ph sz="half" idx="2"/>
          </p:nvPr>
        </p:nvSpPr>
        <p:spPr>
          <a:xfrm>
            <a:off x="496888" y="1746250"/>
            <a:ext cx="8402637" cy="4803775"/>
          </a:xfrm>
        </p:spPr>
        <p:txBody>
          <a:bodyPr/>
          <a:lstStyle/>
          <a:p>
            <a:pPr eaLnBrk="1" hangingPunct="1">
              <a:lnSpc>
                <a:spcPct val="90000"/>
              </a:lnSpc>
              <a:spcAft>
                <a:spcPts val="2400"/>
              </a:spcAft>
              <a:buFont typeface="Wingdings" pitchFamily="2" charset="2"/>
              <a:buNone/>
            </a:pPr>
            <a:r>
              <a:rPr lang="en-US" altLang="en-US" sz="2500" smtClean="0">
                <a:solidFill>
                  <a:srgbClr val="000000"/>
                </a:solidFill>
              </a:rPr>
              <a:t>After this section, you should be able to…</a:t>
            </a:r>
          </a:p>
          <a:p>
            <a:pPr lvl="1" eaLnBrk="1" hangingPunct="1">
              <a:lnSpc>
                <a:spcPct val="90000"/>
              </a:lnSpc>
              <a:spcAft>
                <a:spcPts val="1200"/>
              </a:spcAft>
              <a:buClr>
                <a:srgbClr val="E81F30"/>
              </a:buClr>
              <a:buFont typeface="Wingdings" pitchFamily="2" charset="2"/>
              <a:buChar char="ü"/>
            </a:pPr>
            <a:r>
              <a:rPr lang="en-US" altLang="en-US" sz="2500" smtClean="0">
                <a:solidFill>
                  <a:srgbClr val="000000"/>
                </a:solidFill>
              </a:rPr>
              <a:t>INTERPRET a confidence level</a:t>
            </a:r>
          </a:p>
          <a:p>
            <a:pPr lvl="1" eaLnBrk="1" hangingPunct="1">
              <a:lnSpc>
                <a:spcPct val="90000"/>
              </a:lnSpc>
              <a:spcAft>
                <a:spcPts val="1200"/>
              </a:spcAft>
              <a:buClr>
                <a:srgbClr val="E81F30"/>
              </a:buClr>
              <a:buFont typeface="Wingdings" pitchFamily="2" charset="2"/>
              <a:buChar char="ü"/>
            </a:pPr>
            <a:r>
              <a:rPr lang="en-US" altLang="en-US" sz="2500" smtClean="0">
                <a:solidFill>
                  <a:srgbClr val="000000"/>
                </a:solidFill>
              </a:rPr>
              <a:t>INTERPRET a confidence interval in context</a:t>
            </a:r>
          </a:p>
          <a:p>
            <a:pPr lvl="1" eaLnBrk="1" hangingPunct="1">
              <a:lnSpc>
                <a:spcPct val="90000"/>
              </a:lnSpc>
              <a:spcAft>
                <a:spcPts val="1200"/>
              </a:spcAft>
              <a:buClr>
                <a:srgbClr val="E81F30"/>
              </a:buClr>
              <a:buFont typeface="Wingdings" pitchFamily="2" charset="2"/>
              <a:buChar char="ü"/>
            </a:pPr>
            <a:r>
              <a:rPr lang="en-US" altLang="en-US" sz="2500" smtClean="0">
                <a:solidFill>
                  <a:srgbClr val="000000"/>
                </a:solidFill>
              </a:rPr>
              <a:t>DESCRIBE how a confidence interval gives a range of plausible values for the parameter</a:t>
            </a:r>
          </a:p>
          <a:p>
            <a:pPr lvl="1" eaLnBrk="1" hangingPunct="1">
              <a:lnSpc>
                <a:spcPct val="90000"/>
              </a:lnSpc>
              <a:spcAft>
                <a:spcPts val="1200"/>
              </a:spcAft>
              <a:buClr>
                <a:srgbClr val="E81F30"/>
              </a:buClr>
              <a:buFont typeface="Wingdings" pitchFamily="2" charset="2"/>
              <a:buChar char="ü"/>
            </a:pPr>
            <a:r>
              <a:rPr lang="en-US" altLang="en-US" sz="2500" smtClean="0">
                <a:solidFill>
                  <a:srgbClr val="000000"/>
                </a:solidFill>
              </a:rPr>
              <a:t>DESCRIBE the inference conditions necessary to construct confidence intervals</a:t>
            </a:r>
          </a:p>
          <a:p>
            <a:pPr lvl="1" eaLnBrk="1" hangingPunct="1">
              <a:lnSpc>
                <a:spcPct val="90000"/>
              </a:lnSpc>
              <a:spcAft>
                <a:spcPts val="1200"/>
              </a:spcAft>
              <a:buClr>
                <a:srgbClr val="E81F30"/>
              </a:buClr>
              <a:buFont typeface="Wingdings" pitchFamily="2" charset="2"/>
              <a:buChar char="ü"/>
            </a:pPr>
            <a:r>
              <a:rPr lang="en-US" altLang="en-US" sz="2500" smtClean="0">
                <a:solidFill>
                  <a:srgbClr val="000000"/>
                </a:solidFill>
              </a:rPr>
              <a:t>EXPLAIN practical issues that can affect the interpretation of a confidence interval</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creen shot 2010-11-10 at 10.28.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245" y="3415099"/>
            <a:ext cx="8264180" cy="277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55600" y="231775"/>
            <a:ext cx="8378825" cy="3647152"/>
          </a:xfrm>
          <a:prstGeom prst="rect">
            <a:avLst/>
          </a:prstGeom>
          <a:noFill/>
        </p:spPr>
        <p:txBody>
          <a:bodyPr>
            <a:spAutoFit/>
          </a:bodyPr>
          <a:lstStyle>
            <a:lvl1pPr eaLnBrk="0" hangingPunct="0">
              <a:defRPr sz="2400">
                <a:solidFill>
                  <a:schemeClr val="tx1"/>
                </a:solidFill>
                <a:latin typeface="Arial" charset="0"/>
                <a:ea typeface="ＭＳ Ｐゴシック" charset="-128"/>
              </a:defRPr>
            </a:lvl1pPr>
            <a:lvl2pPr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4500" b="1" dirty="0" smtClean="0">
                <a:solidFill>
                  <a:schemeClr val="accent4">
                    <a:lumMod val="75000"/>
                  </a:schemeClr>
                </a:solidFill>
                <a:latin typeface="+mj-lt"/>
              </a:rPr>
              <a:t>Confidence Intervals: </a:t>
            </a:r>
            <a:r>
              <a:rPr lang="en-US" sz="4500" b="1" dirty="0" smtClean="0">
                <a:latin typeface="+mj-lt"/>
              </a:rPr>
              <a:t>Properties</a:t>
            </a:r>
          </a:p>
          <a:p>
            <a:pPr algn="ctr" eaLnBrk="1" hangingPunct="1">
              <a:defRPr/>
            </a:pPr>
            <a:endParaRPr lang="en-US" sz="1000" b="1" dirty="0" smtClean="0">
              <a:latin typeface="+mj-lt"/>
            </a:endParaRPr>
          </a:p>
          <a:p>
            <a:pPr marL="342900" indent="-342900" eaLnBrk="1" hangingPunct="1">
              <a:spcAft>
                <a:spcPts val="600"/>
              </a:spcAft>
              <a:buClr>
                <a:srgbClr val="23B0A9"/>
              </a:buClr>
              <a:buFont typeface="Arial" pitchFamily="34" charset="0"/>
              <a:buChar char="•"/>
              <a:defRPr/>
            </a:pPr>
            <a:r>
              <a:rPr lang="en-US" sz="2500" dirty="0" smtClean="0">
                <a:latin typeface="+mj-lt"/>
              </a:rPr>
              <a:t>The critical value (z-score) depends on the confidence level and the sampling distribution of the statistic.</a:t>
            </a:r>
          </a:p>
          <a:p>
            <a:pPr marL="800100" lvl="1" indent="-342900" eaLnBrk="1" hangingPunct="1">
              <a:spcAft>
                <a:spcPts val="600"/>
              </a:spcAft>
              <a:buClr>
                <a:srgbClr val="23B0A9"/>
              </a:buClr>
              <a:buFont typeface="Arial" pitchFamily="34" charset="0"/>
              <a:buChar char="•"/>
              <a:defRPr/>
            </a:pPr>
            <a:r>
              <a:rPr lang="en-US" sz="2500" dirty="0" smtClean="0">
                <a:latin typeface="+mj-lt"/>
              </a:rPr>
              <a:t> Greater confidence requires a larger critical value</a:t>
            </a:r>
          </a:p>
          <a:p>
            <a:pPr marL="800100" lvl="1" indent="-342900" eaLnBrk="1" hangingPunct="1">
              <a:spcAft>
                <a:spcPts val="600"/>
              </a:spcAft>
              <a:buClr>
                <a:srgbClr val="23B0A9"/>
              </a:buClr>
              <a:buFont typeface="Arial" pitchFamily="34" charset="0"/>
              <a:buChar char="•"/>
              <a:defRPr/>
            </a:pPr>
            <a:r>
              <a:rPr lang="en-US" sz="2500" dirty="0" smtClean="0">
                <a:latin typeface="+mj-lt"/>
              </a:rPr>
              <a:t> The standard deviation of the statistic depends on the sample size </a:t>
            </a:r>
            <a:r>
              <a:rPr lang="en-US" sz="2500" i="1" dirty="0" smtClean="0">
                <a:latin typeface="+mj-lt"/>
              </a:rPr>
              <a:t>n</a:t>
            </a:r>
            <a:endParaRPr lang="en-US" sz="2500" dirty="0" smtClean="0">
              <a:latin typeface="+mj-lt"/>
            </a:endParaRPr>
          </a:p>
          <a:p>
            <a:pPr eaLnBrk="1" hangingPunct="1">
              <a:defRPr/>
            </a:pPr>
            <a:endParaRPr lang="en-US" sz="1800" dirty="0" smtClean="0"/>
          </a:p>
          <a:p>
            <a:pPr eaLnBrk="1" hangingPunct="1">
              <a:defRPr/>
            </a:pPr>
            <a:endParaRPr lang="en-US" sz="1800" b="1"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Vertical Text Placeholder 2"/>
          <p:cNvSpPr>
            <a:spLocks noGrp="1"/>
          </p:cNvSpPr>
          <p:nvPr>
            <p:ph type="body" orient="vert" idx="1"/>
          </p:nvPr>
        </p:nvSpPr>
        <p:spPr>
          <a:xfrm rot="16200000">
            <a:off x="1501385" y="-717942"/>
            <a:ext cx="6223000" cy="8379610"/>
          </a:xfrm>
        </p:spPr>
        <p:txBody>
          <a:bodyPr/>
          <a:lstStyle/>
          <a:p>
            <a:pPr marL="0" algn="ctr" eaLnBrk="1" hangingPunct="1">
              <a:buFont typeface="Wingdings" charset="2"/>
              <a:buNone/>
              <a:defRPr/>
            </a:pPr>
            <a:r>
              <a:rPr lang="en-US" sz="4500" b="1" dirty="0" smtClean="0">
                <a:solidFill>
                  <a:schemeClr val="accent4">
                    <a:lumMod val="75000"/>
                  </a:schemeClr>
                </a:solidFill>
              </a:rPr>
              <a:t>Confidence Intervals</a:t>
            </a:r>
          </a:p>
          <a:p>
            <a:pPr marL="0" eaLnBrk="1" hangingPunct="1">
              <a:buFont typeface="Wingdings" charset="2"/>
              <a:buNone/>
              <a:defRPr/>
            </a:pPr>
            <a:endParaRPr lang="en-US" sz="2000" dirty="0" smtClean="0">
              <a:solidFill>
                <a:srgbClr val="000000"/>
              </a:solidFill>
            </a:endParaRPr>
          </a:p>
          <a:p>
            <a:pPr marL="0" eaLnBrk="1" hangingPunct="1">
              <a:buFont typeface="Wingdings" charset="2"/>
              <a:buNone/>
              <a:defRPr/>
            </a:pPr>
            <a:r>
              <a:rPr lang="en-US" sz="2500" dirty="0" smtClean="0">
                <a:solidFill>
                  <a:srgbClr val="000000"/>
                </a:solidFill>
              </a:rPr>
              <a:t>In this chapter, we’ll learn one method of statistical inference – </a:t>
            </a:r>
            <a:r>
              <a:rPr lang="en-US" sz="2500" b="1" i="1" dirty="0" smtClean="0">
                <a:solidFill>
                  <a:srgbClr val="000000"/>
                </a:solidFill>
              </a:rPr>
              <a:t>confidence intervals</a:t>
            </a:r>
            <a:r>
              <a:rPr lang="en-US" sz="2500" dirty="0" smtClean="0">
                <a:solidFill>
                  <a:srgbClr val="000000"/>
                </a:solidFill>
              </a:rPr>
              <a:t> – so we may </a:t>
            </a:r>
          </a:p>
          <a:p>
            <a:pPr marL="0" eaLnBrk="1" hangingPunct="1">
              <a:defRPr/>
            </a:pPr>
            <a:r>
              <a:rPr lang="en-US" sz="2500" dirty="0">
                <a:solidFill>
                  <a:srgbClr val="000000"/>
                </a:solidFill>
              </a:rPr>
              <a:t>E</a:t>
            </a:r>
            <a:r>
              <a:rPr lang="en-US" sz="2500" dirty="0" smtClean="0">
                <a:solidFill>
                  <a:srgbClr val="000000"/>
                </a:solidFill>
              </a:rPr>
              <a:t>stimate the value of a parameter from a sample statistic</a:t>
            </a:r>
          </a:p>
          <a:p>
            <a:pPr marL="0" eaLnBrk="1" hangingPunct="1">
              <a:defRPr/>
            </a:pPr>
            <a:r>
              <a:rPr lang="en-US" sz="2500" dirty="0" smtClean="0">
                <a:solidFill>
                  <a:srgbClr val="000000"/>
                </a:solidFill>
              </a:rPr>
              <a:t>Calculate probabilities that would </a:t>
            </a:r>
            <a:r>
              <a:rPr lang="en-US" sz="2500" dirty="0" smtClean="0"/>
              <a:t>describe what would </a:t>
            </a:r>
            <a:r>
              <a:rPr lang="en-US" sz="2500" dirty="0"/>
              <a:t> </a:t>
            </a:r>
            <a:r>
              <a:rPr lang="en-US" sz="2500" dirty="0" smtClean="0"/>
              <a:t> happen if we used the inference method many times.</a:t>
            </a:r>
          </a:p>
          <a:p>
            <a:pPr marL="0" eaLnBrk="1" hangingPunct="1">
              <a:buFont typeface="Wingdings" charset="2"/>
              <a:buNone/>
              <a:defRPr/>
            </a:pPr>
            <a:endParaRPr lang="en-US" sz="1500" dirty="0" smtClean="0">
              <a:solidFill>
                <a:srgbClr val="000000"/>
              </a:solidFill>
            </a:endParaRPr>
          </a:p>
          <a:p>
            <a:pPr marL="0" eaLnBrk="1" hangingPunct="1">
              <a:buFont typeface="Wingdings" charset="2"/>
              <a:buNone/>
              <a:defRPr/>
            </a:pPr>
            <a:r>
              <a:rPr lang="en-US" sz="2500" dirty="0" smtClean="0">
                <a:solidFill>
                  <a:srgbClr val="000000"/>
                </a:solidFill>
              </a:rPr>
              <a:t>In Chapter 7 we assumed we knew the population parameter; however, in many real life situations, it </a:t>
            </a:r>
            <a:r>
              <a:rPr lang="en-US" sz="2500" b="1" dirty="0" smtClean="0">
                <a:solidFill>
                  <a:srgbClr val="000000"/>
                </a:solidFill>
              </a:rPr>
              <a:t>is impossible to know the population parameter</a:t>
            </a:r>
            <a:r>
              <a:rPr lang="en-US" sz="2500" dirty="0" smtClean="0">
                <a:solidFill>
                  <a:srgbClr val="000000"/>
                </a:solidFill>
              </a:rPr>
              <a:t>. Can we really weigh all the uncooked burgers in the US? Can we really measure the weights of all US citizens?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Vertical Text Placeholder 2"/>
          <p:cNvSpPr>
            <a:spLocks noGrp="1"/>
          </p:cNvSpPr>
          <p:nvPr>
            <p:ph type="body" orient="vert" idx="1"/>
          </p:nvPr>
        </p:nvSpPr>
        <p:spPr>
          <a:xfrm rot="16200000">
            <a:off x="2841625" y="-1962149"/>
            <a:ext cx="3597275" cy="8242300"/>
          </a:xfrm>
        </p:spPr>
        <p:txBody>
          <a:bodyPr rtlCol="0">
            <a:normAutofit/>
          </a:bodyPr>
          <a:lstStyle/>
          <a:p>
            <a:pPr marL="0" indent="0" algn="ctr" eaLnBrk="1" fontAlgn="auto" hangingPunct="1">
              <a:spcAft>
                <a:spcPts val="0"/>
              </a:spcAft>
              <a:buFont typeface="Arial" pitchFamily="34" charset="0"/>
              <a:buNone/>
              <a:defRPr/>
            </a:pPr>
            <a:r>
              <a:rPr lang="en-US" sz="4000" b="1" dirty="0" smtClean="0">
                <a:solidFill>
                  <a:schemeClr val="accent4">
                    <a:lumMod val="75000"/>
                  </a:schemeClr>
                </a:solidFill>
              </a:rPr>
              <a:t>The Idea of a Confidence Interval</a:t>
            </a:r>
          </a:p>
          <a:p>
            <a:pPr marL="0" indent="0" algn="ctr" eaLnBrk="1" fontAlgn="auto" hangingPunct="1">
              <a:spcAft>
                <a:spcPts val="0"/>
              </a:spcAft>
              <a:buFont typeface="Arial" pitchFamily="34" charset="0"/>
              <a:buNone/>
              <a:defRPr/>
            </a:pPr>
            <a:endParaRPr lang="en-US" sz="1000" dirty="0" smtClean="0">
              <a:solidFill>
                <a:schemeClr val="accent4">
                  <a:lumMod val="75000"/>
                </a:schemeClr>
              </a:solidFill>
            </a:endParaRPr>
          </a:p>
          <a:p>
            <a:pPr marL="0" eaLnBrk="1" fontAlgn="auto" hangingPunct="1">
              <a:spcAft>
                <a:spcPts val="0"/>
              </a:spcAft>
              <a:buFont typeface="Wingdings" charset="2"/>
              <a:buNone/>
              <a:defRPr/>
            </a:pPr>
            <a:r>
              <a:rPr lang="en-US" sz="2500" b="1" dirty="0" smtClean="0">
                <a:solidFill>
                  <a:srgbClr val="000000"/>
                </a:solidFill>
              </a:rPr>
              <a:t>For example</a:t>
            </a:r>
            <a:r>
              <a:rPr lang="en-US" sz="2500" dirty="0" smtClean="0">
                <a:solidFill>
                  <a:srgbClr val="000000"/>
                </a:solidFill>
              </a:rPr>
              <a:t>: Based on our SRS we find the mean height of 16 year girls to be 65.28 inches. Is the value of the population mean </a:t>
            </a:r>
            <a:r>
              <a:rPr lang="en-US" sz="2500" i="1" dirty="0" smtClean="0">
                <a:solidFill>
                  <a:srgbClr val="000000"/>
                </a:solidFill>
              </a:rPr>
              <a:t>µ </a:t>
            </a:r>
            <a:r>
              <a:rPr lang="en-US" sz="2500" dirty="0" smtClean="0">
                <a:solidFill>
                  <a:srgbClr val="000000"/>
                </a:solidFill>
              </a:rPr>
              <a:t>exactly 65.28 inches? Probably not.  </a:t>
            </a:r>
          </a:p>
          <a:p>
            <a:pPr marL="0" eaLnBrk="1" fontAlgn="auto" hangingPunct="1">
              <a:spcAft>
                <a:spcPts val="0"/>
              </a:spcAft>
              <a:buFont typeface="Wingdings" charset="2"/>
              <a:buNone/>
              <a:defRPr/>
            </a:pPr>
            <a:r>
              <a:rPr lang="en-US" sz="2500" dirty="0" smtClean="0">
                <a:solidFill>
                  <a:srgbClr val="000000"/>
                </a:solidFill>
              </a:rPr>
              <a:t>However, since the sample mean is 65.28, we could guess that </a:t>
            </a:r>
            <a:r>
              <a:rPr lang="en-US" sz="2500" i="1" dirty="0" smtClean="0">
                <a:solidFill>
                  <a:srgbClr val="000000"/>
                </a:solidFill>
              </a:rPr>
              <a:t>µ</a:t>
            </a:r>
            <a:r>
              <a:rPr lang="en-US" sz="2500" dirty="0" smtClean="0">
                <a:solidFill>
                  <a:srgbClr val="000000"/>
                </a:solidFill>
              </a:rPr>
              <a:t> is “somewhere” around 65.28.  </a:t>
            </a:r>
            <a:r>
              <a:rPr lang="en-US" sz="2500" b="1" dirty="0" smtClean="0">
                <a:solidFill>
                  <a:srgbClr val="000000"/>
                </a:solidFill>
              </a:rPr>
              <a:t>How close to 240.79 is µ likely to be?</a:t>
            </a: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3649663"/>
            <a:ext cx="4168775"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Vertical Text Placeholder 2"/>
          <p:cNvSpPr>
            <a:spLocks noGrp="1"/>
          </p:cNvSpPr>
          <p:nvPr>
            <p:ph type="body" orient="vert" idx="1"/>
          </p:nvPr>
        </p:nvSpPr>
        <p:spPr>
          <a:xfrm rot="16200000">
            <a:off x="3305969" y="-2494756"/>
            <a:ext cx="2573337" cy="8283575"/>
          </a:xfrm>
        </p:spPr>
        <p:txBody>
          <a:bodyPr/>
          <a:lstStyle/>
          <a:p>
            <a:pPr marL="0" indent="0" algn="ctr" eaLnBrk="1" hangingPunct="1">
              <a:buFont typeface="Arial" charset="0"/>
              <a:buNone/>
              <a:defRPr/>
            </a:pPr>
            <a:r>
              <a:rPr lang="en-US" sz="4500" b="1" dirty="0" smtClean="0">
                <a:solidFill>
                  <a:schemeClr val="accent4">
                    <a:lumMod val="75000"/>
                  </a:schemeClr>
                </a:solidFill>
              </a:rPr>
              <a:t>Confidence Intervals: The Basics</a:t>
            </a:r>
            <a:endParaRPr lang="en-US" sz="4500" dirty="0" smtClean="0">
              <a:solidFill>
                <a:schemeClr val="accent4">
                  <a:lumMod val="75000"/>
                </a:schemeClr>
              </a:solidFill>
            </a:endParaRPr>
          </a:p>
        </p:txBody>
      </p:sp>
      <p:pic>
        <p:nvPicPr>
          <p:cNvPr id="6147" name="Picture 2" descr="F8.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193800"/>
            <a:ext cx="506253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Vertical Text Placeholder 2"/>
          <p:cNvSpPr>
            <a:spLocks noGrp="1"/>
          </p:cNvSpPr>
          <p:nvPr>
            <p:ph type="body" orient="vert" idx="1"/>
          </p:nvPr>
        </p:nvSpPr>
        <p:spPr>
          <a:xfrm rot="16200000">
            <a:off x="3305969" y="-2494756"/>
            <a:ext cx="2573337" cy="8283575"/>
          </a:xfrm>
        </p:spPr>
        <p:txBody>
          <a:bodyPr/>
          <a:lstStyle/>
          <a:p>
            <a:pPr marL="0" indent="0" algn="ctr" eaLnBrk="1" hangingPunct="1">
              <a:buFont typeface="Arial" charset="0"/>
              <a:buNone/>
              <a:defRPr/>
            </a:pPr>
            <a:r>
              <a:rPr lang="en-US" sz="4500" b="1" dirty="0" smtClean="0">
                <a:solidFill>
                  <a:schemeClr val="accent4">
                    <a:lumMod val="75000"/>
                  </a:schemeClr>
                </a:solidFill>
              </a:rPr>
              <a:t>Confidence Intervals: </a:t>
            </a:r>
            <a:r>
              <a:rPr lang="en-US" sz="4500" b="1" dirty="0" smtClean="0"/>
              <a:t> Point Estimator</a:t>
            </a:r>
            <a:endParaRPr lang="en-US" sz="4500" dirty="0" smtClean="0"/>
          </a:p>
        </p:txBody>
      </p:sp>
      <p:sp>
        <p:nvSpPr>
          <p:cNvPr id="7" name="TextBox 6"/>
          <p:cNvSpPr txBox="1"/>
          <p:nvPr/>
        </p:nvSpPr>
        <p:spPr>
          <a:xfrm>
            <a:off x="573088" y="1985963"/>
            <a:ext cx="8024812" cy="293846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500" dirty="0" smtClean="0">
                <a:solidFill>
                  <a:srgbClr val="000000"/>
                </a:solidFill>
                <a:latin typeface="+mj-lt"/>
              </a:rPr>
              <a:t>A </a:t>
            </a:r>
            <a:r>
              <a:rPr lang="en-US" sz="2500" b="1" dirty="0" smtClean="0">
                <a:solidFill>
                  <a:srgbClr val="000000"/>
                </a:solidFill>
                <a:latin typeface="+mj-lt"/>
              </a:rPr>
              <a:t>point estimator </a:t>
            </a:r>
            <a:r>
              <a:rPr lang="en-US" sz="2500" dirty="0" smtClean="0">
                <a:solidFill>
                  <a:srgbClr val="000000"/>
                </a:solidFill>
                <a:latin typeface="+mj-lt"/>
              </a:rPr>
              <a:t>is a statistic that provides an estimate of a population parameter. The value of that statistic from a sample is called a </a:t>
            </a:r>
            <a:r>
              <a:rPr lang="en-US" sz="2500" b="1" dirty="0" smtClean="0">
                <a:solidFill>
                  <a:srgbClr val="000000"/>
                </a:solidFill>
                <a:latin typeface="+mj-lt"/>
              </a:rPr>
              <a:t>point estimate</a:t>
            </a:r>
            <a:r>
              <a:rPr lang="en-US" sz="2500" dirty="0" smtClean="0">
                <a:solidFill>
                  <a:srgbClr val="000000"/>
                </a:solidFill>
                <a:latin typeface="+mj-lt"/>
              </a:rPr>
              <a:t>. Ideally, a point estimate is our “best guess” at the value of an unknown parameter.</a:t>
            </a:r>
          </a:p>
          <a:p>
            <a:pPr eaLnBrk="1" hangingPunct="1">
              <a:defRPr/>
            </a:pPr>
            <a:endParaRPr lang="en-US" sz="1000" dirty="0" smtClean="0">
              <a:solidFill>
                <a:srgbClr val="000000"/>
              </a:solidFill>
              <a:latin typeface="+mj-lt"/>
            </a:endParaRPr>
          </a:p>
          <a:p>
            <a:pPr eaLnBrk="1" hangingPunct="1">
              <a:defRPr/>
            </a:pPr>
            <a:r>
              <a:rPr lang="en-US" sz="2500" dirty="0" smtClean="0">
                <a:solidFill>
                  <a:srgbClr val="000000"/>
                </a:solidFill>
                <a:latin typeface="+mj-lt"/>
              </a:rPr>
              <a:t>The </a:t>
            </a:r>
            <a:r>
              <a:rPr lang="en-US" sz="2500" dirty="0">
                <a:solidFill>
                  <a:srgbClr val="000000"/>
                </a:solidFill>
                <a:latin typeface="+mj-lt"/>
              </a:rPr>
              <a:t>point estimator can be a potential mean, standard deviation, IQR, median, etc.</a:t>
            </a:r>
          </a:p>
          <a:p>
            <a:pPr eaLnBrk="1" hangingPunct="1">
              <a:defRPr/>
            </a:pPr>
            <a:endParaRPr lang="en-US" sz="2500" dirty="0" smtClean="0">
              <a:solidFill>
                <a:srgbClr val="000000"/>
              </a:solidFill>
              <a:latin typeface="+mj-l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Vertical Title 1"/>
          <p:cNvSpPr>
            <a:spLocks noGrp="1"/>
          </p:cNvSpPr>
          <p:nvPr>
            <p:ph type="title" orient="vert"/>
          </p:nvPr>
        </p:nvSpPr>
        <p:spPr>
          <a:xfrm rot="16200000">
            <a:off x="3931444" y="-3275806"/>
            <a:ext cx="1195388" cy="7975600"/>
          </a:xfrm>
        </p:spPr>
        <p:txBody>
          <a:bodyPr/>
          <a:lstStyle/>
          <a:p>
            <a:pPr eaLnBrk="1" hangingPunct="1">
              <a:defRPr/>
            </a:pPr>
            <a:r>
              <a:rPr lang="en-US" b="1" dirty="0" smtClean="0">
                <a:solidFill>
                  <a:schemeClr val="accent4">
                    <a:lumMod val="75000"/>
                  </a:schemeClr>
                </a:solidFill>
              </a:rPr>
              <a:t>Identify the Point Estimators</a:t>
            </a:r>
          </a:p>
        </p:txBody>
      </p:sp>
      <p:sp>
        <p:nvSpPr>
          <p:cNvPr id="8195" name="Vertical Text Placeholder 2"/>
          <p:cNvSpPr>
            <a:spLocks noGrp="1"/>
          </p:cNvSpPr>
          <p:nvPr>
            <p:ph type="body" orient="vert" idx="1"/>
          </p:nvPr>
        </p:nvSpPr>
        <p:spPr>
          <a:xfrm rot="16200000">
            <a:off x="2078832" y="-227806"/>
            <a:ext cx="4900612" cy="7975600"/>
          </a:xfrm>
        </p:spPr>
        <p:txBody>
          <a:bodyPr/>
          <a:lstStyle/>
          <a:p>
            <a:pPr marL="0" indent="0" eaLnBrk="1" hangingPunct="1">
              <a:buFont typeface="Arial" charset="0"/>
              <a:buNone/>
            </a:pPr>
            <a:r>
              <a:rPr lang="en-US" altLang="en-US" smtClean="0"/>
              <a:t>(a) The golf ball manufacturer would also like to investigate the variability of the distance travelled by the golf balls by estimating the interquartile range.  </a:t>
            </a:r>
          </a:p>
          <a:p>
            <a:pPr marL="0" indent="0" eaLnBrk="1" hangingPunct="1">
              <a:buFont typeface="Arial" charset="0"/>
              <a:buNone/>
            </a:pPr>
            <a:r>
              <a:rPr lang="en-US" altLang="en-US" smtClean="0"/>
              <a:t>(b) The math department wants to know what proportion of its students own a graphing calculator, so they take a random sample of 100 students and find that 28 own a graphing calculator.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Vertical Title 1"/>
          <p:cNvSpPr>
            <a:spLocks noGrp="1"/>
          </p:cNvSpPr>
          <p:nvPr>
            <p:ph type="title" orient="vert"/>
          </p:nvPr>
        </p:nvSpPr>
        <p:spPr>
          <a:xfrm rot="16200000">
            <a:off x="3931444" y="-3275806"/>
            <a:ext cx="1195388" cy="7975600"/>
          </a:xfrm>
        </p:spPr>
        <p:txBody>
          <a:bodyPr/>
          <a:lstStyle/>
          <a:p>
            <a:pPr eaLnBrk="1" hangingPunct="1">
              <a:defRPr/>
            </a:pPr>
            <a:r>
              <a:rPr lang="en-US" b="1" dirty="0" smtClean="0">
                <a:solidFill>
                  <a:schemeClr val="accent4">
                    <a:lumMod val="75000"/>
                  </a:schemeClr>
                </a:solidFill>
              </a:rPr>
              <a:t>Identify the Point Estimators</a:t>
            </a:r>
          </a:p>
        </p:txBody>
      </p:sp>
      <mc:AlternateContent xmlns:mc="http://schemas.openxmlformats.org/markup-compatibility/2006" xmlns:a14="http://schemas.microsoft.com/office/drawing/2010/main">
        <mc:Choice Requires="a14">
          <p:sp>
            <p:nvSpPr>
              <p:cNvPr id="2" name="TextBox 1"/>
              <p:cNvSpPr txBox="1"/>
              <p:nvPr/>
            </p:nvSpPr>
            <p:spPr>
              <a:xfrm>
                <a:off x="541338" y="1624084"/>
                <a:ext cx="8124990" cy="1631216"/>
              </a:xfrm>
              <a:prstGeom prst="rect">
                <a:avLst/>
              </a:prstGeom>
              <a:noFill/>
            </p:spPr>
            <p:txBody>
              <a:bodyPr wrap="square" rtlCol="0">
                <a:spAutoFit/>
              </a:bodyPr>
              <a:lstStyle/>
              <a:p>
                <a:r>
                  <a:rPr lang="en-US" sz="2500" dirty="0" smtClean="0">
                    <a:latin typeface="+mj-lt"/>
                  </a:rPr>
                  <a:t>a. Use the sample IQR as the point estimate for the true IQR.</a:t>
                </a:r>
              </a:p>
              <a:p>
                <a:endParaRPr lang="en-US" sz="2500" dirty="0" smtClean="0">
                  <a:latin typeface="+mj-lt"/>
                </a:endParaRPr>
              </a:p>
              <a:p>
                <a:r>
                  <a:rPr lang="en-US" sz="2500" dirty="0" smtClean="0">
                    <a:latin typeface="+mj-lt"/>
                  </a:rPr>
                  <a:t>b. Use the sample proportion </a:t>
                </a:r>
                <a14:m>
                  <m:oMath xmlns:m="http://schemas.openxmlformats.org/officeDocument/2006/math">
                    <m:acc>
                      <m:accPr>
                        <m:chr m:val="̂"/>
                        <m:ctrlPr>
                          <a:rPr lang="en-US" sz="2500" i="1" smtClean="0">
                            <a:latin typeface="Cambria Math" charset="0"/>
                          </a:rPr>
                        </m:ctrlPr>
                      </m:accPr>
                      <m:e>
                        <m:r>
                          <a:rPr lang="en-US" sz="2500" b="0" i="1" smtClean="0">
                            <a:latin typeface="Cambria Math"/>
                          </a:rPr>
                          <m:t>𝑝</m:t>
                        </m:r>
                      </m:e>
                    </m:acc>
                  </m:oMath>
                </a14:m>
                <a:r>
                  <a:rPr lang="en-US" sz="2500" dirty="0" smtClean="0">
                    <a:latin typeface="+mj-lt"/>
                  </a:rPr>
                  <a:t> as a point estimator for the true proportion p. The sample proportion is </a:t>
                </a:r>
                <a14:m>
                  <m:oMath xmlns:m="http://schemas.openxmlformats.org/officeDocument/2006/math">
                    <m:acc>
                      <m:accPr>
                        <m:chr m:val="̂"/>
                        <m:ctrlPr>
                          <a:rPr lang="en-US" sz="2500" i="1" dirty="0" smtClean="0">
                            <a:latin typeface="Cambria Math" charset="0"/>
                          </a:rPr>
                        </m:ctrlPr>
                      </m:accPr>
                      <m:e>
                        <m:r>
                          <a:rPr lang="en-US" sz="2500" b="0" i="1" dirty="0" smtClean="0">
                            <a:latin typeface="Cambria Math"/>
                          </a:rPr>
                          <m:t>𝑝</m:t>
                        </m:r>
                      </m:e>
                    </m:acc>
                  </m:oMath>
                </a14:m>
                <a:r>
                  <a:rPr lang="en-US" sz="2500" dirty="0" smtClean="0">
                    <a:latin typeface="+mj-lt"/>
                  </a:rPr>
                  <a:t> = 0.28.</a:t>
                </a:r>
                <a:endParaRPr lang="en-US" sz="2500" dirty="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41338" y="1624084"/>
                <a:ext cx="8124990" cy="1631216"/>
              </a:xfrm>
              <a:prstGeom prst="rect">
                <a:avLst/>
              </a:prstGeom>
              <a:blipFill rotWithShape="1">
                <a:blip r:embed="rId2"/>
                <a:stretch>
                  <a:fillRect l="-1275" t="-2612" b="-783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icture 1.png"/>
          <p:cNvPicPr>
            <a:picLocks noChangeAspect="1"/>
          </p:cNvPicPr>
          <p:nvPr/>
        </p:nvPicPr>
        <p:blipFill>
          <a:blip r:embed="rId2">
            <a:extLst>
              <a:ext uri="{28A0092B-C50C-407E-A947-70E740481C1C}">
                <a14:useLocalDpi xmlns:a14="http://schemas.microsoft.com/office/drawing/2010/main" val="0"/>
              </a:ext>
            </a:extLst>
          </a:blip>
          <a:srcRect r="61240"/>
          <a:stretch>
            <a:fillRect/>
          </a:stretch>
        </p:blipFill>
        <p:spPr bwMode="auto">
          <a:xfrm>
            <a:off x="0" y="2278063"/>
            <a:ext cx="3325813"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6" descr="Picture 1.png"/>
          <p:cNvPicPr>
            <a:picLocks noChangeAspect="1"/>
          </p:cNvPicPr>
          <p:nvPr/>
        </p:nvPicPr>
        <p:blipFill>
          <a:blip r:embed="rId2">
            <a:extLst>
              <a:ext uri="{28A0092B-C50C-407E-A947-70E740481C1C}">
                <a14:useLocalDpi xmlns:a14="http://schemas.microsoft.com/office/drawing/2010/main" val="0"/>
              </a:ext>
            </a:extLst>
          </a:blip>
          <a:srcRect l="60875"/>
          <a:stretch>
            <a:fillRect/>
          </a:stretch>
        </p:blipFill>
        <p:spPr bwMode="auto">
          <a:xfrm>
            <a:off x="5365750" y="2200275"/>
            <a:ext cx="3656013"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Vertical Text Placeholder 2"/>
          <p:cNvSpPr>
            <a:spLocks noGrp="1"/>
          </p:cNvSpPr>
          <p:nvPr>
            <p:ph type="body" orient="vert" idx="1"/>
          </p:nvPr>
        </p:nvSpPr>
        <p:spPr>
          <a:xfrm rot="16200000">
            <a:off x="3305969" y="-2604293"/>
            <a:ext cx="2573337" cy="8502650"/>
          </a:xfrm>
        </p:spPr>
        <p:txBody>
          <a:bodyPr/>
          <a:lstStyle/>
          <a:p>
            <a:pPr marL="0" indent="0" algn="ctr" eaLnBrk="1" hangingPunct="1">
              <a:buFont typeface="Arial" charset="0"/>
              <a:buNone/>
              <a:defRPr/>
            </a:pPr>
            <a:r>
              <a:rPr lang="en-US" sz="4500" b="1" dirty="0" smtClean="0">
                <a:solidFill>
                  <a:schemeClr val="accent4">
                    <a:lumMod val="75000"/>
                  </a:schemeClr>
                </a:solidFill>
              </a:rPr>
              <a:t>Confidence Intervals: </a:t>
            </a:r>
            <a:r>
              <a:rPr lang="en-US" sz="4500" b="1" dirty="0" smtClean="0"/>
              <a:t>The Basics</a:t>
            </a:r>
          </a:p>
          <a:p>
            <a:pPr marL="0" indent="0" algn="ctr" eaLnBrk="1" hangingPunct="1">
              <a:buFont typeface="Arial" charset="0"/>
              <a:buNone/>
              <a:defRPr/>
            </a:pPr>
            <a:endParaRPr lang="en-US" sz="1500" b="1" dirty="0" smtClean="0">
              <a:solidFill>
                <a:srgbClr val="000000"/>
              </a:solidFill>
            </a:endParaRPr>
          </a:p>
          <a:p>
            <a:pPr marL="0" indent="0" algn="ctr" eaLnBrk="1" hangingPunct="1">
              <a:buFont typeface="Arial" charset="0"/>
              <a:buNone/>
              <a:defRPr/>
            </a:pPr>
            <a:r>
              <a:rPr lang="en-US" sz="2500" dirty="0" smtClean="0">
                <a:solidFill>
                  <a:srgbClr val="000000"/>
                </a:solidFill>
              </a:rPr>
              <a:t>How would you describe the shape of this distribution?</a:t>
            </a:r>
          </a:p>
        </p:txBody>
      </p:sp>
      <p:pic>
        <p:nvPicPr>
          <p:cNvPr id="10245" name="Picture 5" descr="Picture 1.png"/>
          <p:cNvPicPr>
            <a:picLocks noChangeAspect="1"/>
          </p:cNvPicPr>
          <p:nvPr/>
        </p:nvPicPr>
        <p:blipFill>
          <a:blip r:embed="rId2">
            <a:extLst>
              <a:ext uri="{28A0092B-C50C-407E-A947-70E740481C1C}">
                <a14:useLocalDpi xmlns:a14="http://schemas.microsoft.com/office/drawing/2010/main" val="0"/>
              </a:ext>
            </a:extLst>
          </a:blip>
          <a:srcRect l="38515" r="39012"/>
          <a:stretch>
            <a:fillRect/>
          </a:stretch>
        </p:blipFill>
        <p:spPr bwMode="auto">
          <a:xfrm>
            <a:off x="3503613" y="1968500"/>
            <a:ext cx="228282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14564</TotalTime>
  <Words>1146</Words>
  <Application>Microsoft Macintosh PowerPoint</Application>
  <PresentationFormat>On-screen Show (4:3)</PresentationFormat>
  <Paragraphs>115</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Cambria Math</vt:lpstr>
      <vt:lpstr>ＭＳ Ｐゴシック</vt:lpstr>
      <vt:lpstr>Wingdings</vt:lpstr>
      <vt:lpstr>Office Theme</vt:lpstr>
      <vt:lpstr>Equation</vt:lpstr>
      <vt:lpstr>PowerPoint Presentation</vt:lpstr>
      <vt:lpstr>Section 8.1 Confidence Intervals: The Basics</vt:lpstr>
      <vt:lpstr>PowerPoint Presentation</vt:lpstr>
      <vt:lpstr>PowerPoint Presentation</vt:lpstr>
      <vt:lpstr>PowerPoint Presentation</vt:lpstr>
      <vt:lpstr>PowerPoint Presentation</vt:lpstr>
      <vt:lpstr>Identify the Point Estimators</vt:lpstr>
      <vt:lpstr>Identify the Point Estimators</vt:lpstr>
      <vt:lpstr>PowerPoint Presentation</vt:lpstr>
      <vt:lpstr>PowerPoint Presentation</vt:lpstr>
      <vt:lpstr>PowerPoint Presentation</vt:lpstr>
      <vt:lpstr>PowerPoint Presentation</vt:lpstr>
      <vt:lpstr>PowerPoint Presentation</vt:lpstr>
      <vt:lpstr>Common Confidence Intervals &amp; z-scores</vt:lpstr>
      <vt:lpstr>PowerPoint Presentation</vt:lpstr>
      <vt:lpstr>Interpreting Confidence Intervals</vt:lpstr>
      <vt:lpstr>Interpret the Following…</vt:lpstr>
      <vt:lpstr>Interpret the Following…</vt:lpstr>
      <vt:lpstr>PowerPoint Presentation</vt:lpstr>
      <vt:lpstr>PowerPoint Presentation</vt:lpstr>
    </vt:vector>
  </TitlesOfParts>
  <Company>Lakeville Area Public Schools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Hinding</dc:creator>
  <cp:lastModifiedBy>Jameil Floyd</cp:lastModifiedBy>
  <cp:revision>345</cp:revision>
  <dcterms:created xsi:type="dcterms:W3CDTF">2010-11-22T19:53:48Z</dcterms:created>
  <dcterms:modified xsi:type="dcterms:W3CDTF">2020-01-13T11:16:38Z</dcterms:modified>
</cp:coreProperties>
</file>