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9" r:id="rId4"/>
    <p:sldId id="258" r:id="rId5"/>
    <p:sldId id="257" r:id="rId6"/>
    <p:sldId id="261" r:id="rId7"/>
    <p:sldId id="262" r:id="rId8"/>
    <p:sldId id="263" r:id="rId9"/>
    <p:sldId id="265" r:id="rId10"/>
    <p:sldId id="267" r:id="rId11"/>
    <p:sldId id="268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8000"/>
    <a:srgbClr val="0000FF"/>
    <a:srgbClr val="FF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EA8-20B1-4616-BC09-FFB31035AA10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441A-6B78-4327-A583-F17A4BF67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0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EA8-20B1-4616-BC09-FFB31035AA10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441A-6B78-4327-A583-F17A4BF67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3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EA8-20B1-4616-BC09-FFB31035AA10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441A-6B78-4327-A583-F17A4BF67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50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EA8-20B1-4616-BC09-FFB31035AA10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441A-6B78-4327-A583-F17A4BF67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4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EA8-20B1-4616-BC09-FFB31035AA10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441A-6B78-4327-A583-F17A4BF67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16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EA8-20B1-4616-BC09-FFB31035AA10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441A-6B78-4327-A583-F17A4BF67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4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EA8-20B1-4616-BC09-FFB31035AA10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441A-6B78-4327-A583-F17A4BF67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2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EA8-20B1-4616-BC09-FFB31035AA10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441A-6B78-4327-A583-F17A4BF67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4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EA8-20B1-4616-BC09-FFB31035AA10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441A-6B78-4327-A583-F17A4BF67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8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EA8-20B1-4616-BC09-FFB31035AA10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441A-6B78-4327-A583-F17A4BF67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2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EA8-20B1-4616-BC09-FFB31035AA10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441A-6B78-4327-A583-F17A4BF67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07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BDEA8-20B1-4616-BC09-FFB31035AA10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3441A-6B78-4327-A583-F17A4BF67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8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533401"/>
            <a:ext cx="8641227" cy="5592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450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762000"/>
            <a:ext cx="866111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71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249" y="685800"/>
            <a:ext cx="8639503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84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838200"/>
            <a:ext cx="8969188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961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Extreme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Values of Functions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668178" y="1558725"/>
            <a:ext cx="969948" cy="1308378"/>
          </a:xfrm>
          <a:custGeom>
            <a:avLst/>
            <a:gdLst>
              <a:gd name="connsiteX0" fmla="*/ 0 w 632389"/>
              <a:gd name="connsiteY0" fmla="*/ 8546 h 851178"/>
              <a:gd name="connsiteX1" fmla="*/ 136733 w 632389"/>
              <a:gd name="connsiteY1" fmla="*/ 743484 h 851178"/>
              <a:gd name="connsiteX2" fmla="*/ 452927 w 632389"/>
              <a:gd name="connsiteY2" fmla="*/ 769121 h 851178"/>
              <a:gd name="connsiteX3" fmla="*/ 632389 w 632389"/>
              <a:gd name="connsiteY3" fmla="*/ 0 h 851178"/>
              <a:gd name="connsiteX4" fmla="*/ 632389 w 632389"/>
              <a:gd name="connsiteY4" fmla="*/ 0 h 85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89" h="851178">
                <a:moveTo>
                  <a:pt x="0" y="8546"/>
                </a:moveTo>
                <a:cubicBezTo>
                  <a:pt x="30622" y="312634"/>
                  <a:pt x="61245" y="616722"/>
                  <a:pt x="136733" y="743484"/>
                </a:cubicBezTo>
                <a:cubicBezTo>
                  <a:pt x="212221" y="870247"/>
                  <a:pt x="370318" y="893035"/>
                  <a:pt x="452927" y="769121"/>
                </a:cubicBezTo>
                <a:cubicBezTo>
                  <a:pt x="535536" y="645207"/>
                  <a:pt x="632389" y="0"/>
                  <a:pt x="632389" y="0"/>
                </a:cubicBezTo>
                <a:lnTo>
                  <a:pt x="632389" y="0"/>
                </a:ln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rot="10800000">
            <a:off x="1676400" y="1605999"/>
            <a:ext cx="969948" cy="1308378"/>
          </a:xfrm>
          <a:custGeom>
            <a:avLst/>
            <a:gdLst>
              <a:gd name="connsiteX0" fmla="*/ 0 w 632389"/>
              <a:gd name="connsiteY0" fmla="*/ 8546 h 851178"/>
              <a:gd name="connsiteX1" fmla="*/ 136733 w 632389"/>
              <a:gd name="connsiteY1" fmla="*/ 743484 h 851178"/>
              <a:gd name="connsiteX2" fmla="*/ 452927 w 632389"/>
              <a:gd name="connsiteY2" fmla="*/ 769121 h 851178"/>
              <a:gd name="connsiteX3" fmla="*/ 632389 w 632389"/>
              <a:gd name="connsiteY3" fmla="*/ 0 h 851178"/>
              <a:gd name="connsiteX4" fmla="*/ 632389 w 632389"/>
              <a:gd name="connsiteY4" fmla="*/ 0 h 85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89" h="851178">
                <a:moveTo>
                  <a:pt x="0" y="8546"/>
                </a:moveTo>
                <a:cubicBezTo>
                  <a:pt x="30622" y="312634"/>
                  <a:pt x="61245" y="616722"/>
                  <a:pt x="136733" y="743484"/>
                </a:cubicBezTo>
                <a:cubicBezTo>
                  <a:pt x="212221" y="870247"/>
                  <a:pt x="370318" y="893035"/>
                  <a:pt x="452927" y="769121"/>
                </a:cubicBezTo>
                <a:cubicBezTo>
                  <a:pt x="535536" y="645207"/>
                  <a:pt x="632389" y="0"/>
                  <a:pt x="632389" y="0"/>
                </a:cubicBezTo>
                <a:lnTo>
                  <a:pt x="632389" y="0"/>
                </a:ln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 rot="10800000">
            <a:off x="5372636" y="4011588"/>
            <a:ext cx="1256232" cy="1243413"/>
          </a:xfrm>
          <a:custGeom>
            <a:avLst/>
            <a:gdLst>
              <a:gd name="connsiteX0" fmla="*/ 0 w 1256232"/>
              <a:gd name="connsiteY0" fmla="*/ 0 h 900401"/>
              <a:gd name="connsiteX1" fmla="*/ 94004 w 1256232"/>
              <a:gd name="connsiteY1" fmla="*/ 897308 h 900401"/>
              <a:gd name="connsiteX2" fmla="*/ 512748 w 1256232"/>
              <a:gd name="connsiteY2" fmla="*/ 307649 h 900401"/>
              <a:gd name="connsiteX3" fmla="*/ 820396 w 1256232"/>
              <a:gd name="connsiteY3" fmla="*/ 666572 h 900401"/>
              <a:gd name="connsiteX4" fmla="*/ 1256232 w 1256232"/>
              <a:gd name="connsiteY4" fmla="*/ 42729 h 900401"/>
              <a:gd name="connsiteX5" fmla="*/ 1256232 w 1256232"/>
              <a:gd name="connsiteY5" fmla="*/ 42729 h 900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6232" h="900401">
                <a:moveTo>
                  <a:pt x="0" y="0"/>
                </a:moveTo>
                <a:cubicBezTo>
                  <a:pt x="4273" y="423016"/>
                  <a:pt x="8546" y="846033"/>
                  <a:pt x="94004" y="897308"/>
                </a:cubicBezTo>
                <a:cubicBezTo>
                  <a:pt x="179462" y="948583"/>
                  <a:pt x="391683" y="346105"/>
                  <a:pt x="512748" y="307649"/>
                </a:cubicBezTo>
                <a:cubicBezTo>
                  <a:pt x="633813" y="269193"/>
                  <a:pt x="696482" y="710725"/>
                  <a:pt x="820396" y="666572"/>
                </a:cubicBezTo>
                <a:cubicBezTo>
                  <a:pt x="944310" y="622419"/>
                  <a:pt x="1256232" y="42729"/>
                  <a:pt x="1256232" y="42729"/>
                </a:cubicBezTo>
                <a:lnTo>
                  <a:pt x="1256232" y="42729"/>
                </a:ln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1808679" y="4035090"/>
            <a:ext cx="1194987" cy="1230594"/>
          </a:xfrm>
          <a:custGeom>
            <a:avLst/>
            <a:gdLst>
              <a:gd name="connsiteX0" fmla="*/ 0 w 1051133"/>
              <a:gd name="connsiteY0" fmla="*/ 0 h 1230594"/>
              <a:gd name="connsiteX1" fmla="*/ 119641 w 1051133"/>
              <a:gd name="connsiteY1" fmla="*/ 837488 h 1230594"/>
              <a:gd name="connsiteX2" fmla="*/ 495656 w 1051133"/>
              <a:gd name="connsiteY2" fmla="*/ 307649 h 1230594"/>
              <a:gd name="connsiteX3" fmla="*/ 1051133 w 1051133"/>
              <a:gd name="connsiteY3" fmla="*/ 1230594 h 1230594"/>
              <a:gd name="connsiteX4" fmla="*/ 1051133 w 1051133"/>
              <a:gd name="connsiteY4" fmla="*/ 1230594 h 123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133" h="1230594">
                <a:moveTo>
                  <a:pt x="0" y="0"/>
                </a:moveTo>
                <a:cubicBezTo>
                  <a:pt x="18516" y="393106"/>
                  <a:pt x="37032" y="786213"/>
                  <a:pt x="119641" y="837488"/>
                </a:cubicBezTo>
                <a:cubicBezTo>
                  <a:pt x="202250" y="888763"/>
                  <a:pt x="340407" y="242131"/>
                  <a:pt x="495656" y="307649"/>
                </a:cubicBezTo>
                <a:cubicBezTo>
                  <a:pt x="650905" y="373167"/>
                  <a:pt x="1051133" y="1230594"/>
                  <a:pt x="1051133" y="1230594"/>
                </a:cubicBezTo>
                <a:lnTo>
                  <a:pt x="1051133" y="1230594"/>
                </a:ln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0" y="52322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Extreme Values of a function are created when the function changes from increasing to decreasing or from decreasing to increasing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09871" y="1359778"/>
            <a:ext cx="1003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8000"/>
                </a:solidFill>
              </a:rPr>
              <a:t>Extreme value</a:t>
            </a:r>
            <a:endParaRPr lang="en-US" sz="1000" dirty="0">
              <a:solidFill>
                <a:srgbClr val="008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559108" y="1997681"/>
            <a:ext cx="7879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decreasing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17305" y="1997680"/>
            <a:ext cx="7879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increasing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53200" y="2120790"/>
            <a:ext cx="7879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increasing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585566" y="2945371"/>
            <a:ext cx="1003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8000"/>
                </a:solidFill>
              </a:rPr>
              <a:t>Extreme value</a:t>
            </a:r>
            <a:endParaRPr lang="en-US" sz="1000" dirty="0">
              <a:solidFill>
                <a:srgbClr val="008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38400" y="2118698"/>
            <a:ext cx="7879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decreasing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23927" y="142133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  <a:sym typeface="Symbol"/>
              </a:rPr>
              <a:t>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000752" y="268243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  <a:sym typeface="Symbol"/>
              </a:rPr>
              <a:t>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629525" y="4510184"/>
            <a:ext cx="3818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C00000"/>
                </a:solidFill>
              </a:rPr>
              <a:t>dec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426789" y="4386386"/>
            <a:ext cx="3818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C00000"/>
                </a:solidFill>
              </a:rPr>
              <a:t>dec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064167" y="4528014"/>
            <a:ext cx="3818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C00000"/>
                </a:solidFill>
              </a:rPr>
              <a:t>inc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904462" y="4138130"/>
            <a:ext cx="1003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8000"/>
                </a:solidFill>
              </a:rPr>
              <a:t>Extreme value</a:t>
            </a:r>
            <a:endParaRPr lang="en-US" sz="1000" dirty="0">
              <a:solidFill>
                <a:srgbClr val="008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65548" y="4866051"/>
            <a:ext cx="1003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8000"/>
                </a:solidFill>
              </a:rPr>
              <a:t>Extreme value</a:t>
            </a:r>
            <a:endParaRPr lang="en-US" sz="1000" dirty="0">
              <a:solidFill>
                <a:srgbClr val="008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49078" y="4528014"/>
            <a:ext cx="3818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C00000"/>
                </a:solidFill>
              </a:rPr>
              <a:t>inc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665683" y="4509027"/>
            <a:ext cx="3818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C00000"/>
                </a:solidFill>
              </a:rPr>
              <a:t>dec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40992" y="4250603"/>
            <a:ext cx="3818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C00000"/>
                </a:solidFill>
              </a:rPr>
              <a:t>inc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604655" y="4498637"/>
            <a:ext cx="3818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C00000"/>
                </a:solidFill>
              </a:rPr>
              <a:t>dec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49078" y="4132858"/>
            <a:ext cx="1003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8000"/>
                </a:solidFill>
              </a:rPr>
              <a:t>Extreme value</a:t>
            </a:r>
            <a:endParaRPr lang="en-US" sz="1000" dirty="0">
              <a:solidFill>
                <a:srgbClr val="008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545863" y="4774235"/>
            <a:ext cx="1003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8000"/>
                </a:solidFill>
              </a:rPr>
              <a:t>Extreme value</a:t>
            </a:r>
            <a:endParaRPr lang="en-US" sz="1000" dirty="0">
              <a:solidFill>
                <a:srgbClr val="008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22115" y="3788869"/>
            <a:ext cx="1003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8000"/>
                </a:solidFill>
              </a:rPr>
              <a:t>Extreme value</a:t>
            </a:r>
            <a:endParaRPr lang="en-US" sz="1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01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1" grpId="0" animBg="1"/>
      <p:bldP spid="23" grpId="0" animBg="1"/>
      <p:bldP spid="27" grpId="0" animBg="1"/>
      <p:bldP spid="32" grpId="0"/>
      <p:bldP spid="47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Extreme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Values of Functions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95833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Absolute Minimum – the smallest function value in the domain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132766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Absolute Maximum – the largest function value in the domain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0" y="169935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Local Minimum – the smallest function value in an open interval in the domain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-17804" y="206868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Local Maximum – the largest function value in an open interval in the domain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0" y="52322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Classifications of Extreme Values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76200" y="2556737"/>
            <a:ext cx="2667000" cy="1981200"/>
            <a:chOff x="990600" y="1066800"/>
            <a:chExt cx="2667000" cy="1981200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1600200" y="1066800"/>
              <a:ext cx="0" cy="19812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990600" y="2590800"/>
              <a:ext cx="2667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Freeform 53"/>
          <p:cNvSpPr/>
          <p:nvPr/>
        </p:nvSpPr>
        <p:spPr>
          <a:xfrm>
            <a:off x="1143000" y="2570980"/>
            <a:ext cx="969948" cy="1308378"/>
          </a:xfrm>
          <a:custGeom>
            <a:avLst/>
            <a:gdLst>
              <a:gd name="connsiteX0" fmla="*/ 0 w 632389"/>
              <a:gd name="connsiteY0" fmla="*/ 8546 h 851178"/>
              <a:gd name="connsiteX1" fmla="*/ 136733 w 632389"/>
              <a:gd name="connsiteY1" fmla="*/ 743484 h 851178"/>
              <a:gd name="connsiteX2" fmla="*/ 452927 w 632389"/>
              <a:gd name="connsiteY2" fmla="*/ 769121 h 851178"/>
              <a:gd name="connsiteX3" fmla="*/ 632389 w 632389"/>
              <a:gd name="connsiteY3" fmla="*/ 0 h 851178"/>
              <a:gd name="connsiteX4" fmla="*/ 632389 w 632389"/>
              <a:gd name="connsiteY4" fmla="*/ 0 h 85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89" h="851178">
                <a:moveTo>
                  <a:pt x="0" y="8546"/>
                </a:moveTo>
                <a:cubicBezTo>
                  <a:pt x="30622" y="312634"/>
                  <a:pt x="61245" y="616722"/>
                  <a:pt x="136733" y="743484"/>
                </a:cubicBezTo>
                <a:cubicBezTo>
                  <a:pt x="212221" y="870247"/>
                  <a:pt x="370318" y="893035"/>
                  <a:pt x="452927" y="769121"/>
                </a:cubicBezTo>
                <a:cubicBezTo>
                  <a:pt x="535536" y="645207"/>
                  <a:pt x="632389" y="0"/>
                  <a:pt x="632389" y="0"/>
                </a:cubicBezTo>
                <a:lnTo>
                  <a:pt x="632389" y="0"/>
                </a:ln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3276600" y="2556737"/>
            <a:ext cx="2667000" cy="1981200"/>
            <a:chOff x="990600" y="1066800"/>
            <a:chExt cx="2667000" cy="1981200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1600200" y="1066800"/>
              <a:ext cx="0" cy="19812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990600" y="2590800"/>
              <a:ext cx="2667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6248400" y="2556737"/>
            <a:ext cx="2667000" cy="1981200"/>
            <a:chOff x="990600" y="1066800"/>
            <a:chExt cx="2667000" cy="1981200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1600200" y="1066800"/>
              <a:ext cx="0" cy="19812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990600" y="2590800"/>
              <a:ext cx="2667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82609" y="4705158"/>
            <a:ext cx="2667000" cy="1981200"/>
            <a:chOff x="990600" y="1066800"/>
            <a:chExt cx="2667000" cy="1981200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1600200" y="1066800"/>
              <a:ext cx="0" cy="19812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990600" y="2590800"/>
              <a:ext cx="2667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Freeform 63"/>
          <p:cNvSpPr/>
          <p:nvPr/>
        </p:nvSpPr>
        <p:spPr>
          <a:xfrm rot="10800000">
            <a:off x="4425298" y="2620347"/>
            <a:ext cx="969948" cy="1308378"/>
          </a:xfrm>
          <a:custGeom>
            <a:avLst/>
            <a:gdLst>
              <a:gd name="connsiteX0" fmla="*/ 0 w 632389"/>
              <a:gd name="connsiteY0" fmla="*/ 8546 h 851178"/>
              <a:gd name="connsiteX1" fmla="*/ 136733 w 632389"/>
              <a:gd name="connsiteY1" fmla="*/ 743484 h 851178"/>
              <a:gd name="connsiteX2" fmla="*/ 452927 w 632389"/>
              <a:gd name="connsiteY2" fmla="*/ 769121 h 851178"/>
              <a:gd name="connsiteX3" fmla="*/ 632389 w 632389"/>
              <a:gd name="connsiteY3" fmla="*/ 0 h 851178"/>
              <a:gd name="connsiteX4" fmla="*/ 632389 w 632389"/>
              <a:gd name="connsiteY4" fmla="*/ 0 h 85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89" h="851178">
                <a:moveTo>
                  <a:pt x="0" y="8546"/>
                </a:moveTo>
                <a:cubicBezTo>
                  <a:pt x="30622" y="312634"/>
                  <a:pt x="61245" y="616722"/>
                  <a:pt x="136733" y="743484"/>
                </a:cubicBezTo>
                <a:cubicBezTo>
                  <a:pt x="212221" y="870247"/>
                  <a:pt x="370318" y="893035"/>
                  <a:pt x="452927" y="769121"/>
                </a:cubicBezTo>
                <a:cubicBezTo>
                  <a:pt x="535536" y="645207"/>
                  <a:pt x="632389" y="0"/>
                  <a:pt x="632389" y="0"/>
                </a:cubicBezTo>
                <a:lnTo>
                  <a:pt x="632389" y="0"/>
                </a:ln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7298108" y="2562948"/>
            <a:ext cx="1256232" cy="1243413"/>
          </a:xfrm>
          <a:custGeom>
            <a:avLst/>
            <a:gdLst>
              <a:gd name="connsiteX0" fmla="*/ 0 w 1256232"/>
              <a:gd name="connsiteY0" fmla="*/ 0 h 900401"/>
              <a:gd name="connsiteX1" fmla="*/ 94004 w 1256232"/>
              <a:gd name="connsiteY1" fmla="*/ 897308 h 900401"/>
              <a:gd name="connsiteX2" fmla="*/ 512748 w 1256232"/>
              <a:gd name="connsiteY2" fmla="*/ 307649 h 900401"/>
              <a:gd name="connsiteX3" fmla="*/ 820396 w 1256232"/>
              <a:gd name="connsiteY3" fmla="*/ 666572 h 900401"/>
              <a:gd name="connsiteX4" fmla="*/ 1256232 w 1256232"/>
              <a:gd name="connsiteY4" fmla="*/ 42729 h 900401"/>
              <a:gd name="connsiteX5" fmla="*/ 1256232 w 1256232"/>
              <a:gd name="connsiteY5" fmla="*/ 42729 h 900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6232" h="900401">
                <a:moveTo>
                  <a:pt x="0" y="0"/>
                </a:moveTo>
                <a:cubicBezTo>
                  <a:pt x="4273" y="423016"/>
                  <a:pt x="8546" y="846033"/>
                  <a:pt x="94004" y="897308"/>
                </a:cubicBezTo>
                <a:cubicBezTo>
                  <a:pt x="179462" y="948583"/>
                  <a:pt x="391683" y="346105"/>
                  <a:pt x="512748" y="307649"/>
                </a:cubicBezTo>
                <a:cubicBezTo>
                  <a:pt x="633813" y="269193"/>
                  <a:pt x="696482" y="710725"/>
                  <a:pt x="820396" y="666572"/>
                </a:cubicBezTo>
                <a:cubicBezTo>
                  <a:pt x="944310" y="622419"/>
                  <a:pt x="1256232" y="42729"/>
                  <a:pt x="1256232" y="42729"/>
                </a:cubicBezTo>
                <a:lnTo>
                  <a:pt x="1256232" y="42729"/>
                </a:ln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6" name="Freeform 65"/>
          <p:cNvSpPr/>
          <p:nvPr/>
        </p:nvSpPr>
        <p:spPr>
          <a:xfrm rot="10800000">
            <a:off x="1225608" y="4836904"/>
            <a:ext cx="1256232" cy="1243413"/>
          </a:xfrm>
          <a:custGeom>
            <a:avLst/>
            <a:gdLst>
              <a:gd name="connsiteX0" fmla="*/ 0 w 1256232"/>
              <a:gd name="connsiteY0" fmla="*/ 0 h 900401"/>
              <a:gd name="connsiteX1" fmla="*/ 94004 w 1256232"/>
              <a:gd name="connsiteY1" fmla="*/ 897308 h 900401"/>
              <a:gd name="connsiteX2" fmla="*/ 512748 w 1256232"/>
              <a:gd name="connsiteY2" fmla="*/ 307649 h 900401"/>
              <a:gd name="connsiteX3" fmla="*/ 820396 w 1256232"/>
              <a:gd name="connsiteY3" fmla="*/ 666572 h 900401"/>
              <a:gd name="connsiteX4" fmla="*/ 1256232 w 1256232"/>
              <a:gd name="connsiteY4" fmla="*/ 42729 h 900401"/>
              <a:gd name="connsiteX5" fmla="*/ 1256232 w 1256232"/>
              <a:gd name="connsiteY5" fmla="*/ 42729 h 900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6232" h="900401">
                <a:moveTo>
                  <a:pt x="0" y="0"/>
                </a:moveTo>
                <a:cubicBezTo>
                  <a:pt x="4273" y="423016"/>
                  <a:pt x="8546" y="846033"/>
                  <a:pt x="94004" y="897308"/>
                </a:cubicBezTo>
                <a:cubicBezTo>
                  <a:pt x="179462" y="948583"/>
                  <a:pt x="391683" y="346105"/>
                  <a:pt x="512748" y="307649"/>
                </a:cubicBezTo>
                <a:cubicBezTo>
                  <a:pt x="633813" y="269193"/>
                  <a:pt x="696482" y="710725"/>
                  <a:pt x="820396" y="666572"/>
                </a:cubicBezTo>
                <a:cubicBezTo>
                  <a:pt x="944310" y="622419"/>
                  <a:pt x="1256232" y="42729"/>
                  <a:pt x="1256232" y="42729"/>
                </a:cubicBezTo>
                <a:lnTo>
                  <a:pt x="1256232" y="42729"/>
                </a:ln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3276600" y="4705158"/>
            <a:ext cx="2667000" cy="1981200"/>
            <a:chOff x="990600" y="1066800"/>
            <a:chExt cx="2667000" cy="1981200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1600200" y="1066800"/>
              <a:ext cx="0" cy="19812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990600" y="2590800"/>
              <a:ext cx="2667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Freeform 69"/>
          <p:cNvSpPr/>
          <p:nvPr/>
        </p:nvSpPr>
        <p:spPr>
          <a:xfrm>
            <a:off x="4267200" y="4761142"/>
            <a:ext cx="1194987" cy="1230594"/>
          </a:xfrm>
          <a:custGeom>
            <a:avLst/>
            <a:gdLst>
              <a:gd name="connsiteX0" fmla="*/ 0 w 1051133"/>
              <a:gd name="connsiteY0" fmla="*/ 0 h 1230594"/>
              <a:gd name="connsiteX1" fmla="*/ 119641 w 1051133"/>
              <a:gd name="connsiteY1" fmla="*/ 837488 h 1230594"/>
              <a:gd name="connsiteX2" fmla="*/ 495656 w 1051133"/>
              <a:gd name="connsiteY2" fmla="*/ 307649 h 1230594"/>
              <a:gd name="connsiteX3" fmla="*/ 1051133 w 1051133"/>
              <a:gd name="connsiteY3" fmla="*/ 1230594 h 1230594"/>
              <a:gd name="connsiteX4" fmla="*/ 1051133 w 1051133"/>
              <a:gd name="connsiteY4" fmla="*/ 1230594 h 123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133" h="1230594">
                <a:moveTo>
                  <a:pt x="0" y="0"/>
                </a:moveTo>
                <a:cubicBezTo>
                  <a:pt x="18516" y="393106"/>
                  <a:pt x="37032" y="786213"/>
                  <a:pt x="119641" y="837488"/>
                </a:cubicBezTo>
                <a:cubicBezTo>
                  <a:pt x="202250" y="888763"/>
                  <a:pt x="340407" y="242131"/>
                  <a:pt x="495656" y="307649"/>
                </a:cubicBezTo>
                <a:cubicBezTo>
                  <a:pt x="650905" y="373167"/>
                  <a:pt x="1051133" y="1230594"/>
                  <a:pt x="1051133" y="1230594"/>
                </a:cubicBezTo>
                <a:lnTo>
                  <a:pt x="1051133" y="1230594"/>
                </a:ln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6248400" y="4705158"/>
            <a:ext cx="2667000" cy="1981200"/>
            <a:chOff x="990600" y="1066800"/>
            <a:chExt cx="2667000" cy="1981200"/>
          </a:xfrm>
        </p:grpSpPr>
        <p:cxnSp>
          <p:nvCxnSpPr>
            <p:cNvPr id="72" name="Straight Connector 71"/>
            <p:cNvCxnSpPr/>
            <p:nvPr/>
          </p:nvCxnSpPr>
          <p:spPr>
            <a:xfrm>
              <a:off x="1600200" y="1066800"/>
              <a:ext cx="0" cy="19812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990600" y="2590800"/>
              <a:ext cx="2667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Freeform 73"/>
          <p:cNvSpPr/>
          <p:nvPr/>
        </p:nvSpPr>
        <p:spPr>
          <a:xfrm>
            <a:off x="7033189" y="4555471"/>
            <a:ext cx="1640792" cy="1422022"/>
          </a:xfrm>
          <a:custGeom>
            <a:avLst/>
            <a:gdLst>
              <a:gd name="connsiteX0" fmla="*/ 0 w 1640792"/>
              <a:gd name="connsiteY0" fmla="*/ 256509 h 1051268"/>
              <a:gd name="connsiteX1" fmla="*/ 222190 w 1640792"/>
              <a:gd name="connsiteY1" fmla="*/ 760711 h 1051268"/>
              <a:gd name="connsiteX2" fmla="*/ 615297 w 1640792"/>
              <a:gd name="connsiteY2" fmla="*/ 410334 h 1051268"/>
              <a:gd name="connsiteX3" fmla="*/ 914400 w 1640792"/>
              <a:gd name="connsiteY3" fmla="*/ 948719 h 1051268"/>
              <a:gd name="connsiteX4" fmla="*/ 1273323 w 1640792"/>
              <a:gd name="connsiteY4" fmla="*/ 136 h 1051268"/>
              <a:gd name="connsiteX5" fmla="*/ 1632247 w 1640792"/>
              <a:gd name="connsiteY5" fmla="*/ 1025631 h 1051268"/>
              <a:gd name="connsiteX6" fmla="*/ 1632247 w 1640792"/>
              <a:gd name="connsiteY6" fmla="*/ 1025631 h 1051268"/>
              <a:gd name="connsiteX7" fmla="*/ 1640792 w 1640792"/>
              <a:gd name="connsiteY7" fmla="*/ 1051268 h 1051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0792" h="1051268">
                <a:moveTo>
                  <a:pt x="0" y="256509"/>
                </a:moveTo>
                <a:cubicBezTo>
                  <a:pt x="59820" y="495791"/>
                  <a:pt x="119641" y="735074"/>
                  <a:pt x="222190" y="760711"/>
                </a:cubicBezTo>
                <a:cubicBezTo>
                  <a:pt x="324739" y="786348"/>
                  <a:pt x="499929" y="378999"/>
                  <a:pt x="615297" y="410334"/>
                </a:cubicBezTo>
                <a:cubicBezTo>
                  <a:pt x="730665" y="441669"/>
                  <a:pt x="804729" y="1017085"/>
                  <a:pt x="914400" y="948719"/>
                </a:cubicBezTo>
                <a:cubicBezTo>
                  <a:pt x="1024071" y="880353"/>
                  <a:pt x="1153682" y="-12683"/>
                  <a:pt x="1273323" y="136"/>
                </a:cubicBezTo>
                <a:cubicBezTo>
                  <a:pt x="1392964" y="12955"/>
                  <a:pt x="1632247" y="1025631"/>
                  <a:pt x="1632247" y="1025631"/>
                </a:cubicBezTo>
                <a:lnTo>
                  <a:pt x="1632247" y="1025631"/>
                </a:lnTo>
                <a:lnTo>
                  <a:pt x="1640792" y="1051268"/>
                </a:ln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018374" y="3867964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7030A0"/>
                </a:solidFill>
              </a:rPr>
              <a:t>Absolute Minimum</a:t>
            </a:r>
            <a:endParaRPr lang="en-US" sz="1000" dirty="0">
              <a:solidFill>
                <a:srgbClr val="7030A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849454" y="3797191"/>
            <a:ext cx="12469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7030A0"/>
                </a:solidFill>
              </a:rPr>
              <a:t>Absolute Minimum</a:t>
            </a:r>
            <a:endParaRPr lang="en-US" sz="1000" dirty="0">
              <a:solidFill>
                <a:srgbClr val="7030A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311708" y="2406265"/>
            <a:ext cx="12711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C00000"/>
                </a:solidFill>
              </a:rPr>
              <a:t>Absolute Maximum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772539" y="4638031"/>
            <a:ext cx="12989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C00000"/>
                </a:solidFill>
              </a:rPr>
              <a:t>Absolute Maximum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648485" y="3464986"/>
            <a:ext cx="10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FF"/>
                </a:solidFill>
              </a:rPr>
              <a:t>Local Minimum</a:t>
            </a:r>
            <a:endParaRPr lang="en-US" sz="1000" dirty="0">
              <a:solidFill>
                <a:srgbClr val="0000FF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396522" y="5666331"/>
            <a:ext cx="10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FF"/>
                </a:solidFill>
              </a:rPr>
              <a:t>Local Minimum</a:t>
            </a:r>
            <a:endParaRPr lang="en-US" sz="1000" dirty="0">
              <a:solidFill>
                <a:srgbClr val="0000FF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921807" y="5666330"/>
            <a:ext cx="10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FF"/>
                </a:solidFill>
              </a:rPr>
              <a:t>Local Minimum</a:t>
            </a:r>
            <a:endParaRPr lang="en-US" sz="1000" dirty="0">
              <a:solidFill>
                <a:srgbClr val="0000FF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785361" y="5572647"/>
            <a:ext cx="10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FF"/>
                </a:solidFill>
              </a:rPr>
              <a:t>Local Minimum</a:t>
            </a:r>
            <a:endParaRPr lang="en-US" sz="1000" dirty="0">
              <a:solidFill>
                <a:srgbClr val="0000FF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430568" y="5868625"/>
            <a:ext cx="10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FF"/>
                </a:solidFill>
              </a:rPr>
              <a:t>Local Minimum</a:t>
            </a:r>
            <a:endParaRPr lang="en-US" sz="1000" dirty="0">
              <a:solidFill>
                <a:srgbClr val="0000FF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375732" y="2766913"/>
            <a:ext cx="1003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8000"/>
                </a:solidFill>
              </a:rPr>
              <a:t>Local Maximum</a:t>
            </a:r>
            <a:endParaRPr lang="en-US" sz="1000" dirty="0">
              <a:solidFill>
                <a:srgbClr val="008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060389" y="4889380"/>
            <a:ext cx="1003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8000"/>
                </a:solidFill>
              </a:rPr>
              <a:t>Local Maximum</a:t>
            </a:r>
            <a:endParaRPr lang="en-US" sz="1000" dirty="0">
              <a:solidFill>
                <a:srgbClr val="008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386129" y="4836904"/>
            <a:ext cx="1003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8000"/>
                </a:solidFill>
              </a:rPr>
              <a:t>Local Maximum</a:t>
            </a:r>
            <a:endParaRPr lang="en-US" sz="1000" dirty="0">
              <a:solidFill>
                <a:srgbClr val="008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157814" y="4884252"/>
            <a:ext cx="1003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8000"/>
                </a:solidFill>
              </a:rPr>
              <a:t>Local Maximum</a:t>
            </a:r>
            <a:endParaRPr lang="en-US" sz="1000" dirty="0">
              <a:solidFill>
                <a:srgbClr val="008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793764" y="4309250"/>
            <a:ext cx="1003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8000"/>
                </a:solidFill>
              </a:rPr>
              <a:t>Local Maximum</a:t>
            </a:r>
            <a:endParaRPr lang="en-US" sz="1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48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8" grpId="0"/>
      <p:bldP spid="44" grpId="0"/>
      <p:bldP spid="50" grpId="0"/>
      <p:bldP spid="54" grpId="0" animBg="1"/>
      <p:bldP spid="64" grpId="0" animBg="1"/>
      <p:bldP spid="65" grpId="0" animBg="1"/>
      <p:bldP spid="66" grpId="0" animBg="1"/>
      <p:bldP spid="70" grpId="0" animBg="1"/>
      <p:bldP spid="74" grpId="0" animBg="1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Extreme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Values of Functions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834" y="1227375"/>
                <a:ext cx="57150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7030A0"/>
                    </a:solidFill>
                  </a:rPr>
                  <a:t>Absolute Minimum – occurs at a point </a:t>
                </a:r>
                <a:r>
                  <a:rPr lang="en-US" i="1" dirty="0" smtClean="0">
                    <a:solidFill>
                      <a:srgbClr val="7030A0"/>
                    </a:solidFill>
                  </a:rPr>
                  <a:t>c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 if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</a:rPr>
                      <m:t>𝑓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</a:rPr>
                      <m:t>𝑐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</a:rPr>
                      <m:t>)≤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7030A0"/>
                    </a:solidFill>
                  </a:rPr>
                  <a:t> for </a:t>
                </a:r>
                <a:r>
                  <a:rPr lang="en-US" i="1" dirty="0" smtClean="0">
                    <a:solidFill>
                      <a:srgbClr val="7030A0"/>
                    </a:solidFill>
                  </a:rPr>
                  <a:t>x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 all values in the domain.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4" y="1227375"/>
                <a:ext cx="5715001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853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0264" y="2610222"/>
                <a:ext cx="5638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Absolute Maximum – occurs at a point 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c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if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for all 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x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values in the domain.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4" y="2610222"/>
                <a:ext cx="5638800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973" t="-4717" r="-1622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077" y="3957157"/>
                <a:ext cx="5410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FF"/>
                    </a:solidFill>
                  </a:rPr>
                  <a:t>Local Minimum – occurs at a point c in an open interval,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𝑎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𝑏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0000FF"/>
                    </a:solidFill>
                  </a:rPr>
                  <a:t>, in the domain if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𝑓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𝑐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)≤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0000FF"/>
                    </a:solidFill>
                  </a:rPr>
                  <a:t> for all x values in the open interval.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7" y="3957157"/>
                <a:ext cx="5410200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1015" t="-3289" r="-1240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6733" y="5597909"/>
                <a:ext cx="542373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8000"/>
                    </a:solidFill>
                  </a:rPr>
                  <a:t>Local Maximum – occurs at a point c in an open interval,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8000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8000"/>
                        </a:solidFill>
                        <a:latin typeface="Cambria Math"/>
                      </a:rPr>
                      <m:t>𝑎</m:t>
                    </m:r>
                    <m:r>
                      <a:rPr lang="en-US" b="0" i="1" smtClean="0">
                        <a:solidFill>
                          <a:srgbClr val="008000"/>
                        </a:solidFill>
                        <a:latin typeface="Cambria Math"/>
                      </a:rPr>
                      <m:t>,</m:t>
                    </m:r>
                    <m:r>
                      <a:rPr lang="en-US" b="0" i="1" smtClean="0">
                        <a:solidFill>
                          <a:srgbClr val="008000"/>
                        </a:solidFill>
                        <a:latin typeface="Cambria Math"/>
                      </a:rPr>
                      <m:t>𝑏</m:t>
                    </m:r>
                    <m:r>
                      <a:rPr lang="en-US" b="0" i="1" smtClean="0">
                        <a:solidFill>
                          <a:srgbClr val="008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008000"/>
                    </a:solidFill>
                  </a:rPr>
                  <a:t>, in the domain if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8000"/>
                        </a:solidFill>
                        <a:latin typeface="Cambria Math"/>
                      </a:rPr>
                      <m:t>𝑓</m:t>
                    </m:r>
                    <m:r>
                      <a:rPr lang="en-US" b="0" i="1" smtClean="0">
                        <a:solidFill>
                          <a:srgbClr val="008000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8000"/>
                        </a:solidFill>
                        <a:latin typeface="Cambria Math"/>
                      </a:rPr>
                      <m:t>𝑐</m:t>
                    </m:r>
                    <m:r>
                      <a:rPr lang="en-US" b="0" i="1" smtClean="0">
                        <a:solidFill>
                          <a:srgbClr val="008000"/>
                        </a:solidFill>
                        <a:latin typeface="Cambria Math"/>
                      </a:rPr>
                      <m:t>)≥</m:t>
                    </m:r>
                    <m:r>
                      <a:rPr lang="en-US" b="0" i="1" smtClean="0">
                        <a:solidFill>
                          <a:srgbClr val="008000"/>
                        </a:solidFill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b="0" i="1" smtClean="0">
                        <a:solidFill>
                          <a:srgbClr val="008000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8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8000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008000"/>
                    </a:solidFill>
                  </a:rPr>
                  <a:t> for all x values in the open interval.</a:t>
                </a:r>
                <a:endParaRPr lang="en-US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33" y="5597909"/>
                <a:ext cx="5423731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1012" t="-3289" r="-1575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" name="Group 53"/>
          <p:cNvGrpSpPr/>
          <p:nvPr/>
        </p:nvGrpSpPr>
        <p:grpSpPr>
          <a:xfrm>
            <a:off x="6339139" y="694870"/>
            <a:ext cx="2134748" cy="1240453"/>
            <a:chOff x="6236007" y="694870"/>
            <a:chExt cx="2237880" cy="1363564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6923424" y="1567283"/>
              <a:ext cx="0" cy="192557"/>
            </a:xfrm>
            <a:prstGeom prst="line">
              <a:avLst/>
            </a:prstGeom>
            <a:ln w="1905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6236007" y="694870"/>
              <a:ext cx="1545364" cy="1363564"/>
              <a:chOff x="990600" y="1066800"/>
              <a:chExt cx="2667000" cy="198120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1600200" y="1066800"/>
                <a:ext cx="0" cy="19812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990600" y="2590800"/>
                <a:ext cx="2667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Freeform 21"/>
            <p:cNvSpPr/>
            <p:nvPr/>
          </p:nvSpPr>
          <p:spPr>
            <a:xfrm>
              <a:off x="6866545" y="708661"/>
              <a:ext cx="727910" cy="855781"/>
            </a:xfrm>
            <a:custGeom>
              <a:avLst/>
              <a:gdLst>
                <a:gd name="connsiteX0" fmla="*/ 0 w 1256232"/>
                <a:gd name="connsiteY0" fmla="*/ 0 h 900401"/>
                <a:gd name="connsiteX1" fmla="*/ 94004 w 1256232"/>
                <a:gd name="connsiteY1" fmla="*/ 897308 h 900401"/>
                <a:gd name="connsiteX2" fmla="*/ 512748 w 1256232"/>
                <a:gd name="connsiteY2" fmla="*/ 307649 h 900401"/>
                <a:gd name="connsiteX3" fmla="*/ 820396 w 1256232"/>
                <a:gd name="connsiteY3" fmla="*/ 666572 h 900401"/>
                <a:gd name="connsiteX4" fmla="*/ 1256232 w 1256232"/>
                <a:gd name="connsiteY4" fmla="*/ 42729 h 900401"/>
                <a:gd name="connsiteX5" fmla="*/ 1256232 w 1256232"/>
                <a:gd name="connsiteY5" fmla="*/ 42729 h 900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6232" h="900401">
                  <a:moveTo>
                    <a:pt x="0" y="0"/>
                  </a:moveTo>
                  <a:cubicBezTo>
                    <a:pt x="4273" y="423016"/>
                    <a:pt x="8546" y="846033"/>
                    <a:pt x="94004" y="897308"/>
                  </a:cubicBezTo>
                  <a:cubicBezTo>
                    <a:pt x="179462" y="948583"/>
                    <a:pt x="391683" y="346105"/>
                    <a:pt x="512748" y="307649"/>
                  </a:cubicBezTo>
                  <a:cubicBezTo>
                    <a:pt x="633813" y="269193"/>
                    <a:pt x="696482" y="710725"/>
                    <a:pt x="820396" y="666572"/>
                  </a:cubicBezTo>
                  <a:cubicBezTo>
                    <a:pt x="944310" y="622419"/>
                    <a:pt x="1256232" y="42729"/>
                    <a:pt x="1256232" y="42729"/>
                  </a:cubicBezTo>
                  <a:lnTo>
                    <a:pt x="1256232" y="42729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013048" y="1812213"/>
              <a:ext cx="146083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7030A0"/>
                  </a:solidFill>
                </a:rPr>
                <a:t>Absolute Minimum at c</a:t>
              </a:r>
              <a:endParaRPr lang="en-US" sz="1000" dirty="0">
                <a:solidFill>
                  <a:srgbClr val="7030A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797247" y="1738797"/>
              <a:ext cx="2478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rgbClr val="7030A0"/>
                  </a:solidFill>
                </a:rPr>
                <a:t>c</a:t>
              </a:r>
              <a:endParaRPr lang="en-US" sz="1100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247950" y="2194693"/>
            <a:ext cx="2048236" cy="1404174"/>
            <a:chOff x="228600" y="3270227"/>
            <a:chExt cx="2048236" cy="1404174"/>
          </a:xfrm>
        </p:grpSpPr>
        <p:sp>
          <p:nvSpPr>
            <p:cNvPr id="37" name="TextBox 36"/>
            <p:cNvSpPr txBox="1"/>
            <p:nvPr/>
          </p:nvSpPr>
          <p:spPr>
            <a:xfrm>
              <a:off x="829036" y="4428180"/>
              <a:ext cx="1447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C00000"/>
                  </a:solidFill>
                </a:rPr>
                <a:t>Absolute Maximum at c</a:t>
              </a:r>
              <a:endParaRPr lang="en-US" sz="1000" dirty="0">
                <a:solidFill>
                  <a:srgbClr val="C00000"/>
                </a:solidFill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28600" y="3270227"/>
              <a:ext cx="1879363" cy="1272335"/>
              <a:chOff x="82609" y="2822113"/>
              <a:chExt cx="2667000" cy="19812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82609" y="2822113"/>
                <a:ext cx="2667000" cy="1981200"/>
                <a:chOff x="990600" y="1066800"/>
                <a:chExt cx="2667000" cy="1981200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600200" y="1066800"/>
                  <a:ext cx="0" cy="1981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990600" y="2590800"/>
                  <a:ext cx="26670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Freeform 22"/>
              <p:cNvSpPr/>
              <p:nvPr/>
            </p:nvSpPr>
            <p:spPr>
              <a:xfrm rot="10800000">
                <a:off x="838200" y="3067895"/>
                <a:ext cx="1256232" cy="1243413"/>
              </a:xfrm>
              <a:custGeom>
                <a:avLst/>
                <a:gdLst>
                  <a:gd name="connsiteX0" fmla="*/ 0 w 1256232"/>
                  <a:gd name="connsiteY0" fmla="*/ 0 h 900401"/>
                  <a:gd name="connsiteX1" fmla="*/ 94004 w 1256232"/>
                  <a:gd name="connsiteY1" fmla="*/ 897308 h 900401"/>
                  <a:gd name="connsiteX2" fmla="*/ 512748 w 1256232"/>
                  <a:gd name="connsiteY2" fmla="*/ 307649 h 900401"/>
                  <a:gd name="connsiteX3" fmla="*/ 820396 w 1256232"/>
                  <a:gd name="connsiteY3" fmla="*/ 666572 h 900401"/>
                  <a:gd name="connsiteX4" fmla="*/ 1256232 w 1256232"/>
                  <a:gd name="connsiteY4" fmla="*/ 42729 h 900401"/>
                  <a:gd name="connsiteX5" fmla="*/ 1256232 w 1256232"/>
                  <a:gd name="connsiteY5" fmla="*/ 42729 h 900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6232" h="900401">
                    <a:moveTo>
                      <a:pt x="0" y="0"/>
                    </a:moveTo>
                    <a:cubicBezTo>
                      <a:pt x="4273" y="423016"/>
                      <a:pt x="8546" y="846033"/>
                      <a:pt x="94004" y="897308"/>
                    </a:cubicBezTo>
                    <a:cubicBezTo>
                      <a:pt x="179462" y="948583"/>
                      <a:pt x="391683" y="346105"/>
                      <a:pt x="512748" y="307649"/>
                    </a:cubicBezTo>
                    <a:cubicBezTo>
                      <a:pt x="633813" y="269193"/>
                      <a:pt x="696482" y="710725"/>
                      <a:pt x="820396" y="666572"/>
                    </a:cubicBezTo>
                    <a:cubicBezTo>
                      <a:pt x="944310" y="622419"/>
                      <a:pt x="1256232" y="42729"/>
                      <a:pt x="1256232" y="42729"/>
                    </a:cubicBezTo>
                    <a:lnTo>
                      <a:pt x="1256232" y="42729"/>
                    </a:lnTo>
                  </a:path>
                </a:pathLst>
              </a:custGeom>
              <a:noFill/>
              <a:ln>
                <a:solidFill>
                  <a:srgbClr val="FF0000"/>
                </a:solidFill>
                <a:headEnd type="arrow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flipH="1">
                <a:off x="1961972" y="3078257"/>
                <a:ext cx="19228" cy="1273947"/>
              </a:xfrm>
              <a:prstGeom prst="line">
                <a:avLst/>
              </a:prstGeom>
              <a:ln w="1905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1838058" y="4361719"/>
                <a:ext cx="24782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solidFill>
                      <a:srgbClr val="C00000"/>
                    </a:solidFill>
                  </a:rPr>
                  <a:t>c</a:t>
                </a:r>
                <a:endParaRPr lang="en-US" sz="1100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74" name="TextBox 73"/>
          <p:cNvSpPr txBox="1"/>
          <p:nvPr/>
        </p:nvSpPr>
        <p:spPr>
          <a:xfrm>
            <a:off x="-3561" y="523220"/>
            <a:ext cx="62667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Definitions: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6236071" y="3768776"/>
            <a:ext cx="1905000" cy="1445220"/>
            <a:chOff x="6236071" y="3768776"/>
            <a:chExt cx="1905000" cy="1445220"/>
          </a:xfrm>
        </p:grpSpPr>
        <p:grpSp>
          <p:nvGrpSpPr>
            <p:cNvPr id="24" name="Group 23"/>
            <p:cNvGrpSpPr/>
            <p:nvPr/>
          </p:nvGrpSpPr>
          <p:grpSpPr>
            <a:xfrm>
              <a:off x="6236071" y="3768776"/>
              <a:ext cx="1905000" cy="1280201"/>
              <a:chOff x="990600" y="1066800"/>
              <a:chExt cx="2667000" cy="1981200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1600200" y="1066800"/>
                <a:ext cx="0" cy="19812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990600" y="2590800"/>
                <a:ext cx="2667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Freeform 26"/>
            <p:cNvSpPr/>
            <p:nvPr/>
          </p:nvSpPr>
          <p:spPr>
            <a:xfrm>
              <a:off x="6848386" y="3804951"/>
              <a:ext cx="1152614" cy="795179"/>
            </a:xfrm>
            <a:custGeom>
              <a:avLst/>
              <a:gdLst>
                <a:gd name="connsiteX0" fmla="*/ 0 w 1051133"/>
                <a:gd name="connsiteY0" fmla="*/ 0 h 1230594"/>
                <a:gd name="connsiteX1" fmla="*/ 119641 w 1051133"/>
                <a:gd name="connsiteY1" fmla="*/ 837488 h 1230594"/>
                <a:gd name="connsiteX2" fmla="*/ 495656 w 1051133"/>
                <a:gd name="connsiteY2" fmla="*/ 307649 h 1230594"/>
                <a:gd name="connsiteX3" fmla="*/ 1051133 w 1051133"/>
                <a:gd name="connsiteY3" fmla="*/ 1230594 h 1230594"/>
                <a:gd name="connsiteX4" fmla="*/ 1051133 w 1051133"/>
                <a:gd name="connsiteY4" fmla="*/ 1230594 h 1230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1133" h="1230594">
                  <a:moveTo>
                    <a:pt x="0" y="0"/>
                  </a:moveTo>
                  <a:cubicBezTo>
                    <a:pt x="18516" y="393106"/>
                    <a:pt x="37032" y="786213"/>
                    <a:pt x="119641" y="837488"/>
                  </a:cubicBezTo>
                  <a:cubicBezTo>
                    <a:pt x="202250" y="888763"/>
                    <a:pt x="340407" y="242131"/>
                    <a:pt x="495656" y="307649"/>
                  </a:cubicBezTo>
                  <a:cubicBezTo>
                    <a:pt x="650905" y="373167"/>
                    <a:pt x="1051133" y="1230594"/>
                    <a:pt x="1051133" y="1230594"/>
                  </a:cubicBezTo>
                  <a:lnTo>
                    <a:pt x="1051133" y="1230594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793520" y="4967775"/>
              <a:ext cx="12074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rgbClr val="0000FF"/>
                  </a:solidFill>
                </a:rPr>
                <a:t>Local Minimum at c</a:t>
              </a:r>
              <a:endParaRPr lang="en-US" sz="1000" dirty="0">
                <a:solidFill>
                  <a:srgbClr val="0000FF"/>
                </a:solidFill>
              </a:endParaRPr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7001802" y="4356913"/>
              <a:ext cx="3202" cy="398195"/>
            </a:xfrm>
            <a:prstGeom prst="line">
              <a:avLst/>
            </a:prstGeom>
            <a:ln w="19050"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6946309" y="4721385"/>
              <a:ext cx="1416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rgbClr val="0000FF"/>
                  </a:solidFill>
                </a:rPr>
                <a:t>c</a:t>
              </a:r>
              <a:endParaRPr lang="en-US" sz="1100" dirty="0">
                <a:solidFill>
                  <a:srgbClr val="0000FF"/>
                </a:solidFill>
              </a:endParaRPr>
            </a:p>
          </p:txBody>
        </p:sp>
        <p:cxnSp>
          <p:nvCxnSpPr>
            <p:cNvPr id="76" name="Straight Connector 75"/>
            <p:cNvCxnSpPr/>
            <p:nvPr/>
          </p:nvCxnSpPr>
          <p:spPr>
            <a:xfrm flipH="1">
              <a:off x="6855343" y="3957157"/>
              <a:ext cx="3023" cy="7963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787532" y="4732613"/>
              <a:ext cx="1416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a</a:t>
              </a:r>
              <a:endParaRPr lang="en-US" sz="11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110921" y="4721385"/>
              <a:ext cx="1416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b</a:t>
              </a:r>
              <a:endParaRPr lang="en-US" sz="1100" dirty="0"/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7187632" y="4124141"/>
              <a:ext cx="939" cy="6294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6263220" y="5440451"/>
            <a:ext cx="2032060" cy="1322731"/>
            <a:chOff x="6263220" y="5440451"/>
            <a:chExt cx="2032060" cy="1322731"/>
          </a:xfrm>
        </p:grpSpPr>
        <p:grpSp>
          <p:nvGrpSpPr>
            <p:cNvPr id="56" name="Group 55"/>
            <p:cNvGrpSpPr/>
            <p:nvPr/>
          </p:nvGrpSpPr>
          <p:grpSpPr>
            <a:xfrm>
              <a:off x="6263220" y="5440451"/>
              <a:ext cx="1945168" cy="1180434"/>
              <a:chOff x="990600" y="1066800"/>
              <a:chExt cx="2667000" cy="1981200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>
                <a:off x="1600200" y="1066800"/>
                <a:ext cx="0" cy="19812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990600" y="2590800"/>
                <a:ext cx="2667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Freeform 58"/>
            <p:cNvSpPr/>
            <p:nvPr/>
          </p:nvSpPr>
          <p:spPr>
            <a:xfrm>
              <a:off x="6985711" y="5473807"/>
              <a:ext cx="871560" cy="733210"/>
            </a:xfrm>
            <a:custGeom>
              <a:avLst/>
              <a:gdLst>
                <a:gd name="connsiteX0" fmla="*/ 0 w 1051133"/>
                <a:gd name="connsiteY0" fmla="*/ 0 h 1230594"/>
                <a:gd name="connsiteX1" fmla="*/ 119641 w 1051133"/>
                <a:gd name="connsiteY1" fmla="*/ 837488 h 1230594"/>
                <a:gd name="connsiteX2" fmla="*/ 495656 w 1051133"/>
                <a:gd name="connsiteY2" fmla="*/ 307649 h 1230594"/>
                <a:gd name="connsiteX3" fmla="*/ 1051133 w 1051133"/>
                <a:gd name="connsiteY3" fmla="*/ 1230594 h 1230594"/>
                <a:gd name="connsiteX4" fmla="*/ 1051133 w 1051133"/>
                <a:gd name="connsiteY4" fmla="*/ 1230594 h 1230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1133" h="1230594">
                  <a:moveTo>
                    <a:pt x="0" y="0"/>
                  </a:moveTo>
                  <a:cubicBezTo>
                    <a:pt x="18516" y="393106"/>
                    <a:pt x="37032" y="786213"/>
                    <a:pt x="119641" y="837488"/>
                  </a:cubicBezTo>
                  <a:cubicBezTo>
                    <a:pt x="202250" y="888763"/>
                    <a:pt x="340407" y="242131"/>
                    <a:pt x="495656" y="307649"/>
                  </a:cubicBezTo>
                  <a:cubicBezTo>
                    <a:pt x="650905" y="373167"/>
                    <a:pt x="1051133" y="1230594"/>
                    <a:pt x="1051133" y="1230594"/>
                  </a:cubicBezTo>
                  <a:lnTo>
                    <a:pt x="1051133" y="1230594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023931" y="6516961"/>
              <a:ext cx="127134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008000"/>
                  </a:solidFill>
                </a:rPr>
                <a:t>Local Maximum at c</a:t>
              </a:r>
              <a:endParaRPr lang="en-US" sz="1000" dirty="0">
                <a:solidFill>
                  <a:srgbClr val="008000"/>
                </a:solidFill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>
            <a:xfrm flipH="1">
              <a:off x="7378765" y="5653484"/>
              <a:ext cx="5715" cy="708694"/>
            </a:xfrm>
            <a:prstGeom prst="line">
              <a:avLst/>
            </a:prstGeom>
            <a:ln w="19050">
              <a:solidFill>
                <a:srgbClr val="0099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7290785" y="6349407"/>
              <a:ext cx="17596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rgbClr val="008000"/>
                  </a:solidFill>
                </a:rPr>
                <a:t>c</a:t>
              </a:r>
              <a:endParaRPr lang="en-US" sz="1100" dirty="0">
                <a:solidFill>
                  <a:srgbClr val="008000"/>
                </a:solidFill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>
            <a:xfrm>
              <a:off x="7188571" y="5840412"/>
              <a:ext cx="0" cy="5089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7585835" y="5840412"/>
              <a:ext cx="0" cy="5217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/>
            <p:cNvSpPr txBox="1"/>
            <p:nvPr/>
          </p:nvSpPr>
          <p:spPr>
            <a:xfrm>
              <a:off x="7098553" y="6340729"/>
              <a:ext cx="17596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a</a:t>
              </a:r>
              <a:endParaRPr lang="en-US" sz="1100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489668" y="6348477"/>
              <a:ext cx="17596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b</a:t>
              </a:r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3569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8" grpId="0"/>
      <p:bldP spid="44" grpId="0"/>
      <p:bldP spid="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Extreme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Values of Functions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2179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The Extreme Value Theorem (Max-Min Existence Theorem)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92190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a function is continuous on a closed interval, [a, b], then the function will contain both an absolute maximum value and an absolute minimum value.</a:t>
            </a:r>
            <a:endParaRPr lang="en-US" sz="2000" dirty="0"/>
          </a:p>
        </p:txBody>
      </p:sp>
      <p:grpSp>
        <p:nvGrpSpPr>
          <p:cNvPr id="56" name="Group 55"/>
          <p:cNvGrpSpPr/>
          <p:nvPr/>
        </p:nvGrpSpPr>
        <p:grpSpPr>
          <a:xfrm>
            <a:off x="2727956" y="1910453"/>
            <a:ext cx="3769227" cy="2362200"/>
            <a:chOff x="574172" y="1905000"/>
            <a:chExt cx="3769227" cy="236220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733934" y="1905000"/>
              <a:ext cx="0" cy="23622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74172" y="3397131"/>
              <a:ext cx="376922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Freeform 7"/>
          <p:cNvSpPr/>
          <p:nvPr/>
        </p:nvSpPr>
        <p:spPr>
          <a:xfrm>
            <a:off x="4322629" y="2101543"/>
            <a:ext cx="1657663" cy="1038068"/>
          </a:xfrm>
          <a:custGeom>
            <a:avLst/>
            <a:gdLst>
              <a:gd name="connsiteX0" fmla="*/ 0 w 871309"/>
              <a:gd name="connsiteY0" fmla="*/ 0 h 545479"/>
              <a:gd name="connsiteX1" fmla="*/ 418744 w 871309"/>
              <a:gd name="connsiteY1" fmla="*/ 538385 h 545479"/>
              <a:gd name="connsiteX2" fmla="*/ 828942 w 871309"/>
              <a:gd name="connsiteY2" fmla="*/ 307648 h 545479"/>
              <a:gd name="connsiteX3" fmla="*/ 837488 w 871309"/>
              <a:gd name="connsiteY3" fmla="*/ 299103 h 545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1309" h="545479">
                <a:moveTo>
                  <a:pt x="0" y="0"/>
                </a:moveTo>
                <a:cubicBezTo>
                  <a:pt x="140293" y="243555"/>
                  <a:pt x="280587" y="487110"/>
                  <a:pt x="418744" y="538385"/>
                </a:cubicBezTo>
                <a:cubicBezTo>
                  <a:pt x="556901" y="589660"/>
                  <a:pt x="759151" y="347528"/>
                  <a:pt x="828942" y="307648"/>
                </a:cubicBezTo>
                <a:cubicBezTo>
                  <a:pt x="898733" y="267768"/>
                  <a:pt x="868110" y="283435"/>
                  <a:pt x="837488" y="29910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4322629" y="2101543"/>
            <a:ext cx="0" cy="13010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985712" y="2620576"/>
            <a:ext cx="0" cy="78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208329" y="3402584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5865992" y="3402584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</a:t>
            </a:r>
            <a:endParaRPr lang="en-US" sz="1600" dirty="0"/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3887718" y="2101543"/>
            <a:ext cx="434911" cy="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893138" y="2623987"/>
            <a:ext cx="2092574" cy="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893138" y="3139611"/>
            <a:ext cx="1263742" cy="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201784" y="3146816"/>
            <a:ext cx="0" cy="2704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087484" y="3402584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230054" y="1915906"/>
                <a:ext cx="64484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𝑎</m:t>
                      </m:r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0054" y="1915906"/>
                <a:ext cx="644845" cy="338554"/>
              </a:xfrm>
              <a:prstGeom prst="rect">
                <a:avLst/>
              </a:prstGeom>
              <a:blipFill rotWithShape="1">
                <a:blip r:embed="rId2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230053" y="2454710"/>
                <a:ext cx="64484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𝑏</m:t>
                      </m:r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0053" y="2454710"/>
                <a:ext cx="644845" cy="338554"/>
              </a:xfrm>
              <a:prstGeom prst="rect">
                <a:avLst/>
              </a:prstGeom>
              <a:blipFill rotWithShape="1">
                <a:blip r:embed="rId3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248293" y="2970334"/>
                <a:ext cx="64484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𝑐</m:t>
                      </m:r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8293" y="2970334"/>
                <a:ext cx="644845" cy="338554"/>
              </a:xfrm>
              <a:prstGeom prst="rect">
                <a:avLst/>
              </a:prstGeom>
              <a:blipFill rotWithShape="1"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3001235" y="4539734"/>
            <a:ext cx="3141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Absolute maximum value: f(a)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001235" y="4909066"/>
            <a:ext cx="3141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Absolute minimum value: f(c)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36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  <p:bldP spid="8" grpId="0" animBg="1"/>
      <p:bldP spid="42" grpId="0"/>
      <p:bldP spid="43" grpId="0"/>
      <p:bldP spid="55" grpId="0"/>
      <p:bldP spid="57" grpId="0"/>
      <p:bldP spid="58" grpId="0"/>
      <p:bldP spid="59" grpId="0"/>
      <p:bldP spid="60" grpId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Extreme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Values of Functions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2179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The Extreme Value Theorem (Max-Min Existence Theorem)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92190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a function is continuous on a closed interval, [a, b], then the function will contain both an absolute maximum value and an absolute minimum value.</a:t>
            </a:r>
            <a:endParaRPr lang="en-US" sz="2000" dirty="0"/>
          </a:p>
        </p:txBody>
      </p:sp>
      <p:grpSp>
        <p:nvGrpSpPr>
          <p:cNvPr id="56" name="Group 55"/>
          <p:cNvGrpSpPr/>
          <p:nvPr/>
        </p:nvGrpSpPr>
        <p:grpSpPr>
          <a:xfrm>
            <a:off x="2727956" y="1910453"/>
            <a:ext cx="3769227" cy="2362200"/>
            <a:chOff x="574172" y="1905000"/>
            <a:chExt cx="3769227" cy="236220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733934" y="1905000"/>
              <a:ext cx="0" cy="23622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74172" y="3397131"/>
              <a:ext cx="376922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>
            <a:stCxn id="2" idx="0"/>
          </p:cNvCxnSpPr>
          <p:nvPr/>
        </p:nvCxnSpPr>
        <p:spPr>
          <a:xfrm>
            <a:off x="4043185" y="2694211"/>
            <a:ext cx="0" cy="7230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" idx="3"/>
          </p:cNvCxnSpPr>
          <p:nvPr/>
        </p:nvCxnSpPr>
        <p:spPr>
          <a:xfrm>
            <a:off x="5835665" y="2403654"/>
            <a:ext cx="3656" cy="998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28885" y="3392118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5725021" y="3392118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</a:t>
            </a:r>
            <a:endParaRPr lang="en-US" sz="1600" dirty="0"/>
          </a:p>
        </p:txBody>
      </p:sp>
      <p:cxnSp>
        <p:nvCxnSpPr>
          <p:cNvPr id="45" name="Straight Connector 44"/>
          <p:cNvCxnSpPr>
            <a:endCxn id="57" idx="3"/>
          </p:cNvCxnSpPr>
          <p:nvPr/>
        </p:nvCxnSpPr>
        <p:spPr>
          <a:xfrm flipH="1">
            <a:off x="3883445" y="2195062"/>
            <a:ext cx="688555" cy="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3874899" y="2403654"/>
            <a:ext cx="1962594" cy="428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893138" y="3139611"/>
            <a:ext cx="1263742" cy="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201784" y="3146816"/>
            <a:ext cx="0" cy="2704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087484" y="3402584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238600" y="2025785"/>
                <a:ext cx="64484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𝑐</m:t>
                      </m:r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600" y="2025785"/>
                <a:ext cx="644845" cy="338554"/>
              </a:xfrm>
              <a:prstGeom prst="rect">
                <a:avLst/>
              </a:prstGeom>
              <a:blipFill rotWithShape="1">
                <a:blip r:embed="rId2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248292" y="2272690"/>
                <a:ext cx="64484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𝑏</m:t>
                      </m:r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8292" y="2272690"/>
                <a:ext cx="644845" cy="338554"/>
              </a:xfrm>
              <a:prstGeom prst="rect">
                <a:avLst/>
              </a:prstGeom>
              <a:blipFill rotWithShape="1">
                <a:blip r:embed="rId3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248293" y="2970334"/>
                <a:ext cx="64484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𝑑</m:t>
                      </m:r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8293" y="2970334"/>
                <a:ext cx="644845" cy="338554"/>
              </a:xfrm>
              <a:prstGeom prst="rect">
                <a:avLst/>
              </a:prstGeom>
              <a:blipFill rotWithShape="1"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3001235" y="4539734"/>
            <a:ext cx="3141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Absolute maximum value: f(c)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001235" y="4909066"/>
            <a:ext cx="3141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Absolute minimum value: f(d)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4043185" y="2195062"/>
            <a:ext cx="1792480" cy="944549"/>
          </a:xfrm>
          <a:custGeom>
            <a:avLst/>
            <a:gdLst>
              <a:gd name="connsiteX0" fmla="*/ 0 w 1478422"/>
              <a:gd name="connsiteY0" fmla="*/ 499149 h 944549"/>
              <a:gd name="connsiteX1" fmla="*/ 452927 w 1478422"/>
              <a:gd name="connsiteY1" fmla="*/ 12039 h 944549"/>
              <a:gd name="connsiteX2" fmla="*/ 948583 w 1478422"/>
              <a:gd name="connsiteY2" fmla="*/ 943530 h 944549"/>
              <a:gd name="connsiteX3" fmla="*/ 1478422 w 1478422"/>
              <a:gd name="connsiteY3" fmla="*/ 208592 h 944549"/>
              <a:gd name="connsiteX4" fmla="*/ 1478422 w 1478422"/>
              <a:gd name="connsiteY4" fmla="*/ 208592 h 944549"/>
              <a:gd name="connsiteX5" fmla="*/ 1478422 w 1478422"/>
              <a:gd name="connsiteY5" fmla="*/ 208592 h 94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8422" h="944549">
                <a:moveTo>
                  <a:pt x="0" y="499149"/>
                </a:moveTo>
                <a:cubicBezTo>
                  <a:pt x="147415" y="218562"/>
                  <a:pt x="294830" y="-62024"/>
                  <a:pt x="452927" y="12039"/>
                </a:cubicBezTo>
                <a:cubicBezTo>
                  <a:pt x="611024" y="86102"/>
                  <a:pt x="777667" y="910771"/>
                  <a:pt x="948583" y="943530"/>
                </a:cubicBezTo>
                <a:cubicBezTo>
                  <a:pt x="1119499" y="976289"/>
                  <a:pt x="1478422" y="208592"/>
                  <a:pt x="1478422" y="208592"/>
                </a:cubicBezTo>
                <a:lnTo>
                  <a:pt x="1478422" y="208592"/>
                </a:lnTo>
                <a:lnTo>
                  <a:pt x="1478422" y="208592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525009" y="2195062"/>
            <a:ext cx="3656" cy="12075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10709" y="3392118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230054" y="2524934"/>
                <a:ext cx="64484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𝑎</m:t>
                      </m:r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0054" y="2524934"/>
                <a:ext cx="644845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>
            <a:stCxn id="2" idx="0"/>
            <a:endCxn id="31" idx="3"/>
          </p:cNvCxnSpPr>
          <p:nvPr/>
        </p:nvCxnSpPr>
        <p:spPr>
          <a:xfrm flipH="1">
            <a:off x="3874899" y="2694211"/>
            <a:ext cx="168286" cy="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61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55" grpId="0"/>
      <p:bldP spid="57" grpId="0"/>
      <p:bldP spid="58" grpId="0"/>
      <p:bldP spid="59" grpId="0"/>
      <p:bldP spid="60" grpId="0"/>
      <p:bldP spid="61" grpId="0"/>
      <p:bldP spid="2" grpId="0" animBg="1"/>
      <p:bldP spid="28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Extreme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Values of Functions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2179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The Extreme Value Theorem (Max-Min Existence Theorem)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92190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a function is continuous on a closed interval, [a, b], then the function will contain both an absolute maximum value and an absolute minimum value.</a:t>
            </a:r>
            <a:endParaRPr lang="en-US" sz="2000" dirty="0"/>
          </a:p>
        </p:txBody>
      </p:sp>
      <p:cxnSp>
        <p:nvCxnSpPr>
          <p:cNvPr id="45" name="Straight Connector 44"/>
          <p:cNvCxnSpPr>
            <a:endCxn id="57" idx="3"/>
          </p:cNvCxnSpPr>
          <p:nvPr/>
        </p:nvCxnSpPr>
        <p:spPr>
          <a:xfrm flipH="1">
            <a:off x="3896976" y="2195062"/>
            <a:ext cx="688556" cy="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794931" y="2025785"/>
                <a:ext cx="110204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: </m:t>
                      </m:r>
                      <m:r>
                        <a:rPr lang="en-US" sz="1600" b="0" i="1" smtClean="0">
                          <a:latin typeface="Cambria Math"/>
                        </a:rPr>
                        <m:t>𝐷𝑁𝐸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931" y="2025785"/>
                <a:ext cx="1102045" cy="338554"/>
              </a:xfrm>
              <a:prstGeom prst="rect">
                <a:avLst/>
              </a:prstGeom>
              <a:blipFill rotWithShape="1">
                <a:blip r:embed="rId2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3001235" y="4539734"/>
            <a:ext cx="3141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Absolute maximum value: none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001235" y="4909066"/>
            <a:ext cx="3141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Absolute minimum value: f(d)</a:t>
            </a:r>
            <a:endParaRPr lang="en-US" dirty="0">
              <a:solidFill>
                <a:srgbClr val="008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727956" y="1910453"/>
            <a:ext cx="3769227" cy="2362200"/>
            <a:chOff x="2727956" y="1910453"/>
            <a:chExt cx="3769227" cy="2362200"/>
          </a:xfrm>
        </p:grpSpPr>
        <p:grpSp>
          <p:nvGrpSpPr>
            <p:cNvPr id="56" name="Group 55"/>
            <p:cNvGrpSpPr/>
            <p:nvPr/>
          </p:nvGrpSpPr>
          <p:grpSpPr>
            <a:xfrm>
              <a:off x="2727956" y="1910453"/>
              <a:ext cx="3769227" cy="2362200"/>
              <a:chOff x="574172" y="1905000"/>
              <a:chExt cx="3769227" cy="236220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1733934" y="1905000"/>
                <a:ext cx="0" cy="23622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74172" y="3397131"/>
                <a:ext cx="3769227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Connector 28"/>
            <p:cNvCxnSpPr>
              <a:stCxn id="2" idx="0"/>
            </p:cNvCxnSpPr>
            <p:nvPr/>
          </p:nvCxnSpPr>
          <p:spPr>
            <a:xfrm>
              <a:off x="4043185" y="2694211"/>
              <a:ext cx="0" cy="7230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" idx="3"/>
            </p:cNvCxnSpPr>
            <p:nvPr/>
          </p:nvCxnSpPr>
          <p:spPr>
            <a:xfrm>
              <a:off x="5835665" y="2403654"/>
              <a:ext cx="3656" cy="998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3928885" y="3392118"/>
              <a:ext cx="228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725021" y="3392118"/>
              <a:ext cx="228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b</a:t>
              </a:r>
              <a:endParaRPr lang="en-US" sz="1600" dirty="0"/>
            </a:p>
          </p:txBody>
        </p:sp>
        <p:cxnSp>
          <p:nvCxnSpPr>
            <p:cNvPr id="49" name="Straight Connector 48"/>
            <p:cNvCxnSpPr/>
            <p:nvPr/>
          </p:nvCxnSpPr>
          <p:spPr>
            <a:xfrm flipV="1">
              <a:off x="3874899" y="2403654"/>
              <a:ext cx="1962594" cy="428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3893138" y="3139611"/>
              <a:ext cx="1263742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201784" y="3146816"/>
              <a:ext cx="0" cy="2704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087484" y="3402584"/>
              <a:ext cx="228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d</a:t>
              </a:r>
              <a:endParaRPr lang="en-US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3248292" y="2272690"/>
                  <a:ext cx="64484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600" b="0" i="1" smtClean="0">
                            <a:latin typeface="Cambria Math"/>
                          </a:rPr>
                          <m:t>(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1600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48292" y="2272690"/>
                  <a:ext cx="644845" cy="33855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109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3248293" y="2970334"/>
                  <a:ext cx="64484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600" b="0" i="1" smtClean="0">
                            <a:latin typeface="Cambria Math"/>
                          </a:rPr>
                          <m:t>(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𝑑</m:t>
                        </m:r>
                        <m:r>
                          <a:rPr lang="en-US" sz="1600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48293" y="2970334"/>
                  <a:ext cx="644845" cy="33855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89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" name="Freeform 1"/>
            <p:cNvSpPr/>
            <p:nvPr/>
          </p:nvSpPr>
          <p:spPr>
            <a:xfrm>
              <a:off x="4043185" y="2195062"/>
              <a:ext cx="1792480" cy="944549"/>
            </a:xfrm>
            <a:custGeom>
              <a:avLst/>
              <a:gdLst>
                <a:gd name="connsiteX0" fmla="*/ 0 w 1478422"/>
                <a:gd name="connsiteY0" fmla="*/ 499149 h 944549"/>
                <a:gd name="connsiteX1" fmla="*/ 452927 w 1478422"/>
                <a:gd name="connsiteY1" fmla="*/ 12039 h 944549"/>
                <a:gd name="connsiteX2" fmla="*/ 948583 w 1478422"/>
                <a:gd name="connsiteY2" fmla="*/ 943530 h 944549"/>
                <a:gd name="connsiteX3" fmla="*/ 1478422 w 1478422"/>
                <a:gd name="connsiteY3" fmla="*/ 208592 h 944549"/>
                <a:gd name="connsiteX4" fmla="*/ 1478422 w 1478422"/>
                <a:gd name="connsiteY4" fmla="*/ 208592 h 944549"/>
                <a:gd name="connsiteX5" fmla="*/ 1478422 w 1478422"/>
                <a:gd name="connsiteY5" fmla="*/ 208592 h 944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78422" h="944549">
                  <a:moveTo>
                    <a:pt x="0" y="499149"/>
                  </a:moveTo>
                  <a:cubicBezTo>
                    <a:pt x="147415" y="218562"/>
                    <a:pt x="294830" y="-62024"/>
                    <a:pt x="452927" y="12039"/>
                  </a:cubicBezTo>
                  <a:cubicBezTo>
                    <a:pt x="611024" y="86102"/>
                    <a:pt x="777667" y="910771"/>
                    <a:pt x="948583" y="943530"/>
                  </a:cubicBezTo>
                  <a:cubicBezTo>
                    <a:pt x="1119499" y="976289"/>
                    <a:pt x="1478422" y="208592"/>
                    <a:pt x="1478422" y="208592"/>
                  </a:cubicBezTo>
                  <a:lnTo>
                    <a:pt x="1478422" y="208592"/>
                  </a:lnTo>
                  <a:lnTo>
                    <a:pt x="1478422" y="208592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4525009" y="2195062"/>
              <a:ext cx="3656" cy="1207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410709" y="3392118"/>
              <a:ext cx="228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c</a:t>
              </a:r>
              <a:endParaRPr lang="en-US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3230054" y="2524934"/>
                  <a:ext cx="64484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600" b="0" i="1" smtClean="0">
                            <a:latin typeface="Cambria Math"/>
                          </a:rPr>
                          <m:t>(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1600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0054" y="2524934"/>
                  <a:ext cx="644845" cy="33855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89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Straight Connector 33"/>
            <p:cNvCxnSpPr>
              <a:stCxn id="2" idx="0"/>
              <a:endCxn id="31" idx="3"/>
            </p:cNvCxnSpPr>
            <p:nvPr/>
          </p:nvCxnSpPr>
          <p:spPr>
            <a:xfrm flipH="1">
              <a:off x="3874899" y="2694211"/>
              <a:ext cx="168286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Oval 2"/>
            <p:cNvSpPr/>
            <p:nvPr/>
          </p:nvSpPr>
          <p:spPr>
            <a:xfrm>
              <a:off x="4452465" y="2137396"/>
              <a:ext cx="152400" cy="11533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400799" y="1952730"/>
            <a:ext cx="2457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 is not continuous at c.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324600" y="2364339"/>
            <a:ext cx="2533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Theorem does not apply.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73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0" grpId="0"/>
      <p:bldP spid="61" grpId="0"/>
      <p:bldP spid="7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Extreme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Values of Functions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2179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The Extreme Value Theorem (Max-Min Existence Theorem)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92190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a function is continuous on a closed interval, [a, b], then the function will contain both an absolute maximum value and an absolute minimum value.</a:t>
            </a:r>
            <a:endParaRPr lang="en-US" sz="2000" dirty="0"/>
          </a:p>
        </p:txBody>
      </p:sp>
      <p:cxnSp>
        <p:nvCxnSpPr>
          <p:cNvPr id="45" name="Straight Connector 44"/>
          <p:cNvCxnSpPr>
            <a:endCxn id="57" idx="3"/>
          </p:cNvCxnSpPr>
          <p:nvPr/>
        </p:nvCxnSpPr>
        <p:spPr>
          <a:xfrm flipH="1">
            <a:off x="3871518" y="1968118"/>
            <a:ext cx="688556" cy="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230054" y="1798841"/>
                <a:ext cx="64146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0054" y="1798841"/>
                <a:ext cx="641464" cy="338554"/>
              </a:xfrm>
              <a:prstGeom prst="rect">
                <a:avLst/>
              </a:prstGeom>
              <a:blipFill rotWithShape="1">
                <a:blip r:embed="rId2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3001235" y="4539734"/>
            <a:ext cx="3141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Absolute maximum value: f(c)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001235" y="4909066"/>
            <a:ext cx="3141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Absolute minimum value: f(d)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799" y="1952730"/>
            <a:ext cx="2457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 is not continuous at c.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324600" y="2364339"/>
            <a:ext cx="2533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Theorem does not apply.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727956" y="1798841"/>
            <a:ext cx="3769227" cy="2473812"/>
            <a:chOff x="2727956" y="1798841"/>
            <a:chExt cx="3769227" cy="2473812"/>
          </a:xfrm>
        </p:grpSpPr>
        <p:grpSp>
          <p:nvGrpSpPr>
            <p:cNvPr id="56" name="Group 55"/>
            <p:cNvGrpSpPr/>
            <p:nvPr/>
          </p:nvGrpSpPr>
          <p:grpSpPr>
            <a:xfrm>
              <a:off x="2727956" y="1910453"/>
              <a:ext cx="3769227" cy="2362200"/>
              <a:chOff x="574172" y="1905000"/>
              <a:chExt cx="3769227" cy="236220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1733934" y="1905000"/>
                <a:ext cx="0" cy="23622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74172" y="3397131"/>
                <a:ext cx="3769227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Connector 28"/>
            <p:cNvCxnSpPr>
              <a:stCxn id="2" idx="0"/>
            </p:cNvCxnSpPr>
            <p:nvPr/>
          </p:nvCxnSpPr>
          <p:spPr>
            <a:xfrm>
              <a:off x="4043185" y="2694211"/>
              <a:ext cx="0" cy="7230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" idx="3"/>
            </p:cNvCxnSpPr>
            <p:nvPr/>
          </p:nvCxnSpPr>
          <p:spPr>
            <a:xfrm>
              <a:off x="5835665" y="2403654"/>
              <a:ext cx="3656" cy="998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3928885" y="3392118"/>
              <a:ext cx="228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725021" y="3392118"/>
              <a:ext cx="228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b</a:t>
              </a:r>
              <a:endParaRPr lang="en-US" sz="1600" dirty="0"/>
            </a:p>
          </p:txBody>
        </p:sp>
        <p:cxnSp>
          <p:nvCxnSpPr>
            <p:cNvPr id="49" name="Straight Connector 48"/>
            <p:cNvCxnSpPr/>
            <p:nvPr/>
          </p:nvCxnSpPr>
          <p:spPr>
            <a:xfrm flipV="1">
              <a:off x="3874899" y="2403654"/>
              <a:ext cx="1962594" cy="428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3893138" y="3139611"/>
              <a:ext cx="1263742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201784" y="3146816"/>
              <a:ext cx="0" cy="2704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087484" y="3402584"/>
              <a:ext cx="228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d</a:t>
              </a:r>
              <a:endParaRPr lang="en-US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3248292" y="2272690"/>
                  <a:ext cx="64484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600" b="0" i="1" smtClean="0">
                            <a:latin typeface="Cambria Math"/>
                          </a:rPr>
                          <m:t>(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1600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48292" y="2272690"/>
                  <a:ext cx="644845" cy="33855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109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3248293" y="2970334"/>
                  <a:ext cx="64484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600" b="0" i="1" smtClean="0">
                            <a:latin typeface="Cambria Math"/>
                          </a:rPr>
                          <m:t>(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𝑑</m:t>
                        </m:r>
                        <m:r>
                          <a:rPr lang="en-US" sz="1600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48293" y="2970334"/>
                  <a:ext cx="644845" cy="33855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89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" name="Freeform 1"/>
            <p:cNvSpPr/>
            <p:nvPr/>
          </p:nvSpPr>
          <p:spPr>
            <a:xfrm>
              <a:off x="4043185" y="2195062"/>
              <a:ext cx="1792480" cy="944549"/>
            </a:xfrm>
            <a:custGeom>
              <a:avLst/>
              <a:gdLst>
                <a:gd name="connsiteX0" fmla="*/ 0 w 1478422"/>
                <a:gd name="connsiteY0" fmla="*/ 499149 h 944549"/>
                <a:gd name="connsiteX1" fmla="*/ 452927 w 1478422"/>
                <a:gd name="connsiteY1" fmla="*/ 12039 h 944549"/>
                <a:gd name="connsiteX2" fmla="*/ 948583 w 1478422"/>
                <a:gd name="connsiteY2" fmla="*/ 943530 h 944549"/>
                <a:gd name="connsiteX3" fmla="*/ 1478422 w 1478422"/>
                <a:gd name="connsiteY3" fmla="*/ 208592 h 944549"/>
                <a:gd name="connsiteX4" fmla="*/ 1478422 w 1478422"/>
                <a:gd name="connsiteY4" fmla="*/ 208592 h 944549"/>
                <a:gd name="connsiteX5" fmla="*/ 1478422 w 1478422"/>
                <a:gd name="connsiteY5" fmla="*/ 208592 h 944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78422" h="944549">
                  <a:moveTo>
                    <a:pt x="0" y="499149"/>
                  </a:moveTo>
                  <a:cubicBezTo>
                    <a:pt x="147415" y="218562"/>
                    <a:pt x="294830" y="-62024"/>
                    <a:pt x="452927" y="12039"/>
                  </a:cubicBezTo>
                  <a:cubicBezTo>
                    <a:pt x="611024" y="86102"/>
                    <a:pt x="777667" y="910771"/>
                    <a:pt x="948583" y="943530"/>
                  </a:cubicBezTo>
                  <a:cubicBezTo>
                    <a:pt x="1119499" y="976289"/>
                    <a:pt x="1478422" y="208592"/>
                    <a:pt x="1478422" y="208592"/>
                  </a:cubicBezTo>
                  <a:lnTo>
                    <a:pt x="1478422" y="208592"/>
                  </a:lnTo>
                  <a:lnTo>
                    <a:pt x="1478422" y="208592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4525009" y="2195062"/>
              <a:ext cx="3656" cy="1207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410709" y="3392118"/>
              <a:ext cx="228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c</a:t>
              </a:r>
              <a:endParaRPr lang="en-US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3230054" y="2524934"/>
                  <a:ext cx="64484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600" b="0" i="1" smtClean="0">
                            <a:latin typeface="Cambria Math"/>
                          </a:rPr>
                          <m:t>(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1600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0054" y="2524934"/>
                  <a:ext cx="644845" cy="33855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89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Straight Connector 33"/>
            <p:cNvCxnSpPr>
              <a:stCxn id="2" idx="0"/>
              <a:endCxn id="31" idx="3"/>
            </p:cNvCxnSpPr>
            <p:nvPr/>
          </p:nvCxnSpPr>
          <p:spPr>
            <a:xfrm flipH="1">
              <a:off x="3874899" y="2694211"/>
              <a:ext cx="168286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Oval 2"/>
            <p:cNvSpPr/>
            <p:nvPr/>
          </p:nvSpPr>
          <p:spPr>
            <a:xfrm>
              <a:off x="4452465" y="2137396"/>
              <a:ext cx="152400" cy="11533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376265" y="1798841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  <a:sym typeface="Symbol"/>
                </a:rPr>
                <a:t>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17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0" grpId="0"/>
      <p:bldP spid="61" grpId="0"/>
      <p:bldP spid="7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762000"/>
            <a:ext cx="8716576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687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598</Words>
  <Application>Microsoft Office PowerPoint</Application>
  <PresentationFormat>On-screen Show (4:3)</PresentationFormat>
  <Paragraphs>115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Floyd, Jameil D.</cp:lastModifiedBy>
  <cp:revision>59</cp:revision>
  <dcterms:created xsi:type="dcterms:W3CDTF">2013-02-24T11:59:13Z</dcterms:created>
  <dcterms:modified xsi:type="dcterms:W3CDTF">2016-03-31T11:42:36Z</dcterms:modified>
</cp:coreProperties>
</file>