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6858000"/>
  <p:notesSz cx="6858000" cy="9144000"/>
  <p:defaultTextStyle>
    <a:lvl1pPr>
      <a:defRPr>
        <a:latin typeface="Arial"/>
        <a:ea typeface="Arial"/>
        <a:cs typeface="Arial"/>
        <a:sym typeface="Arial"/>
      </a:defRPr>
    </a:lvl1pPr>
    <a:lvl2pPr indent="457200">
      <a:defRPr>
        <a:latin typeface="Arial"/>
        <a:ea typeface="Arial"/>
        <a:cs typeface="Arial"/>
        <a:sym typeface="Arial"/>
      </a:defRPr>
    </a:lvl2pPr>
    <a:lvl3pPr indent="914400">
      <a:defRPr>
        <a:latin typeface="Arial"/>
        <a:ea typeface="Arial"/>
        <a:cs typeface="Arial"/>
        <a:sym typeface="Arial"/>
      </a:defRPr>
    </a:lvl3pPr>
    <a:lvl4pPr indent="1371600">
      <a:defRPr>
        <a:latin typeface="Arial"/>
        <a:ea typeface="Arial"/>
        <a:cs typeface="Arial"/>
        <a:sym typeface="Arial"/>
      </a:defRPr>
    </a:lvl4pPr>
    <a:lvl5pPr indent="1828800">
      <a:defRPr>
        <a:latin typeface="Arial"/>
        <a:ea typeface="Arial"/>
        <a:cs typeface="Arial"/>
        <a:sym typeface="Arial"/>
      </a:defRPr>
    </a:lvl5pPr>
    <a:lvl6pPr>
      <a:defRPr>
        <a:latin typeface="Arial"/>
        <a:ea typeface="Arial"/>
        <a:cs typeface="Arial"/>
        <a:sym typeface="Arial"/>
      </a:defRPr>
    </a:lvl6pPr>
    <a:lvl7pPr>
      <a:defRPr>
        <a:latin typeface="Arial"/>
        <a:ea typeface="Arial"/>
        <a:cs typeface="Arial"/>
        <a:sym typeface="Arial"/>
      </a:defRPr>
    </a:lvl7pPr>
    <a:lvl8pPr>
      <a:defRPr>
        <a:latin typeface="Arial"/>
        <a:ea typeface="Arial"/>
        <a:cs typeface="Arial"/>
        <a:sym typeface="Arial"/>
      </a:defRPr>
    </a:lvl8pPr>
    <a:lvl9pPr>
      <a:defRPr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DDD"/>
          </a:solidFill>
        </a:fill>
      </a:tcStyle>
    </a:wholeTbl>
    <a:band2H>
      <a:tcTxStyle b="def" i="def"/>
      <a:tcStyle>
        <a:tcBdr/>
        <a:fill>
          <a:solidFill>
            <a:srgbClr val="E6EFE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999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9999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9999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ADED9"/>
          </a:solidFill>
        </a:fill>
      </a:tcStyle>
    </a:wholeTbl>
    <a:band2H>
      <a:tcTxStyle b="def" i="def"/>
      <a:tcStyle>
        <a:tcBdr/>
        <a:fill>
          <a:solidFill>
            <a:srgbClr val="EDEFED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C9C8A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C9C8A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C9C8A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999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9999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9" name="Shape 1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6" name="Shape 5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Teacher lead discussion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5"/>
          <p:cNvGrpSpPr/>
          <p:nvPr/>
        </p:nvGrpSpPr>
        <p:grpSpPr>
          <a:xfrm>
            <a:off x="0" y="914400"/>
            <a:ext cx="8686800" cy="2514600"/>
            <a:chOff x="0" y="0"/>
            <a:chExt cx="8686800" cy="2514599"/>
          </a:xfrm>
        </p:grpSpPr>
        <p:sp>
          <p:nvSpPr>
            <p:cNvPr id="10" name="Shape 10"/>
            <p:cNvSpPr/>
            <p:nvPr/>
          </p:nvSpPr>
          <p:spPr>
            <a:xfrm>
              <a:off x="228600" y="0"/>
              <a:ext cx="2514600" cy="2514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12700" cap="flat">
              <a:solidFill>
                <a:srgbClr val="009999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11" name="Shape 11"/>
            <p:cNvSpPr/>
            <p:nvPr/>
          </p:nvSpPr>
          <p:spPr>
            <a:xfrm>
              <a:off x="0" y="761999"/>
              <a:ext cx="4724400" cy="1143002"/>
            </a:xfrm>
            <a:prstGeom prst="rect">
              <a:avLst/>
            </a:prstGeom>
            <a:solidFill>
              <a:srgbClr val="9AAC98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2" name="Shape 12"/>
            <p:cNvSpPr/>
            <p:nvPr/>
          </p:nvSpPr>
          <p:spPr>
            <a:xfrm>
              <a:off x="3962400" y="761999"/>
              <a:ext cx="4724400" cy="1143002"/>
            </a:xfrm>
            <a:prstGeom prst="rect">
              <a:avLst/>
            </a:prstGeom>
            <a:gradFill flip="none" rotWithShape="1">
              <a:gsLst>
                <a:gs pos="0">
                  <a:srgbClr val="FFFFFF"/>
                </a:gs>
                <a:gs pos="100000">
                  <a:srgbClr val="9AAC98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3" name="Shape 13"/>
            <p:cNvSpPr/>
            <p:nvPr/>
          </p:nvSpPr>
          <p:spPr>
            <a:xfrm>
              <a:off x="609600" y="609600"/>
              <a:ext cx="228600" cy="1449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</a:path>
              </a:pathLst>
            </a:custGeom>
            <a:noFill/>
            <a:ln w="76200" cap="flat">
              <a:solidFill>
                <a:srgbClr val="372221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4" name="Shape 14"/>
            <p:cNvSpPr/>
            <p:nvPr/>
          </p:nvSpPr>
          <p:spPr>
            <a:xfrm>
              <a:off x="7848600" y="295275"/>
              <a:ext cx="261938" cy="137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noFill/>
            <a:ln w="76200" cap="flat">
              <a:solidFill>
                <a:srgbClr val="009999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</p:grpSp>
      <p:sp>
        <p:nvSpPr>
          <p:cNvPr id="16" name="Shape 16"/>
          <p:cNvSpPr/>
          <p:nvPr>
            <p:ph type="sldNum" sz="quarter" idx="2"/>
          </p:nvPr>
        </p:nvSpPr>
        <p:spPr>
          <a:xfrm>
            <a:off x="6553200" y="6248400"/>
            <a:ext cx="1905000" cy="226986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1377950"/>
            <a:ext cx="2133600" cy="101600"/>
          </a:xfrm>
          <a:prstGeom prst="rect">
            <a:avLst/>
          </a:prstGeom>
          <a:solidFill>
            <a:srgbClr val="9AAC9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" name="Shape 3"/>
          <p:cNvSpPr/>
          <p:nvPr/>
        </p:nvSpPr>
        <p:spPr>
          <a:xfrm>
            <a:off x="1447800" y="1377950"/>
            <a:ext cx="7239000" cy="10160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9AAC98"/>
              </a:gs>
            </a:gsLst>
            <a:lin ang="108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4" name="Shape 4"/>
          <p:cNvSpPr/>
          <p:nvPr/>
        </p:nvSpPr>
        <p:spPr>
          <a:xfrm>
            <a:off x="838200" y="561975"/>
            <a:ext cx="152401" cy="1066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ln w="76200">
            <a:solidFill>
              <a:srgbClr val="372221"/>
            </a:solidFill>
            <a:miter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5" name="Shape 5"/>
          <p:cNvSpPr/>
          <p:nvPr/>
        </p:nvSpPr>
        <p:spPr>
          <a:xfrm>
            <a:off x="8262937" y="269875"/>
            <a:ext cx="152401" cy="10731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</a:path>
            </a:pathLst>
          </a:custGeom>
          <a:ln w="76200">
            <a:solidFill>
              <a:srgbClr val="009999"/>
            </a:solidFill>
            <a:miter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6" name="Shape 6"/>
          <p:cNvSpPr/>
          <p:nvPr>
            <p:ph type="sldNum" sz="quarter" idx="2"/>
          </p:nvPr>
        </p:nvSpPr>
        <p:spPr>
          <a:xfrm>
            <a:off x="6705600" y="6248400"/>
            <a:ext cx="1905000" cy="226986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000"/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</p:sldLayoutIdLst>
  <p:transition spd="med" advClick="1"/>
  <p:txStyles>
    <p:titleStyle>
      <a:lvl1pPr>
        <a:defRPr sz="4000">
          <a:solidFill>
            <a:srgbClr val="372221"/>
          </a:solidFill>
          <a:latin typeface="Arial"/>
          <a:ea typeface="Arial"/>
          <a:cs typeface="Arial"/>
          <a:sym typeface="Arial"/>
        </a:defRPr>
      </a:lvl1pPr>
      <a:lvl2pPr>
        <a:defRPr sz="4000">
          <a:solidFill>
            <a:srgbClr val="372221"/>
          </a:solidFill>
          <a:latin typeface="Arial"/>
          <a:ea typeface="Arial"/>
          <a:cs typeface="Arial"/>
          <a:sym typeface="Arial"/>
        </a:defRPr>
      </a:lvl2pPr>
      <a:lvl3pPr>
        <a:defRPr sz="4000">
          <a:solidFill>
            <a:srgbClr val="372221"/>
          </a:solidFill>
          <a:latin typeface="Arial"/>
          <a:ea typeface="Arial"/>
          <a:cs typeface="Arial"/>
          <a:sym typeface="Arial"/>
        </a:defRPr>
      </a:lvl3pPr>
      <a:lvl4pPr>
        <a:defRPr sz="4000">
          <a:solidFill>
            <a:srgbClr val="372221"/>
          </a:solidFill>
          <a:latin typeface="Arial"/>
          <a:ea typeface="Arial"/>
          <a:cs typeface="Arial"/>
          <a:sym typeface="Arial"/>
        </a:defRPr>
      </a:lvl4pPr>
      <a:lvl5pPr>
        <a:defRPr sz="4000">
          <a:solidFill>
            <a:srgbClr val="372221"/>
          </a:solidFill>
          <a:latin typeface="Arial"/>
          <a:ea typeface="Arial"/>
          <a:cs typeface="Arial"/>
          <a:sym typeface="Arial"/>
        </a:defRPr>
      </a:lvl5pPr>
      <a:lvl6pPr indent="457200">
        <a:defRPr sz="4000">
          <a:solidFill>
            <a:srgbClr val="372221"/>
          </a:solidFill>
          <a:latin typeface="Arial"/>
          <a:ea typeface="Arial"/>
          <a:cs typeface="Arial"/>
          <a:sym typeface="Arial"/>
        </a:defRPr>
      </a:lvl6pPr>
      <a:lvl7pPr indent="914400">
        <a:defRPr sz="4000">
          <a:solidFill>
            <a:srgbClr val="372221"/>
          </a:solidFill>
          <a:latin typeface="Arial"/>
          <a:ea typeface="Arial"/>
          <a:cs typeface="Arial"/>
          <a:sym typeface="Arial"/>
        </a:defRPr>
      </a:lvl7pPr>
      <a:lvl8pPr indent="1371600">
        <a:defRPr sz="4000">
          <a:solidFill>
            <a:srgbClr val="372221"/>
          </a:solidFill>
          <a:latin typeface="Arial"/>
          <a:ea typeface="Arial"/>
          <a:cs typeface="Arial"/>
          <a:sym typeface="Arial"/>
        </a:defRPr>
      </a:lvl8pPr>
      <a:lvl9pPr indent="1828800">
        <a:defRPr sz="4000">
          <a:solidFill>
            <a:srgbClr val="372221"/>
          </a:solidFill>
          <a:latin typeface="Arial"/>
          <a:ea typeface="Arial"/>
          <a:cs typeface="Arial"/>
          <a:sym typeface="Arial"/>
        </a:defRPr>
      </a:lvl9pPr>
    </p:titleStyle>
    <p:bodyStyle>
      <a:lvl1pPr marL="447675" indent="-447675">
        <a:spcBef>
          <a:spcPts val="700"/>
        </a:spcBef>
        <a:buClr>
          <a:srgbClr val="009999"/>
        </a:buClr>
        <a:buSzPct val="70000"/>
        <a:buFont typeface="Wingdings"/>
        <a:buChar char="■"/>
        <a:defRPr sz="3200">
          <a:latin typeface="Arial"/>
          <a:ea typeface="Arial"/>
          <a:cs typeface="Arial"/>
          <a:sym typeface="Arial"/>
        </a:defRPr>
      </a:lvl1pPr>
      <a:lvl2pPr marL="951819" indent="-502557">
        <a:spcBef>
          <a:spcPts val="700"/>
        </a:spcBef>
        <a:buClr>
          <a:srgbClr val="009999"/>
        </a:buClr>
        <a:buSzPct val="65000"/>
        <a:buFont typeface="Wingdings"/>
        <a:buChar char="○"/>
        <a:defRPr sz="3200">
          <a:latin typeface="Arial"/>
          <a:ea typeface="Arial"/>
          <a:cs typeface="Arial"/>
          <a:sym typeface="Arial"/>
        </a:defRPr>
      </a:lvl2pPr>
      <a:lvl3pPr marL="1428220" indent="-537633">
        <a:spcBef>
          <a:spcPts val="700"/>
        </a:spcBef>
        <a:buClr>
          <a:srgbClr val="009999"/>
        </a:buClr>
        <a:buSzPct val="70000"/>
        <a:buFont typeface="Wingdings"/>
        <a:buChar char="■"/>
        <a:defRPr sz="3200">
          <a:latin typeface="Arial"/>
          <a:ea typeface="Arial"/>
          <a:cs typeface="Arial"/>
          <a:sym typeface="Arial"/>
        </a:defRPr>
      </a:lvl3pPr>
      <a:lvl4pPr marL="1912620" indent="-617220">
        <a:spcBef>
          <a:spcPts val="700"/>
        </a:spcBef>
        <a:buClr>
          <a:srgbClr val="009999"/>
        </a:buClr>
        <a:buSzPct val="75000"/>
        <a:buFont typeface="Wingdings"/>
        <a:buChar char="○"/>
        <a:defRPr sz="3200">
          <a:latin typeface="Arial"/>
          <a:ea typeface="Arial"/>
          <a:cs typeface="Arial"/>
          <a:sym typeface="Arial"/>
        </a:defRPr>
      </a:lvl4pPr>
      <a:lvl5pPr marL="2371372" indent="-688622">
        <a:spcBef>
          <a:spcPts val="700"/>
        </a:spcBef>
        <a:buClr>
          <a:srgbClr val="009999"/>
        </a:buClr>
        <a:buSzPct val="70000"/>
        <a:buFont typeface="Wingdings"/>
        <a:buChar char="■"/>
        <a:defRPr sz="3200">
          <a:latin typeface="Arial"/>
          <a:ea typeface="Arial"/>
          <a:cs typeface="Arial"/>
          <a:sym typeface="Arial"/>
        </a:defRPr>
      </a:lvl5pPr>
      <a:lvl6pPr marL="2828572" indent="-688622">
        <a:spcBef>
          <a:spcPts val="700"/>
        </a:spcBef>
        <a:buClr>
          <a:srgbClr val="009999"/>
        </a:buClr>
        <a:buSzPct val="70000"/>
        <a:buFont typeface="Wingdings"/>
        <a:buChar char="•"/>
        <a:defRPr sz="3200">
          <a:latin typeface="Arial"/>
          <a:ea typeface="Arial"/>
          <a:cs typeface="Arial"/>
          <a:sym typeface="Arial"/>
        </a:defRPr>
      </a:lvl6pPr>
      <a:lvl7pPr marL="3285772" indent="-688622">
        <a:spcBef>
          <a:spcPts val="700"/>
        </a:spcBef>
        <a:buClr>
          <a:srgbClr val="009999"/>
        </a:buClr>
        <a:buSzPct val="70000"/>
        <a:buFont typeface="Wingdings"/>
        <a:buChar char="•"/>
        <a:defRPr sz="3200">
          <a:latin typeface="Arial"/>
          <a:ea typeface="Arial"/>
          <a:cs typeface="Arial"/>
          <a:sym typeface="Arial"/>
        </a:defRPr>
      </a:lvl7pPr>
      <a:lvl8pPr marL="3742972" indent="-688622">
        <a:spcBef>
          <a:spcPts val="700"/>
        </a:spcBef>
        <a:buClr>
          <a:srgbClr val="009999"/>
        </a:buClr>
        <a:buSzPct val="70000"/>
        <a:buFont typeface="Wingdings"/>
        <a:buChar char="•"/>
        <a:defRPr sz="3200">
          <a:latin typeface="Arial"/>
          <a:ea typeface="Arial"/>
          <a:cs typeface="Arial"/>
          <a:sym typeface="Arial"/>
        </a:defRPr>
      </a:lvl8pPr>
      <a:lvl9pPr marL="4200172" indent="-688622">
        <a:spcBef>
          <a:spcPts val="700"/>
        </a:spcBef>
        <a:buClr>
          <a:srgbClr val="009999"/>
        </a:buClr>
        <a:buSzPct val="70000"/>
        <a:buFont typeface="Wingdings"/>
        <a:buChar char="•"/>
        <a:defRPr sz="3200">
          <a:latin typeface="Arial"/>
          <a:ea typeface="Arial"/>
          <a:cs typeface="Arial"/>
          <a:sym typeface="Arial"/>
        </a:defRPr>
      </a:lvl9pPr>
    </p:bodyStyle>
    <p:otherStyle>
      <a:lvl1pPr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8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9.png"/><Relationship Id="rId3" Type="http://schemas.openxmlformats.org/officeDocument/2006/relationships/image" Target="../media/image3.png"/><Relationship Id="rId4" Type="http://schemas.openxmlformats.org/officeDocument/2006/relationships/image" Target="../media/image20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Relationship Id="rId3" Type="http://schemas.openxmlformats.org/officeDocument/2006/relationships/image" Target="../media/image21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3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 idx="4294967295"/>
          </p:nvPr>
        </p:nvSpPr>
        <p:spPr>
          <a:xfrm>
            <a:off x="1143000" y="0"/>
            <a:ext cx="7315200" cy="160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006699"/>
                </a:solidFill>
                <a:latin typeface="Arial Bold"/>
                <a:ea typeface="Arial Bold"/>
                <a:cs typeface="Arial Bold"/>
                <a:sym typeface="Arial Bold"/>
              </a:rPr>
              <a:t>Section 4.6. Graphs of Other      </a:t>
            </a:r>
            <a:br>
              <a:rPr sz="4000">
                <a:solidFill>
                  <a:srgbClr val="006699"/>
                </a:solidFill>
                <a:latin typeface="Arial Bold"/>
                <a:ea typeface="Arial Bold"/>
                <a:cs typeface="Arial Bold"/>
                <a:sym typeface="Arial Bold"/>
              </a:rPr>
            </a:br>
            <a:r>
              <a:rPr sz="4000">
                <a:solidFill>
                  <a:srgbClr val="006699"/>
                </a:solidFill>
                <a:latin typeface="Arial Bold"/>
                <a:ea typeface="Arial Bold"/>
                <a:cs typeface="Arial Bold"/>
                <a:sym typeface="Arial Bold"/>
              </a:rPr>
              <a:t>    Trigonometric Functions</a:t>
            </a:r>
          </a:p>
        </p:txBody>
      </p:sp>
      <p:sp>
        <p:nvSpPr>
          <p:cNvPr id="22" name="Shape 22"/>
          <p:cNvSpPr/>
          <p:nvPr/>
        </p:nvSpPr>
        <p:spPr>
          <a:xfrm>
            <a:off x="838200" y="1828800"/>
            <a:ext cx="8305800" cy="4853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3600"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r>
              <a:rPr sz="3600">
                <a:solidFill>
                  <a:srgbClr val="006699"/>
                </a:solidFill>
                <a:latin typeface="Comic Sans MS Bold"/>
                <a:ea typeface="Comic Sans MS Bold"/>
                <a:cs typeface="Comic Sans MS Bold"/>
                <a:sym typeface="Comic Sans MS Bold"/>
              </a:rPr>
              <a:t>What you should learn</a:t>
            </a:r>
            <a:endParaRPr sz="3600">
              <a:solidFill>
                <a:srgbClr val="006699"/>
              </a:solidFill>
              <a:latin typeface="Comic Sans MS Bold"/>
              <a:ea typeface="Comic Sans MS Bold"/>
              <a:cs typeface="Comic Sans MS Bold"/>
              <a:sym typeface="Comic Sans MS Bold"/>
            </a:endParaRPr>
          </a:p>
          <a:p>
            <a:pPr lvl="0"/>
            <a:endParaRPr sz="3200">
              <a:solidFill>
                <a:srgbClr val="006699"/>
              </a:solidFill>
              <a:latin typeface="Comic Sans MS Bold"/>
              <a:ea typeface="Comic Sans MS Bold"/>
              <a:cs typeface="Comic Sans MS Bold"/>
              <a:sym typeface="Comic Sans MS Bold"/>
            </a:endParaRPr>
          </a:p>
          <a:p>
            <a:pPr lvl="0"/>
            <a:endParaRPr sz="1600">
              <a:solidFill>
                <a:srgbClr val="006699"/>
              </a:solidFill>
              <a:latin typeface="Comic Sans MS Bold"/>
              <a:ea typeface="Comic Sans MS Bold"/>
              <a:cs typeface="Comic Sans MS Bold"/>
              <a:sym typeface="Comic Sans MS Bold"/>
            </a:endParaRPr>
          </a:p>
          <a:p>
            <a:pPr lvl="0">
              <a:buClr>
                <a:srgbClr val="FF0000"/>
              </a:buClr>
              <a:buSzPct val="100000"/>
              <a:buFont typeface="Comic Sans MS"/>
              <a:buChar char="•"/>
            </a:pPr>
            <a:r>
              <a:rPr sz="320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Sketch the graphs of tangent functions.</a:t>
            </a:r>
            <a:endParaRPr sz="320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/>
            <a:endParaRPr sz="140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/>
            <a:r>
              <a:rPr sz="3200">
                <a:latin typeface="Comic Sans MS"/>
                <a:ea typeface="Comic Sans MS"/>
                <a:cs typeface="Comic Sans MS"/>
                <a:sym typeface="Comic Sans MS"/>
              </a:rPr>
              <a:t>• Sketch the graphs of cotangent </a:t>
            </a:r>
            <a:endParaRPr sz="3200"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/>
            <a:r>
              <a:rPr sz="3200">
                <a:latin typeface="Comic Sans MS"/>
                <a:ea typeface="Comic Sans MS"/>
                <a:cs typeface="Comic Sans MS"/>
                <a:sym typeface="Comic Sans MS"/>
              </a:rPr>
              <a:t>  functions.</a:t>
            </a:r>
            <a:endParaRPr sz="3200"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/>
            <a:endParaRPr sz="1400"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/>
            <a:r>
              <a:rPr sz="3200">
                <a:latin typeface="Comic Sans MS"/>
                <a:ea typeface="Comic Sans MS"/>
                <a:cs typeface="Comic Sans MS"/>
                <a:sym typeface="Comic Sans MS"/>
              </a:rPr>
              <a:t>• </a:t>
            </a:r>
            <a:r>
              <a:rPr sz="320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Sketch the graphs of secant and </a:t>
            </a:r>
            <a:endParaRPr sz="320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/>
            <a:r>
              <a:rPr sz="320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cosecant functions.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" grpId="1"/>
      <p:bldP build="p" bldLvl="5" animBg="1" rev="0" advAuto="0" spid="22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title" idx="4294967295"/>
          </p:nvPr>
        </p:nvSpPr>
        <p:spPr>
          <a:xfrm>
            <a:off x="990600" y="381000"/>
            <a:ext cx="7450138" cy="671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>
              <a:defRPr sz="3200">
                <a:solidFill>
                  <a:srgbClr val="009999"/>
                </a:solidFill>
                <a:latin typeface="Comic Sans MS Bold"/>
                <a:ea typeface="Comic Sans MS Bold"/>
                <a:cs typeface="Comic Sans MS Bold"/>
                <a:sym typeface="Comic Sans MS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009999"/>
                </a:solidFill>
              </a:rPr>
              <a:t>Graphs of the Reciprocal Functions</a:t>
            </a:r>
          </a:p>
        </p:txBody>
      </p:sp>
      <p:pic>
        <p:nvPicPr>
          <p:cNvPr id="71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9600" y="1905000"/>
            <a:ext cx="8072438" cy="44418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type="body" idx="4294967295"/>
          </p:nvPr>
        </p:nvSpPr>
        <p:spPr>
          <a:xfrm>
            <a:off x="914400" y="1752600"/>
            <a:ext cx="7661275" cy="411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 lvl="0">
              <a:defRPr sz="1800"/>
            </a:pPr>
            <a:r>
              <a:rPr sz="3200"/>
              <a:t>Sketch the graph of: </a:t>
            </a:r>
          </a:p>
        </p:txBody>
      </p:sp>
      <p:sp>
        <p:nvSpPr>
          <p:cNvPr id="74" name="Shape 74"/>
          <p:cNvSpPr/>
          <p:nvPr>
            <p:ph type="title" idx="4294967295"/>
          </p:nvPr>
        </p:nvSpPr>
        <p:spPr>
          <a:xfrm>
            <a:off x="914400" y="304800"/>
            <a:ext cx="6840538" cy="9001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>
              <a:defRPr sz="3200">
                <a:solidFill>
                  <a:srgbClr val="133B45"/>
                </a:solidFill>
                <a:latin typeface="Comic Sans MS Bold"/>
                <a:ea typeface="Comic Sans MS Bold"/>
                <a:cs typeface="Comic Sans MS Bold"/>
                <a:sym typeface="Comic Sans MS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133B45"/>
                </a:solidFill>
              </a:rPr>
              <a:t>Graph of the Cosecant Function</a:t>
            </a:r>
          </a:p>
        </p:txBody>
      </p:sp>
      <p:pic>
        <p:nvPicPr>
          <p:cNvPr id="75" name="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38800" y="1600200"/>
            <a:ext cx="2971800" cy="993775"/>
          </a:xfrm>
          <a:prstGeom prst="rect">
            <a:avLst/>
          </a:prstGeom>
          <a:ln w="12700">
            <a:miter lim="400000"/>
          </a:ln>
        </p:spPr>
      </p:pic>
      <p:pic>
        <p:nvPicPr>
          <p:cNvPr id="76" name="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8600" y="2743200"/>
            <a:ext cx="6477000" cy="2928938"/>
          </a:xfrm>
          <a:prstGeom prst="rect">
            <a:avLst/>
          </a:prstGeom>
          <a:ln w="12700">
            <a:miter lim="400000"/>
          </a:ln>
        </p:spPr>
      </p:pic>
      <p:pic>
        <p:nvPicPr>
          <p:cNvPr id="77" name="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551612" y="2819400"/>
            <a:ext cx="2592388" cy="2743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type="body" idx="4294967295"/>
          </p:nvPr>
        </p:nvSpPr>
        <p:spPr>
          <a:xfrm>
            <a:off x="914400" y="1600200"/>
            <a:ext cx="7661275" cy="411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 lvl="0">
              <a:defRPr sz="1800"/>
            </a:pPr>
            <a:r>
              <a:rPr sz="3200"/>
              <a:t>Sketch the graph of:  y = sec 2x </a:t>
            </a:r>
          </a:p>
        </p:txBody>
      </p:sp>
      <p:sp>
        <p:nvSpPr>
          <p:cNvPr id="80" name="Shape 80"/>
          <p:cNvSpPr/>
          <p:nvPr>
            <p:ph type="title" idx="4294967295"/>
          </p:nvPr>
        </p:nvSpPr>
        <p:spPr>
          <a:xfrm>
            <a:off x="1295400" y="533399"/>
            <a:ext cx="6459538" cy="595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defTabSz="813816">
              <a:defRPr sz="2848">
                <a:solidFill>
                  <a:srgbClr val="133B45"/>
                </a:solidFill>
                <a:latin typeface="Comic Sans MS Bold"/>
                <a:ea typeface="Comic Sans MS Bold"/>
                <a:cs typeface="Comic Sans MS Bold"/>
                <a:sym typeface="Comic Sans MS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48">
                <a:solidFill>
                  <a:srgbClr val="133B45"/>
                </a:solidFill>
              </a:rPr>
              <a:t>Graph of the Secant Function</a:t>
            </a:r>
          </a:p>
        </p:txBody>
      </p:sp>
      <p:pic>
        <p:nvPicPr>
          <p:cNvPr id="81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8600" y="2743200"/>
            <a:ext cx="6477000" cy="2928938"/>
          </a:xfrm>
          <a:prstGeom prst="rect">
            <a:avLst/>
          </a:prstGeom>
          <a:ln w="12700">
            <a:miter lim="400000"/>
          </a:ln>
        </p:spPr>
      </p:pic>
      <p:pic>
        <p:nvPicPr>
          <p:cNvPr id="82" name="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24625" y="2895600"/>
            <a:ext cx="2619375" cy="2819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title" idx="4294967295"/>
          </p:nvPr>
        </p:nvSpPr>
        <p:spPr>
          <a:xfrm>
            <a:off x="1676400" y="381000"/>
            <a:ext cx="6324600" cy="969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 defTabSz="704087">
              <a:defRPr sz="1800">
                <a:solidFill>
                  <a:srgbClr val="000000"/>
                </a:solidFill>
              </a:defRPr>
            </a:pPr>
            <a:r>
              <a:rPr sz="2464">
                <a:solidFill>
                  <a:srgbClr val="133B45"/>
                </a:solidFill>
                <a:latin typeface="Comic Sans MS Bold"/>
                <a:ea typeface="Comic Sans MS Bold"/>
                <a:cs typeface="Comic Sans MS Bold"/>
                <a:sym typeface="Comic Sans MS Bold"/>
              </a:rPr>
              <a:t>Graph of the Tangent Function</a:t>
            </a:r>
            <a:br>
              <a:rPr sz="2464">
                <a:solidFill>
                  <a:srgbClr val="133B45"/>
                </a:solidFill>
                <a:latin typeface="Comic Sans MS Bold"/>
                <a:ea typeface="Comic Sans MS Bold"/>
                <a:cs typeface="Comic Sans MS Bold"/>
                <a:sym typeface="Comic Sans MS Bold"/>
              </a:rPr>
            </a:br>
            <a:r>
              <a:rPr sz="2464">
                <a:solidFill>
                  <a:srgbClr val="133B45"/>
                </a:solidFill>
                <a:latin typeface="Comic Sans MS Bold"/>
                <a:ea typeface="Comic Sans MS Bold"/>
                <a:cs typeface="Comic Sans MS Bold"/>
                <a:sym typeface="Comic Sans MS Bold"/>
              </a:rPr>
              <a:t>           y = tan x</a:t>
            </a:r>
          </a:p>
        </p:txBody>
      </p:sp>
      <p:pic>
        <p:nvPicPr>
          <p:cNvPr id="25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2000" y="2362200"/>
            <a:ext cx="7772400" cy="1189038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Shape 26"/>
          <p:cNvSpPr/>
          <p:nvPr/>
        </p:nvSpPr>
        <p:spPr>
          <a:xfrm>
            <a:off x="380999" y="1676400"/>
            <a:ext cx="8763002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006699"/>
                </a:solidFill>
                <a:latin typeface="Comic Sans MS Bold"/>
                <a:ea typeface="Comic Sans MS Bold"/>
                <a:cs typeface="Comic Sans MS Bold"/>
                <a:sym typeface="Comic Sans MS Bold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006699"/>
                </a:solidFill>
              </a:rPr>
              <a:t>Recall that the tangent function is odd, thus tan (-x) = -tan x. Therefore, the graph of y = tan x is symmetric with respect to the origin.</a:t>
            </a:r>
          </a:p>
        </p:txBody>
      </p:sp>
      <p:pic>
        <p:nvPicPr>
          <p:cNvPr id="27" name="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71600" y="3560762"/>
            <a:ext cx="6629400" cy="32972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after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" grpId="1"/>
      <p:bldP build="whole" bldLvl="1" animBg="1" rev="0" advAuto="0" spid="27" grpId="3"/>
      <p:bldP build="whole" bldLvl="1" animBg="1" rev="0" advAuto="0" spid="25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 idx="4294967295"/>
          </p:nvPr>
        </p:nvSpPr>
        <p:spPr>
          <a:xfrm>
            <a:off x="1066800" y="762000"/>
            <a:ext cx="7162800" cy="7270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 algn="ctr" defTabSz="530351">
              <a:defRPr sz="1800">
                <a:solidFill>
                  <a:srgbClr val="000000"/>
                </a:solidFill>
              </a:defRPr>
            </a:pPr>
            <a:r>
              <a:rPr sz="1740">
                <a:solidFill>
                  <a:srgbClr val="006699"/>
                </a:solidFill>
                <a:latin typeface="Comic Sans MS Bold"/>
                <a:ea typeface="Comic Sans MS Bold"/>
                <a:cs typeface="Comic Sans MS Bold"/>
                <a:sym typeface="Comic Sans MS Bold"/>
              </a:rPr>
              <a:t>Transforming a Tangent Function</a:t>
            </a:r>
            <a:br>
              <a:rPr sz="1740">
                <a:solidFill>
                  <a:srgbClr val="006699"/>
                </a:solidFill>
                <a:latin typeface="Comic Sans MS Bold"/>
                <a:ea typeface="Comic Sans MS Bold"/>
                <a:cs typeface="Comic Sans MS Bold"/>
                <a:sym typeface="Comic Sans MS Bold"/>
              </a:rPr>
            </a:br>
            <a:r>
              <a:rPr sz="1740">
                <a:solidFill>
                  <a:srgbClr val="006699"/>
                </a:solidFill>
                <a:latin typeface="Comic Sans MS Bold"/>
                <a:ea typeface="Comic Sans MS Bold"/>
                <a:cs typeface="Comic Sans MS Bold"/>
                <a:sym typeface="Comic Sans MS Bold"/>
              </a:rPr>
              <a:t> </a:t>
            </a:r>
            <a:r>
              <a:rPr sz="1624">
                <a:solidFill>
                  <a:srgbClr val="006699"/>
                </a:solidFill>
                <a:latin typeface="Comic Sans MS Bold"/>
                <a:ea typeface="Comic Sans MS Bold"/>
                <a:cs typeface="Comic Sans MS Bold"/>
                <a:sym typeface="Comic Sans MS Bold"/>
              </a:rPr>
              <a:t>y = a tan (bx - c)</a:t>
            </a:r>
            <a:r>
              <a:rPr sz="2088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0" name="Shape 30"/>
          <p:cNvSpPr/>
          <p:nvPr>
            <p:ph type="body" idx="4294967295"/>
          </p:nvPr>
        </p:nvSpPr>
        <p:spPr>
          <a:xfrm>
            <a:off x="381000" y="1981200"/>
            <a:ext cx="8458200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271402" indent="-271402" defTabSz="886968">
              <a:spcBef>
                <a:spcPts val="400"/>
              </a:spcBef>
              <a:defRPr sz="1800"/>
            </a:pPr>
            <a:r>
              <a:rPr sz="1940">
                <a:solidFill>
                  <a:srgbClr val="133B45"/>
                </a:solidFill>
              </a:rPr>
              <a:t>Two consecutive vertical asymptotes can be found by solving the equations</a:t>
            </a:r>
            <a:endParaRPr sz="1940">
              <a:solidFill>
                <a:srgbClr val="133B45"/>
              </a:solidFill>
            </a:endParaRPr>
          </a:p>
          <a:p>
            <a:pPr lvl="0" marL="434244" indent="-434244" defTabSz="886968">
              <a:spcBef>
                <a:spcPts val="600"/>
              </a:spcBef>
              <a:buSzTx/>
              <a:buNone/>
              <a:defRPr sz="1800"/>
            </a:pPr>
            <a:r>
              <a:rPr sz="1940">
                <a:solidFill>
                  <a:srgbClr val="FF0000"/>
                </a:solidFill>
              </a:rPr>
              <a:t>       </a:t>
            </a:r>
            <a:r>
              <a:rPr b="1" i="1" sz="1940">
                <a:solidFill>
                  <a:srgbClr val="FF0000"/>
                </a:solidFill>
                <a:latin typeface="Albertus MT Lt"/>
                <a:ea typeface="Albertus MT Lt"/>
                <a:cs typeface="Albertus MT Lt"/>
                <a:sym typeface="Albertus MT Lt"/>
              </a:rPr>
              <a:t>  </a:t>
            </a:r>
            <a:r>
              <a:rPr b="1" i="1" sz="2716">
                <a:solidFill>
                  <a:srgbClr val="006699"/>
                </a:solidFill>
                <a:latin typeface="Albertus MT Lt"/>
                <a:ea typeface="Albertus MT Lt"/>
                <a:cs typeface="Albertus MT Lt"/>
                <a:sym typeface="Albertus MT Lt"/>
              </a:rPr>
              <a:t>bx – c = - </a:t>
            </a:r>
            <a:r>
              <a:rPr b="1" i="1" sz="2716">
                <a:solidFill>
                  <a:srgbClr val="006699"/>
                </a:solidFill>
              </a:rPr>
              <a:t>π</a:t>
            </a:r>
            <a:r>
              <a:rPr b="1" i="1" sz="2716">
                <a:solidFill>
                  <a:srgbClr val="006699"/>
                </a:solidFill>
                <a:latin typeface="Albertus MT Lt"/>
                <a:ea typeface="Albertus MT Lt"/>
                <a:cs typeface="Albertus MT Lt"/>
                <a:sym typeface="Albertus MT Lt"/>
              </a:rPr>
              <a:t>/2   and     bx – c = </a:t>
            </a:r>
            <a:r>
              <a:rPr b="1" i="1" sz="2716">
                <a:solidFill>
                  <a:srgbClr val="006699"/>
                </a:solidFill>
              </a:rPr>
              <a:t>π</a:t>
            </a:r>
            <a:r>
              <a:rPr b="1" i="1" sz="2716">
                <a:solidFill>
                  <a:srgbClr val="006699"/>
                </a:solidFill>
                <a:latin typeface="Albertus MT Lt"/>
                <a:ea typeface="Albertus MT Lt"/>
                <a:cs typeface="Albertus MT Lt"/>
                <a:sym typeface="Albertus MT Lt"/>
              </a:rPr>
              <a:t>/2</a:t>
            </a:r>
            <a:r>
              <a:rPr b="1" i="1" sz="2716">
                <a:solidFill>
                  <a:srgbClr val="FF0000"/>
                </a:solidFill>
                <a:latin typeface="Albertus MT Lt"/>
                <a:ea typeface="Albertus MT Lt"/>
                <a:cs typeface="Albertus MT Lt"/>
                <a:sym typeface="Albertus MT Lt"/>
              </a:rPr>
              <a:t> </a:t>
            </a:r>
            <a:endParaRPr b="1" i="1" sz="2716">
              <a:solidFill>
                <a:srgbClr val="FF0000"/>
              </a:solidFill>
              <a:latin typeface="Albertus MT Lt"/>
              <a:ea typeface="Albertus MT Lt"/>
              <a:cs typeface="Albertus MT Lt"/>
              <a:sym typeface="Albertus MT Lt"/>
            </a:endParaRPr>
          </a:p>
          <a:p>
            <a:pPr lvl="0" marL="434244" indent="-434244" defTabSz="886968">
              <a:buSzTx/>
              <a:buNone/>
              <a:defRPr sz="1800"/>
            </a:pPr>
            <a:endParaRPr sz="1940">
              <a:solidFill>
                <a:srgbClr val="FF0000"/>
              </a:solidFill>
            </a:endParaRPr>
          </a:p>
          <a:p>
            <a:pPr lvl="0" marL="271402" indent="-271402" defTabSz="886968">
              <a:spcBef>
                <a:spcPts val="400"/>
              </a:spcBef>
              <a:defRPr sz="1800"/>
            </a:pPr>
            <a:r>
              <a:rPr sz="1940">
                <a:solidFill>
                  <a:srgbClr val="133B45"/>
                </a:solidFill>
              </a:rPr>
              <a:t>The</a:t>
            </a:r>
            <a:r>
              <a:rPr sz="1940">
                <a:solidFill>
                  <a:srgbClr val="133B45"/>
                </a:solidFill>
                <a:latin typeface="Algerian"/>
                <a:ea typeface="Algerian"/>
                <a:cs typeface="Algerian"/>
                <a:sym typeface="Algerian"/>
              </a:rPr>
              <a:t> </a:t>
            </a:r>
            <a:r>
              <a:rPr sz="1940">
                <a:solidFill>
                  <a:srgbClr val="FF0000"/>
                </a:solidFill>
                <a:latin typeface="Algerian"/>
                <a:ea typeface="Algerian"/>
                <a:cs typeface="Algerian"/>
                <a:sym typeface="Algerian"/>
              </a:rPr>
              <a:t>period</a:t>
            </a:r>
            <a:r>
              <a:rPr sz="1940">
                <a:solidFill>
                  <a:srgbClr val="133B45"/>
                </a:solidFill>
                <a:latin typeface="Algerian"/>
                <a:ea typeface="Algerian"/>
                <a:cs typeface="Algerian"/>
                <a:sym typeface="Algerian"/>
              </a:rPr>
              <a:t> </a:t>
            </a:r>
            <a:r>
              <a:rPr sz="1940">
                <a:solidFill>
                  <a:srgbClr val="133B45"/>
                </a:solidFill>
              </a:rPr>
              <a:t>of the function y = a tan (bx - c) is the </a:t>
            </a:r>
            <a:r>
              <a:rPr sz="1940">
                <a:solidFill>
                  <a:srgbClr val="FF0000"/>
                </a:solidFill>
              </a:rPr>
              <a:t>distance between two consecutive vertical asymptotes.</a:t>
            </a:r>
            <a:endParaRPr sz="1940">
              <a:solidFill>
                <a:srgbClr val="FF0000"/>
              </a:solidFill>
            </a:endParaRPr>
          </a:p>
          <a:p>
            <a:pPr lvl="0" marL="434244" indent="-434244" defTabSz="886968">
              <a:defRPr sz="1800"/>
            </a:pPr>
            <a:endParaRPr sz="1940">
              <a:solidFill>
                <a:srgbClr val="FF0000"/>
              </a:solidFill>
            </a:endParaRPr>
          </a:p>
          <a:p>
            <a:pPr lvl="0" marL="434244" indent="-434244" defTabSz="886968">
              <a:buSzTx/>
              <a:buNone/>
              <a:defRPr sz="1800"/>
            </a:pPr>
            <a:endParaRPr sz="776">
              <a:solidFill>
                <a:srgbClr val="FF0000"/>
              </a:solidFill>
            </a:endParaRPr>
          </a:p>
          <a:p>
            <a:pPr lvl="0" marL="271402" indent="-271402" defTabSz="886968">
              <a:spcBef>
                <a:spcPts val="400"/>
              </a:spcBef>
              <a:defRPr sz="1800"/>
            </a:pPr>
            <a:r>
              <a:rPr sz="1940">
                <a:solidFill>
                  <a:srgbClr val="133B45"/>
                </a:solidFill>
              </a:rPr>
              <a:t>The midpoint between two vertical asymptotes is an x-intercept of the graph.</a:t>
            </a:r>
            <a:endParaRPr sz="1940">
              <a:solidFill>
                <a:srgbClr val="133B45"/>
              </a:solidFill>
            </a:endParaRPr>
          </a:p>
          <a:p>
            <a:pPr lvl="0" marL="434244" indent="-434244" defTabSz="886968">
              <a:defRPr sz="1800"/>
            </a:pPr>
            <a:endParaRPr sz="1940">
              <a:solidFill>
                <a:srgbClr val="FF0000"/>
              </a:solidFill>
            </a:endParaRPr>
          </a:p>
          <a:p>
            <a:pPr lvl="0" marL="434244" indent="-434244" defTabSz="886968">
              <a:buSzTx/>
              <a:buNone/>
              <a:defRPr sz="1800"/>
            </a:pPr>
            <a:endParaRPr sz="776">
              <a:solidFill>
                <a:srgbClr val="006699"/>
              </a:solidFill>
            </a:endParaRPr>
          </a:p>
          <a:p>
            <a:pPr lvl="0" marL="271402" indent="-271402" algn="ctr" defTabSz="886968">
              <a:spcBef>
                <a:spcPts val="400"/>
              </a:spcBef>
              <a:defRPr sz="1800"/>
            </a:pPr>
            <a:r>
              <a:rPr sz="1940">
                <a:solidFill>
                  <a:srgbClr val="133B45"/>
                </a:solidFill>
              </a:rPr>
              <a:t>The </a:t>
            </a:r>
            <a:r>
              <a:rPr sz="1940">
                <a:solidFill>
                  <a:srgbClr val="FF0000"/>
                </a:solidFill>
                <a:latin typeface="Algerian"/>
                <a:ea typeface="Algerian"/>
                <a:cs typeface="Algerian"/>
                <a:sym typeface="Algerian"/>
              </a:rPr>
              <a:t>amplitude</a:t>
            </a:r>
            <a:r>
              <a:rPr sz="1940">
                <a:solidFill>
                  <a:srgbClr val="FFC000"/>
                </a:solidFill>
              </a:rPr>
              <a:t> </a:t>
            </a:r>
            <a:r>
              <a:rPr sz="1940">
                <a:solidFill>
                  <a:srgbClr val="133B45"/>
                </a:solidFill>
              </a:rPr>
              <a:t>of the tangent function is </a:t>
            </a:r>
            <a:r>
              <a:rPr sz="1940">
                <a:solidFill>
                  <a:srgbClr val="FF0000"/>
                </a:solidFill>
              </a:rPr>
              <a:t>undefined.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10" presetID="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2" dur="500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Class="entr" presetSubtype="10" presetID="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5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ntr" presetSubtype="10" presetID="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nodeType="afterEffect" presetClass="entr" presetSubtype="10" presetID="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4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10" presetID="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9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nodeType="afterEffect" presetClass="entr" presetSubtype="10" presetID="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33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nodeType="afterEffect" presetClass="entr" presetSubtype="10" presetID="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37" dur="500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nodeType="clickEffect" presetClass="entr" presetSubtype="10" presetID="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42" dur="500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nodeType="afterEffect" presetClass="entr" presetSubtype="10" presetID="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46" dur="500"/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nodeType="afterEffect" presetClass="entr" presetSubtype="10" presetID="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50" dur="500"/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presetClass="entr" presetSubtype="10" presetID="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55" dur="500"/>
                                        <p:tgtEl>
                                          <p:spTgt spid="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30" grpId="2"/>
      <p:bldP build="whole" bldLvl="1" animBg="1" rev="0" advAuto="0" spid="2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47800" y="3657600"/>
            <a:ext cx="6477000" cy="2928938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33" name="Table 33"/>
          <p:cNvGraphicFramePr/>
          <p:nvPr/>
        </p:nvGraphicFramePr>
        <p:xfrm>
          <a:off x="1143000" y="1828800"/>
          <a:ext cx="7010400" cy="15240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506537"/>
                <a:gridCol w="1131887"/>
                <a:gridCol w="1130300"/>
                <a:gridCol w="1054100"/>
                <a:gridCol w="1055687"/>
                <a:gridCol w="1131887"/>
              </a:tblGrid>
              <a:tr h="871537"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b="0" i="0" sz="1800"/>
                      </a:pPr>
                      <a:r>
                        <a:rPr sz="2800">
                          <a:solidFill>
                            <a:srgbClr val="FF0000"/>
                          </a:solidFill>
                          <a:latin typeface="Comic Sans MS Bold"/>
                          <a:ea typeface="Comic Sans MS Bold"/>
                          <a:cs typeface="Comic Sans MS Bold"/>
                          <a:sym typeface="Comic Sans MS Bold"/>
                        </a:rPr>
                        <a:t>x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b="0" i="0" sz="1800"/>
                      </a:pPr>
                      <a:r>
                        <a:rPr sz="2800">
                          <a:latin typeface="Comic Sans MS Bold"/>
                          <a:ea typeface="Comic Sans MS Bold"/>
                          <a:cs typeface="Comic Sans MS Bold"/>
                          <a:sym typeface="Comic Sans MS Bold"/>
                        </a:rPr>
                        <a:t>-</a:t>
                      </a:r>
                      <a:r>
                        <a:rPr sz="2800">
                          <a:latin typeface="Comic Sans MS Bold"/>
                          <a:ea typeface="Comic Sans MS Bold"/>
                          <a:cs typeface="Comic Sans MS Bold"/>
                          <a:sym typeface="Comic Sans MS Bold"/>
                        </a:rPr>
                        <a:t>π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29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400"/>
                        </a:spcBef>
                        <a:defRPr b="0" i="0" sz="1800"/>
                      </a:pPr>
                      <a:r>
                        <a:rPr sz="2800">
                          <a:latin typeface="Comic Sans MS Bold"/>
                          <a:ea typeface="Comic Sans MS Bold"/>
                          <a:cs typeface="Comic Sans MS Bold"/>
                          <a:sym typeface="Comic Sans MS Bold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b="0" i="0" sz="1800"/>
                      </a:pPr>
                      <a:r>
                        <a:rPr sz="2800">
                          <a:latin typeface="Comic Sans MS Bold"/>
                          <a:ea typeface="Comic Sans MS Bold"/>
                          <a:cs typeface="Comic Sans MS Bold"/>
                          <a:sym typeface="Comic Sans MS Bold"/>
                        </a:rPr>
                        <a:t>0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400"/>
                        </a:spcBef>
                        <a:defRPr b="0" i="0" sz="1800"/>
                      </a:pPr>
                      <a:r>
                        <a:rPr sz="2800">
                          <a:latin typeface="Comic Sans MS Bold"/>
                          <a:ea typeface="Comic Sans MS Bold"/>
                          <a:cs typeface="Comic Sans MS Bold"/>
                          <a:sym typeface="Comic Sans MS Bold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b="0" i="0" sz="1800"/>
                      </a:pPr>
                      <a:r>
                        <a:rPr sz="2800">
                          <a:latin typeface="Comic Sans MS Bold"/>
                          <a:ea typeface="Comic Sans MS Bold"/>
                          <a:cs typeface="Comic Sans MS Bold"/>
                          <a:sym typeface="Comic Sans MS Bold"/>
                        </a:rPr>
                        <a:t>π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29FFFF"/>
                    </a:solidFill>
                  </a:tcPr>
                </a:tc>
              </a:tr>
              <a:tr h="652462"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b="0" i="0" sz="1800"/>
                      </a:pPr>
                      <a:r>
                        <a:rPr sz="2800">
                          <a:solidFill>
                            <a:srgbClr val="FF0000"/>
                          </a:solidFill>
                          <a:latin typeface="Comic Sans MS Bold"/>
                          <a:ea typeface="Comic Sans MS Bold"/>
                          <a:cs typeface="Comic Sans MS Bold"/>
                          <a:sym typeface="Comic Sans MS Bold"/>
                        </a:rPr>
                        <a:t>tan x/2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b="0" i="0" sz="1800"/>
                      </a:pPr>
                      <a:r>
                        <a:rPr sz="2800">
                          <a:latin typeface="Comic Sans MS Bold"/>
                          <a:ea typeface="Comic Sans MS Bold"/>
                          <a:cs typeface="Comic Sans MS Bold"/>
                          <a:sym typeface="Comic Sans MS Bold"/>
                        </a:rPr>
                        <a:t>Und.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solidFill>
                      <a:srgbClr val="29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b="0" i="0" sz="1800"/>
                      </a:pPr>
                      <a:r>
                        <a:rPr sz="2800">
                          <a:latin typeface="Comic Sans MS Bold"/>
                          <a:ea typeface="Comic Sans MS Bold"/>
                          <a:cs typeface="Comic Sans MS Bold"/>
                          <a:sym typeface="Comic Sans MS Bold"/>
                        </a:rPr>
                        <a:t>-1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b="0" i="0" sz="1800"/>
                      </a:pPr>
                      <a:r>
                        <a:rPr sz="2800">
                          <a:latin typeface="Comic Sans MS Bold"/>
                          <a:ea typeface="Comic Sans MS Bold"/>
                          <a:cs typeface="Comic Sans MS Bold"/>
                          <a:sym typeface="Comic Sans MS Bold"/>
                        </a:rPr>
                        <a:t>0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b="0" i="0" sz="1800"/>
                      </a:pPr>
                      <a:r>
                        <a:rPr sz="2800">
                          <a:latin typeface="Comic Sans MS Bold"/>
                          <a:ea typeface="Comic Sans MS Bold"/>
                          <a:cs typeface="Comic Sans MS Bold"/>
                          <a:sym typeface="Comic Sans MS Bold"/>
                        </a:rPr>
                        <a:t>1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b="0" i="0" sz="1800"/>
                      </a:pPr>
                      <a:r>
                        <a:rPr sz="2800">
                          <a:latin typeface="Comic Sans MS Bold"/>
                          <a:ea typeface="Comic Sans MS Bold"/>
                          <a:cs typeface="Comic Sans MS Bold"/>
                          <a:sym typeface="Comic Sans MS Bold"/>
                        </a:rPr>
                        <a:t>Und.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solidFill>
                      <a:srgbClr val="29FFFF"/>
                    </a:solidFill>
                  </a:tcPr>
                </a:tc>
              </a:tr>
            </a:tbl>
          </a:graphicData>
        </a:graphic>
      </p:graphicFrame>
      <p:sp>
        <p:nvSpPr>
          <p:cNvPr id="34" name="Shape 34"/>
          <p:cNvSpPr/>
          <p:nvPr/>
        </p:nvSpPr>
        <p:spPr>
          <a:xfrm>
            <a:off x="990600" y="228600"/>
            <a:ext cx="7391400" cy="1209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3200">
                <a:solidFill>
                  <a:srgbClr val="006699"/>
                </a:solidFill>
                <a:latin typeface="Comic Sans MS Bold"/>
                <a:ea typeface="Comic Sans MS Bold"/>
                <a:cs typeface="Comic Sans MS Bold"/>
                <a:sym typeface="Comic Sans MS Bold"/>
              </a:rPr>
              <a:t>Example 1.</a:t>
            </a:r>
            <a:r>
              <a:rPr sz="3200">
                <a:latin typeface="Comic Sans MS Bold"/>
                <a:ea typeface="Comic Sans MS Bold"/>
                <a:cs typeface="Comic Sans MS Bold"/>
                <a:sym typeface="Comic Sans MS Bold"/>
              </a:rPr>
              <a:t> Sketching the Graph of a Tangent Function</a:t>
            </a:r>
            <a:r>
              <a:rPr sz="3200">
                <a:solidFill>
                  <a:srgbClr val="666699"/>
                </a:solidFill>
                <a:latin typeface="Comic Sans MS Bold"/>
                <a:ea typeface="Comic Sans MS Bold"/>
                <a:cs typeface="Comic Sans MS Bold"/>
                <a:sym typeface="Comic Sans MS Bold"/>
              </a:rPr>
              <a:t> </a:t>
            </a:r>
          </a:p>
        </p:txBody>
      </p:sp>
      <p:pic>
        <p:nvPicPr>
          <p:cNvPr id="35" name="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962400" y="1828800"/>
            <a:ext cx="614363" cy="838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6" name="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324600" y="1828800"/>
            <a:ext cx="363538" cy="838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7" name="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410200" y="685800"/>
            <a:ext cx="2057400" cy="11017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nodeType="afterEffect" presetClass="entr" presetSubtype="10" presetID="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8" presetID="17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" grpId="3"/>
      <p:bldP build="whole" bldLvl="1" animBg="1" rev="0" advAuto="0" spid="37" grpId="2"/>
      <p:bldP build="whole" bldLvl="1" animBg="1" rev="0" advAuto="0" spid="3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47800" y="3929062"/>
            <a:ext cx="6477000" cy="2928938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40" name="Table 40"/>
          <p:cNvGraphicFramePr/>
          <p:nvPr/>
        </p:nvGraphicFramePr>
        <p:xfrm>
          <a:off x="838200" y="1828800"/>
          <a:ext cx="7162800" cy="15240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658937"/>
                <a:gridCol w="1131887"/>
                <a:gridCol w="1130300"/>
                <a:gridCol w="1054100"/>
                <a:gridCol w="1055687"/>
                <a:gridCol w="1131887"/>
              </a:tblGrid>
              <a:tr h="871537"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b="0" i="0" sz="1800"/>
                      </a:pPr>
                      <a:r>
                        <a:rPr sz="2800">
                          <a:solidFill>
                            <a:srgbClr val="FF0000"/>
                          </a:solidFill>
                          <a:latin typeface="Comic Sans MS Bold"/>
                          <a:ea typeface="Comic Sans MS Bold"/>
                          <a:cs typeface="Comic Sans MS Bold"/>
                          <a:sym typeface="Comic Sans MS Bold"/>
                        </a:rPr>
                        <a:t>x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400"/>
                        </a:spcBef>
                        <a:defRPr b="0" i="0" sz="1800"/>
                      </a:pPr>
                      <a:r>
                        <a:rPr sz="2800">
                          <a:latin typeface="Comic Sans MS Bold"/>
                          <a:ea typeface="Comic Sans MS Bold"/>
                          <a:cs typeface="Comic Sans MS Bold"/>
                          <a:sym typeface="Comic Sans MS Bold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29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400"/>
                        </a:spcBef>
                        <a:defRPr b="0" i="0" sz="1800"/>
                      </a:pPr>
                      <a:r>
                        <a:rPr sz="2800">
                          <a:latin typeface="Comic Sans MS Bold"/>
                          <a:ea typeface="Comic Sans MS Bold"/>
                          <a:cs typeface="Comic Sans MS Bold"/>
                          <a:sym typeface="Comic Sans MS Bold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b="0" i="0" sz="1800"/>
                      </a:pPr>
                      <a:r>
                        <a:rPr sz="2800">
                          <a:latin typeface="Comic Sans MS Bold"/>
                          <a:ea typeface="Comic Sans MS Bold"/>
                          <a:cs typeface="Comic Sans MS Bold"/>
                          <a:sym typeface="Comic Sans MS Bold"/>
                        </a:rPr>
                        <a:t>0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400"/>
                        </a:spcBef>
                        <a:defRPr b="0" i="0" sz="1800"/>
                      </a:pPr>
                      <a:r>
                        <a:rPr sz="2800">
                          <a:latin typeface="Comic Sans MS Bold"/>
                          <a:ea typeface="Comic Sans MS Bold"/>
                          <a:cs typeface="Comic Sans MS Bold"/>
                          <a:sym typeface="Comic Sans MS Bold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400"/>
                        </a:spcBef>
                        <a:defRPr b="0" i="0" sz="1800"/>
                      </a:pPr>
                      <a:r>
                        <a:rPr sz="2800">
                          <a:latin typeface="Comic Sans MS Bold"/>
                          <a:ea typeface="Comic Sans MS Bold"/>
                          <a:cs typeface="Comic Sans MS Bold"/>
                          <a:sym typeface="Comic Sans MS Bold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29FFFF"/>
                    </a:solidFill>
                  </a:tcPr>
                </a:tc>
              </a:tr>
              <a:tr h="652462">
                <a:tc>
                  <a:txBody>
                    <a:bodyPr/>
                    <a:lstStyle/>
                    <a:p>
                      <a:pPr lvl="0" algn="ctr">
                        <a:spcBef>
                          <a:spcPts val="500"/>
                        </a:spcBef>
                        <a:defRPr b="0" i="0" sz="1800"/>
                      </a:pPr>
                      <a:r>
                        <a:rPr sz="2400">
                          <a:solidFill>
                            <a:srgbClr val="FF0000"/>
                          </a:solidFill>
                          <a:latin typeface="Comic Sans MS Bold"/>
                          <a:ea typeface="Comic Sans MS Bold"/>
                          <a:cs typeface="Comic Sans MS Bold"/>
                          <a:sym typeface="Comic Sans MS Bold"/>
                        </a:rPr>
                        <a:t>-3 tan2x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b="0" i="0" sz="1800"/>
                      </a:pPr>
                      <a:r>
                        <a:rPr sz="2800">
                          <a:latin typeface="Comic Sans MS Bold"/>
                          <a:ea typeface="Comic Sans MS Bold"/>
                          <a:cs typeface="Comic Sans MS Bold"/>
                          <a:sym typeface="Comic Sans MS Bold"/>
                        </a:rPr>
                        <a:t>Und.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solidFill>
                      <a:srgbClr val="29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b="0" i="0" sz="1800"/>
                      </a:pPr>
                      <a:r>
                        <a:rPr sz="2800">
                          <a:latin typeface="Comic Sans MS Bold"/>
                          <a:ea typeface="Comic Sans MS Bold"/>
                          <a:cs typeface="Comic Sans MS Bold"/>
                          <a:sym typeface="Comic Sans MS Bold"/>
                        </a:rPr>
                        <a:t>3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b="0" i="0" sz="1800"/>
                      </a:pPr>
                      <a:r>
                        <a:rPr sz="2800">
                          <a:latin typeface="Comic Sans MS Bold"/>
                          <a:ea typeface="Comic Sans MS Bold"/>
                          <a:cs typeface="Comic Sans MS Bold"/>
                          <a:sym typeface="Comic Sans MS Bold"/>
                        </a:rPr>
                        <a:t>0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b="0" i="0" sz="1800"/>
                      </a:pPr>
                      <a:r>
                        <a:rPr sz="2800">
                          <a:latin typeface="Comic Sans MS Bold"/>
                          <a:ea typeface="Comic Sans MS Bold"/>
                          <a:cs typeface="Comic Sans MS Bold"/>
                          <a:sym typeface="Comic Sans MS Bold"/>
                        </a:rPr>
                        <a:t>-3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b="0" i="0" sz="1800"/>
                      </a:pPr>
                      <a:r>
                        <a:rPr sz="2800">
                          <a:latin typeface="Comic Sans MS Bold"/>
                          <a:ea typeface="Comic Sans MS Bold"/>
                          <a:cs typeface="Comic Sans MS Bold"/>
                          <a:sym typeface="Comic Sans MS Bold"/>
                        </a:rPr>
                        <a:t>Und.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solidFill>
                      <a:srgbClr val="29FFFF"/>
                    </a:solidFill>
                  </a:tcPr>
                </a:tc>
              </a:tr>
            </a:tbl>
          </a:graphicData>
        </a:graphic>
      </p:graphicFrame>
      <p:sp>
        <p:nvSpPr>
          <p:cNvPr id="41" name="Shape 41"/>
          <p:cNvSpPr/>
          <p:nvPr/>
        </p:nvSpPr>
        <p:spPr>
          <a:xfrm>
            <a:off x="990600" y="228600"/>
            <a:ext cx="7391400" cy="1209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3200">
                <a:solidFill>
                  <a:srgbClr val="006699"/>
                </a:solidFill>
                <a:latin typeface="Comic Sans MS Bold"/>
                <a:ea typeface="Comic Sans MS Bold"/>
                <a:cs typeface="Comic Sans MS Bold"/>
                <a:sym typeface="Comic Sans MS Bold"/>
              </a:rPr>
              <a:t>Example 2.</a:t>
            </a:r>
            <a:r>
              <a:rPr sz="3200">
                <a:latin typeface="Comic Sans MS Bold"/>
                <a:ea typeface="Comic Sans MS Bold"/>
                <a:cs typeface="Comic Sans MS Bold"/>
                <a:sym typeface="Comic Sans MS Bold"/>
              </a:rPr>
              <a:t> </a:t>
            </a:r>
            <a:r>
              <a:rPr sz="3200">
                <a:solidFill>
                  <a:srgbClr val="666699"/>
                </a:solidFill>
                <a:latin typeface="Comic Sans MS Bold"/>
                <a:ea typeface="Comic Sans MS Bold"/>
                <a:cs typeface="Comic Sans MS Bold"/>
                <a:sym typeface="Comic Sans MS Bold"/>
              </a:rPr>
              <a:t>Sketching the Graph of a Tangent Function </a:t>
            </a:r>
          </a:p>
        </p:txBody>
      </p:sp>
      <p:pic>
        <p:nvPicPr>
          <p:cNvPr id="42" name="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10000" y="1828800"/>
            <a:ext cx="614363" cy="838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3" name="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172200" y="1828800"/>
            <a:ext cx="363538" cy="838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" name="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119687" y="923925"/>
            <a:ext cx="2792413" cy="623888"/>
          </a:xfrm>
          <a:prstGeom prst="rect">
            <a:avLst/>
          </a:prstGeom>
          <a:ln w="12700">
            <a:miter lim="400000"/>
          </a:ln>
        </p:spPr>
      </p:pic>
      <p:pic>
        <p:nvPicPr>
          <p:cNvPr id="45" name="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667000" y="1828800"/>
            <a:ext cx="614363" cy="838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6" name="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315200" y="1828800"/>
            <a:ext cx="363538" cy="838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17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 idx="4294967295"/>
          </p:nvPr>
        </p:nvSpPr>
        <p:spPr>
          <a:xfrm>
            <a:off x="1143000" y="381000"/>
            <a:ext cx="7086600" cy="671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>
              <a:defRPr sz="3200">
                <a:solidFill>
                  <a:srgbClr val="133B45"/>
                </a:solidFill>
                <a:latin typeface="Comic Sans MS Bold"/>
                <a:ea typeface="Comic Sans MS Bold"/>
                <a:cs typeface="Comic Sans MS Bold"/>
                <a:sym typeface="Comic Sans MS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133B45"/>
                </a:solidFill>
              </a:rPr>
              <a:t>Graph of the Cotangent Function</a:t>
            </a:r>
          </a:p>
        </p:txBody>
      </p:sp>
      <p:sp>
        <p:nvSpPr>
          <p:cNvPr id="49" name="Shape 49"/>
          <p:cNvSpPr/>
          <p:nvPr>
            <p:ph type="body" idx="4294967295"/>
          </p:nvPr>
        </p:nvSpPr>
        <p:spPr>
          <a:xfrm>
            <a:off x="949325" y="1981200"/>
            <a:ext cx="7737475" cy="411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356860" indent="-356860" defTabSz="850391">
              <a:spcBef>
                <a:spcPts val="500"/>
              </a:spcBef>
              <a:defRPr sz="1800"/>
            </a:pPr>
            <a:r>
              <a:rPr sz="2232">
                <a:latin typeface="Comic Sans MS Bold"/>
                <a:ea typeface="Comic Sans MS Bold"/>
                <a:cs typeface="Comic Sans MS Bold"/>
                <a:sym typeface="Comic Sans MS Bold"/>
              </a:rPr>
              <a:t>The graph of the cotangent function is similar to the graph of the tangent function.</a:t>
            </a:r>
            <a:endParaRPr sz="2232">
              <a:latin typeface="Comic Sans MS Bold"/>
              <a:ea typeface="Comic Sans MS Bold"/>
              <a:cs typeface="Comic Sans MS Bold"/>
              <a:sym typeface="Comic Sans MS Bold"/>
            </a:endParaRPr>
          </a:p>
          <a:p>
            <a:pPr lvl="0" marL="416337" indent="-416337" defTabSz="850391">
              <a:spcBef>
                <a:spcPts val="600"/>
              </a:spcBef>
              <a:buSzTx/>
              <a:buNone/>
              <a:defRPr sz="1800"/>
            </a:pPr>
            <a:endParaRPr sz="2232">
              <a:latin typeface="Comic Sans MS Bold"/>
              <a:ea typeface="Comic Sans MS Bold"/>
              <a:cs typeface="Comic Sans MS Bold"/>
              <a:sym typeface="Comic Sans MS Bold"/>
            </a:endParaRPr>
          </a:p>
          <a:p>
            <a:pPr lvl="0" marL="356860" indent="-356860" defTabSz="850391">
              <a:spcBef>
                <a:spcPts val="500"/>
              </a:spcBef>
              <a:defRPr sz="1800"/>
            </a:pPr>
            <a:r>
              <a:rPr sz="2232">
                <a:latin typeface="Comic Sans MS Bold"/>
                <a:ea typeface="Comic Sans MS Bold"/>
                <a:cs typeface="Comic Sans MS Bold"/>
                <a:sym typeface="Comic Sans MS Bold"/>
              </a:rPr>
              <a:t>It has a period of </a:t>
            </a:r>
            <a:r>
              <a:rPr sz="2232">
                <a:latin typeface="Comic Sans MS Bold"/>
                <a:ea typeface="Comic Sans MS Bold"/>
                <a:cs typeface="Comic Sans MS Bold"/>
                <a:sym typeface="Comic Sans MS Bold"/>
              </a:rPr>
              <a:t>π</a:t>
            </a:r>
            <a:r>
              <a:rPr sz="2232">
                <a:latin typeface="Comic Sans MS Bold"/>
                <a:ea typeface="Comic Sans MS Bold"/>
                <a:cs typeface="Comic Sans MS Bold"/>
                <a:sym typeface="Comic Sans MS Bold"/>
              </a:rPr>
              <a:t>.</a:t>
            </a:r>
            <a:endParaRPr sz="2232">
              <a:latin typeface="Comic Sans MS Bold"/>
              <a:ea typeface="Comic Sans MS Bold"/>
              <a:cs typeface="Comic Sans MS Bold"/>
              <a:sym typeface="Comic Sans MS Bold"/>
            </a:endParaRPr>
          </a:p>
          <a:p>
            <a:pPr lvl="0" marL="416337" indent="-416337" defTabSz="850391">
              <a:spcBef>
                <a:spcPts val="600"/>
              </a:spcBef>
              <a:buSzTx/>
              <a:buNone/>
              <a:defRPr sz="1800"/>
            </a:pPr>
            <a:endParaRPr sz="2232">
              <a:solidFill>
                <a:srgbClr val="FF0000"/>
              </a:solidFill>
              <a:latin typeface="Comic Sans MS Bold"/>
              <a:ea typeface="Comic Sans MS Bold"/>
              <a:cs typeface="Comic Sans MS Bold"/>
              <a:sym typeface="Comic Sans MS Bold"/>
            </a:endParaRPr>
          </a:p>
          <a:p>
            <a:pPr lvl="0" marL="356860" indent="-356860" defTabSz="850391">
              <a:spcBef>
                <a:spcPts val="500"/>
              </a:spcBef>
              <a:defRPr sz="1800"/>
            </a:pPr>
            <a:r>
              <a:rPr sz="2232">
                <a:latin typeface="Comic Sans MS Bold"/>
                <a:ea typeface="Comic Sans MS Bold"/>
                <a:cs typeface="Comic Sans MS Bold"/>
                <a:sym typeface="Comic Sans MS Bold"/>
              </a:rPr>
              <a:t>Since                 ,</a:t>
            </a:r>
            <a:endParaRPr sz="2232">
              <a:latin typeface="Comic Sans MS Bold"/>
              <a:ea typeface="Comic Sans MS Bold"/>
              <a:cs typeface="Comic Sans MS Bold"/>
              <a:sym typeface="Comic Sans MS Bold"/>
            </a:endParaRPr>
          </a:p>
          <a:p>
            <a:pPr lvl="0" marL="416337" indent="-416337" defTabSz="850391">
              <a:spcBef>
                <a:spcPts val="500"/>
              </a:spcBef>
              <a:buSzTx/>
              <a:buNone/>
              <a:defRPr sz="1800"/>
            </a:pPr>
            <a:r>
              <a:rPr sz="2232">
                <a:latin typeface="Comic Sans MS Bold"/>
                <a:ea typeface="Comic Sans MS Bold"/>
                <a:cs typeface="Comic Sans MS Bold"/>
                <a:sym typeface="Comic Sans MS Bold"/>
              </a:rPr>
              <a:t>      The cotangent function has vertical   asymptotes when sin x is zero, which occurs at x = n</a:t>
            </a:r>
            <a:r>
              <a:rPr sz="2232">
                <a:latin typeface="Comic Sans MS Bold"/>
                <a:ea typeface="Comic Sans MS Bold"/>
                <a:cs typeface="Comic Sans MS Bold"/>
                <a:sym typeface="Comic Sans MS Bold"/>
              </a:rPr>
              <a:t>π</a:t>
            </a:r>
            <a:r>
              <a:rPr sz="2232">
                <a:latin typeface="Comic Sans MS Bold"/>
                <a:ea typeface="Comic Sans MS Bold"/>
                <a:cs typeface="Comic Sans MS Bold"/>
                <a:sym typeface="Comic Sans MS Bold"/>
              </a:rPr>
              <a:t>, where n is an integer</a:t>
            </a:r>
          </a:p>
        </p:txBody>
      </p:sp>
      <p:pic>
        <p:nvPicPr>
          <p:cNvPr id="50" name="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38400" y="3962400"/>
            <a:ext cx="2068513" cy="7953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title" idx="4294967295"/>
          </p:nvPr>
        </p:nvSpPr>
        <p:spPr>
          <a:xfrm>
            <a:off x="1143000" y="623887"/>
            <a:ext cx="7086600" cy="671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algn="ctr" defTabSz="704087">
              <a:defRPr sz="2464">
                <a:solidFill>
                  <a:srgbClr val="133B45"/>
                </a:solidFill>
                <a:latin typeface="Comic Sans MS Bold"/>
                <a:ea typeface="Comic Sans MS Bold"/>
                <a:cs typeface="Comic Sans MS Bold"/>
                <a:sym typeface="Comic Sans MS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64">
                <a:solidFill>
                  <a:srgbClr val="133B45"/>
                </a:solidFill>
              </a:rPr>
              <a:t>Compare and Contrast Tangent and Cotangent</a:t>
            </a:r>
          </a:p>
        </p:txBody>
      </p:sp>
      <p:sp>
        <p:nvSpPr>
          <p:cNvPr id="53" name="Shape 53"/>
          <p:cNvSpPr/>
          <p:nvPr/>
        </p:nvSpPr>
        <p:spPr>
          <a:xfrm>
            <a:off x="228600" y="1752600"/>
            <a:ext cx="4724400" cy="4343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>
            <a:solidFill/>
            <a:round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54" name="Shape 54"/>
          <p:cNvSpPr/>
          <p:nvPr/>
        </p:nvSpPr>
        <p:spPr>
          <a:xfrm>
            <a:off x="3657600" y="1766887"/>
            <a:ext cx="4724400" cy="4343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>
            <a:solidFill/>
            <a:round/>
          </a:ln>
        </p:spPr>
        <p:txBody>
          <a:bodyPr lIns="0" tIns="0" rIns="0" bIns="0"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title" idx="4294967295"/>
          </p:nvPr>
        </p:nvSpPr>
        <p:spPr>
          <a:xfrm>
            <a:off x="1219200" y="304800"/>
            <a:ext cx="6858000" cy="7477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>
              <a:defRPr sz="3200">
                <a:solidFill>
                  <a:srgbClr val="133B45"/>
                </a:solidFill>
                <a:latin typeface="Comic Sans MS Bold"/>
                <a:ea typeface="Comic Sans MS Bold"/>
                <a:cs typeface="Comic Sans MS Bold"/>
                <a:sym typeface="Comic Sans MS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133B45"/>
                </a:solidFill>
              </a:rPr>
              <a:t>Graph of the Cotangent Function</a:t>
            </a:r>
          </a:p>
        </p:txBody>
      </p:sp>
      <p:sp>
        <p:nvSpPr>
          <p:cNvPr id="59" name="Shape 59"/>
          <p:cNvSpPr/>
          <p:nvPr>
            <p:ph type="body" idx="4294967295"/>
          </p:nvPr>
        </p:nvSpPr>
        <p:spPr>
          <a:xfrm>
            <a:off x="914400" y="1447800"/>
            <a:ext cx="7924800" cy="1371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332958" indent="-332958" defTabSz="777240">
              <a:lnSpc>
                <a:spcPct val="90000"/>
              </a:lnSpc>
              <a:spcBef>
                <a:spcPts val="500"/>
              </a:spcBef>
              <a:defRPr sz="1800"/>
            </a:pPr>
            <a:r>
              <a:rPr sz="2380">
                <a:solidFill>
                  <a:srgbClr val="009999"/>
                </a:solidFill>
                <a:latin typeface="Comic Sans MS"/>
                <a:ea typeface="Comic Sans MS"/>
                <a:cs typeface="Comic Sans MS"/>
                <a:sym typeface="Comic Sans MS"/>
              </a:rPr>
              <a:t>Two consecutive vertical asymptotes can be found  by solving the equations      </a:t>
            </a:r>
            <a:endParaRPr sz="2380">
              <a:solidFill>
                <a:srgbClr val="009999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marL="380523" indent="-380523" defTabSz="77724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380">
                <a:solidFill>
                  <a:srgbClr val="009999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bx – c = 0       and       bx – c = </a:t>
            </a:r>
            <a:r>
              <a:rPr sz="2380">
                <a:solidFill>
                  <a:srgbClr val="009999"/>
                </a:solidFill>
                <a:latin typeface="Comic Sans MS"/>
                <a:ea typeface="Comic Sans MS"/>
                <a:cs typeface="Comic Sans MS"/>
                <a:sym typeface="Comic Sans MS"/>
              </a:rPr>
              <a:t>π</a:t>
            </a:r>
          </a:p>
        </p:txBody>
      </p:sp>
      <p:pic>
        <p:nvPicPr>
          <p:cNvPr id="60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200" y="2852737"/>
            <a:ext cx="7964488" cy="40052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title" idx="4294967295"/>
          </p:nvPr>
        </p:nvSpPr>
        <p:spPr>
          <a:xfrm>
            <a:off x="914400" y="228600"/>
            <a:ext cx="7158038" cy="1412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 defTabSz="704087">
              <a:defRPr sz="1800">
                <a:solidFill>
                  <a:srgbClr val="000000"/>
                </a:solidFill>
              </a:defRPr>
            </a:pPr>
            <a:r>
              <a:rPr sz="2464">
                <a:solidFill>
                  <a:srgbClr val="006699"/>
                </a:solidFill>
                <a:latin typeface="Comic Sans MS Bold"/>
                <a:ea typeface="Comic Sans MS Bold"/>
                <a:cs typeface="Comic Sans MS Bold"/>
                <a:sym typeface="Comic Sans MS Bold"/>
              </a:rPr>
              <a:t>Example 3.</a:t>
            </a:r>
            <a:r>
              <a:rPr sz="2464">
                <a:latin typeface="Comic Sans MS Bold"/>
                <a:ea typeface="Comic Sans MS Bold"/>
                <a:cs typeface="Comic Sans MS Bold"/>
                <a:sym typeface="Comic Sans MS Bold"/>
              </a:rPr>
              <a:t> </a:t>
            </a:r>
            <a:r>
              <a:rPr sz="2464">
                <a:latin typeface="Comic Sans MS"/>
                <a:ea typeface="Comic Sans MS"/>
                <a:cs typeface="Comic Sans MS"/>
                <a:sym typeface="Comic Sans MS"/>
              </a:rPr>
              <a:t>Sketching the Graph of a Cotangent Function</a:t>
            </a:r>
            <a:r>
              <a:rPr sz="2464">
                <a:solidFill>
                  <a:srgbClr val="666699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br>
              <a:rPr sz="2464">
                <a:solidFill>
                  <a:srgbClr val="66669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</a:p>
        </p:txBody>
      </p:sp>
      <p:pic>
        <p:nvPicPr>
          <p:cNvPr id="63" name="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15000" y="533400"/>
            <a:ext cx="2133600" cy="955675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64" name="Table 64"/>
          <p:cNvGraphicFramePr/>
          <p:nvPr/>
        </p:nvGraphicFramePr>
        <p:xfrm>
          <a:off x="609600" y="1524000"/>
          <a:ext cx="8021638" cy="183991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208212"/>
                <a:gridCol w="1193800"/>
                <a:gridCol w="1193800"/>
                <a:gridCol w="1116012"/>
                <a:gridCol w="1116012"/>
                <a:gridCol w="1193800"/>
              </a:tblGrid>
              <a:tr h="990600"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b="0" i="0" sz="1800"/>
                      </a:pPr>
                      <a:r>
                        <a:rPr sz="2800">
                          <a:solidFill>
                            <a:srgbClr val="FF0000"/>
                          </a:solidFill>
                          <a:latin typeface="Comic Sans MS Bold"/>
                          <a:ea typeface="Comic Sans MS Bold"/>
                          <a:cs typeface="Comic Sans MS Bold"/>
                          <a:sym typeface="Comic Sans MS Bold"/>
                        </a:rPr>
                        <a:t>x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b="0" i="0" sz="1800"/>
                      </a:pPr>
                      <a:r>
                        <a:rPr sz="2800">
                          <a:latin typeface="Comic Sans MS Bold"/>
                          <a:ea typeface="Comic Sans MS Bold"/>
                          <a:cs typeface="Comic Sans MS Bold"/>
                          <a:sym typeface="Comic Sans MS Bold"/>
                        </a:rPr>
                        <a:t>0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29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400"/>
                        </a:spcBef>
                        <a:defRPr b="0" i="0" sz="1800"/>
                      </a:pPr>
                      <a:r>
                        <a:rPr sz="2800">
                          <a:latin typeface="Comic Sans MS Bold"/>
                          <a:ea typeface="Comic Sans MS Bold"/>
                          <a:cs typeface="Comic Sans MS Bold"/>
                          <a:sym typeface="Comic Sans MS Bold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400"/>
                        </a:spcBef>
                        <a:defRPr b="0" i="0" sz="1800"/>
                      </a:pPr>
                      <a:r>
                        <a:rPr sz="2800">
                          <a:latin typeface="Comic Sans MS Bold"/>
                          <a:ea typeface="Comic Sans MS Bold"/>
                          <a:cs typeface="Comic Sans MS Bold"/>
                          <a:sym typeface="Comic Sans MS Bold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400"/>
                        </a:spcBef>
                        <a:defRPr b="0" i="0" sz="1800"/>
                      </a:pPr>
                      <a:r>
                        <a:rPr sz="2800">
                          <a:latin typeface="Comic Sans MS Bold"/>
                          <a:ea typeface="Comic Sans MS Bold"/>
                          <a:cs typeface="Comic Sans MS Bold"/>
                          <a:sym typeface="Comic Sans MS Bold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b="0" i="0" sz="1800"/>
                      </a:pPr>
                      <a:r>
                        <a:rPr sz="2800">
                          <a:latin typeface="Comic Sans MS Bold"/>
                          <a:ea typeface="Comic Sans MS Bold"/>
                          <a:cs typeface="Comic Sans MS Bold"/>
                          <a:sym typeface="Comic Sans MS Bold"/>
                        </a:rPr>
                        <a:t>3</a:t>
                      </a:r>
                      <a:r>
                        <a:rPr sz="2800">
                          <a:latin typeface="Comic Sans MS Bold"/>
                          <a:ea typeface="Comic Sans MS Bold"/>
                          <a:cs typeface="Comic Sans MS Bold"/>
                          <a:sym typeface="Comic Sans MS Bold"/>
                        </a:rPr>
                        <a:t>π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29FFFF"/>
                    </a:solidFill>
                  </a:tcPr>
                </a:tc>
              </a:tr>
              <a:tr h="849312"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b="0" i="0" sz="1800"/>
                      </a:pPr>
                      <a:r>
                        <a:rPr sz="2800">
                          <a:solidFill>
                            <a:srgbClr val="FF0000"/>
                          </a:solidFill>
                          <a:latin typeface="Comic Sans MS Bold"/>
                          <a:ea typeface="Comic Sans MS Bold"/>
                          <a:cs typeface="Comic Sans MS Bold"/>
                          <a:sym typeface="Comic Sans MS Bold"/>
                        </a:rPr>
                        <a:t>2 cot x/3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b="0" i="0" sz="1800"/>
                      </a:pPr>
                      <a:r>
                        <a:rPr sz="2800">
                          <a:latin typeface="Comic Sans MS Bold"/>
                          <a:ea typeface="Comic Sans MS Bold"/>
                          <a:cs typeface="Comic Sans MS Bold"/>
                          <a:sym typeface="Comic Sans MS Bold"/>
                        </a:rPr>
                        <a:t>Und.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solidFill>
                      <a:srgbClr val="29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b="0" i="0" sz="1800"/>
                      </a:pPr>
                      <a:r>
                        <a:rPr sz="2800">
                          <a:latin typeface="Comic Sans MS Bold"/>
                          <a:ea typeface="Comic Sans MS Bold"/>
                          <a:cs typeface="Comic Sans MS Bold"/>
                          <a:sym typeface="Comic Sans MS Bold"/>
                        </a:rPr>
                        <a:t>2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b="0" i="0" sz="1800"/>
                      </a:pPr>
                      <a:r>
                        <a:rPr sz="2800">
                          <a:latin typeface="Comic Sans MS Bold"/>
                          <a:ea typeface="Comic Sans MS Bold"/>
                          <a:cs typeface="Comic Sans MS Bold"/>
                          <a:sym typeface="Comic Sans MS Bold"/>
                        </a:rPr>
                        <a:t>0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b="0" i="0" sz="1800"/>
                      </a:pPr>
                      <a:r>
                        <a:rPr sz="2800">
                          <a:latin typeface="Comic Sans MS Bold"/>
                          <a:ea typeface="Comic Sans MS Bold"/>
                          <a:cs typeface="Comic Sans MS Bold"/>
                          <a:sym typeface="Comic Sans MS Bold"/>
                        </a:rPr>
                        <a:t>-2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b="0" i="0" sz="1800"/>
                      </a:pPr>
                      <a:r>
                        <a:rPr sz="2800">
                          <a:latin typeface="Comic Sans MS Bold"/>
                          <a:ea typeface="Comic Sans MS Bold"/>
                          <a:cs typeface="Comic Sans MS Bold"/>
                          <a:sym typeface="Comic Sans MS Bold"/>
                        </a:rPr>
                        <a:t>Und.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solidFill>
                      <a:srgbClr val="29FFFF"/>
                    </a:solidFill>
                  </a:tcPr>
                </a:tc>
              </a:tr>
            </a:tbl>
          </a:graphicData>
        </a:graphic>
      </p:graphicFrame>
      <p:pic>
        <p:nvPicPr>
          <p:cNvPr id="65" name="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486400" y="1600200"/>
            <a:ext cx="541338" cy="838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6" name="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553200" y="1600200"/>
            <a:ext cx="600075" cy="914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7" name="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267200" y="1600200"/>
            <a:ext cx="600075" cy="914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8" name="image.pn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524000" y="3505200"/>
            <a:ext cx="6477000" cy="29289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9999"/>
      </a:accent1>
      <a:accent2>
        <a:srgbClr val="9AAC98"/>
      </a:accent2>
      <a:accent3>
        <a:srgbClr val="8F8F8F"/>
      </a:accent3>
      <a:accent4>
        <a:srgbClr val="707070"/>
      </a:accent4>
      <a:accent5>
        <a:srgbClr val="AAC9C9"/>
      </a:accent5>
      <a:accent6>
        <a:srgbClr val="8C9C8A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99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9999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9999"/>
      </a:accent1>
      <a:accent2>
        <a:srgbClr val="9AAC98"/>
      </a:accent2>
      <a:accent3>
        <a:srgbClr val="8F8F8F"/>
      </a:accent3>
      <a:accent4>
        <a:srgbClr val="707070"/>
      </a:accent4>
      <a:accent5>
        <a:srgbClr val="AAC9C9"/>
      </a:accent5>
      <a:accent6>
        <a:srgbClr val="8C9C8A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99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9999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