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01" r:id="rId1"/>
  </p:sldMasterIdLst>
  <p:notesMasterIdLst>
    <p:notesMasterId r:id="rId26"/>
  </p:notesMasterIdLst>
  <p:sldIdLst>
    <p:sldId id="378" r:id="rId2"/>
    <p:sldId id="379" r:id="rId3"/>
    <p:sldId id="337" r:id="rId4"/>
    <p:sldId id="338" r:id="rId5"/>
    <p:sldId id="363" r:id="rId6"/>
    <p:sldId id="367" r:id="rId7"/>
    <p:sldId id="380" r:id="rId8"/>
    <p:sldId id="356" r:id="rId9"/>
    <p:sldId id="381" r:id="rId10"/>
    <p:sldId id="346" r:id="rId11"/>
    <p:sldId id="366" r:id="rId12"/>
    <p:sldId id="347" r:id="rId13"/>
    <p:sldId id="349" r:id="rId14"/>
    <p:sldId id="256" r:id="rId15"/>
    <p:sldId id="261" r:id="rId16"/>
    <p:sldId id="340" r:id="rId17"/>
    <p:sldId id="371" r:id="rId18"/>
    <p:sldId id="377" r:id="rId19"/>
    <p:sldId id="341" r:id="rId20"/>
    <p:sldId id="369" r:id="rId21"/>
    <p:sldId id="351" r:id="rId22"/>
    <p:sldId id="342" r:id="rId23"/>
    <p:sldId id="365" r:id="rId24"/>
    <p:sldId id="352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9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A78F31-94FC-4997-AA49-63D3F266A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41788-FF19-43D6-A161-5A5A373BF3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23F05D3-F3E6-4ABD-99DA-7516FAC2BDCE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60D4D9-4AAB-41ED-AE2B-67D48CD880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E6231D4-60EC-472A-A953-3189EEFC4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04F5D-0799-4718-9E45-FF21D30873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2E1E8-B014-4667-A20A-F18BC8D7B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B82644-0C48-4ADC-9D20-8BC3102F6C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633C7-ACA9-49D3-A82A-D207C064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0906-B34E-43C3-A0EB-D3026FB9A052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CCCFB-B743-4B28-A259-F43E11FA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ED82-DD1B-4491-B66B-415AE5C5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42DFE-8620-426E-ABFA-129DC1C3A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86F64-9B5F-4580-AF0E-BCA1589A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BB79-7F52-4B61-BC13-F778681F2E55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78D47-D7CD-4898-8837-A360709B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8D346-C9B1-497A-9798-65B982AA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037BB-7DD8-494C-86CA-AFF8F0CBA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12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3087-B683-406D-B35E-05F775F1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8240-ABF6-4C12-B22F-B5B611C79E58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72B0-4227-4AC4-B429-63A4C791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2FCBA-818C-4C6B-8DD8-9A133A52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D5EC2-DF7F-4B87-8CF6-991C2C735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2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4651-3845-4B4F-83DD-7020D462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B322-2CDB-458C-B6A3-B71A0EF4F8A4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0CDF-72FD-48BA-A8FA-0E4C114C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6AB59-20FD-4260-8960-3E816652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FBB6E-7F50-46A0-A7AB-954ADA2F3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49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BA557-8812-44C9-B10D-95B54552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B0B2-0138-47D2-AF53-A2B877E1A6DD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DD828-5DC0-4B16-97D8-E18589C0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57EFA-BFF5-4473-8910-3CAA7253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DE02-2557-41D9-9021-CA929EC54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75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2E9CBB-8B02-4F87-A8A7-A4284EC1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3B6A-B5DF-465B-8747-AA0761D0925D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F006F3-AA5A-426C-9932-0277E5ED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A70898-5A74-44A5-939A-59F60BEB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0C40B-E788-4664-BD29-ED9D30A42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88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26A606-8A10-4DDA-B389-220410AB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0861-6F7A-4EF9-B351-CA7AB208F3FC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C9163-1357-4AAA-9824-73481E4A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124C4-858D-4CD1-A214-42C26618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1D5C-CDB7-4C78-AF89-A6F0C7210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06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6795CC-49B9-49D8-8B84-877D8A7B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D980-C58C-4975-AF06-2004895C0158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FA467F-B8E7-4F4B-8063-6BB4672C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165454-7C9D-44B0-A223-96DF6202D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79733-2BEB-4758-8A80-91BF48804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99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FD8059-B57C-4593-9CB4-BF98950D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563D-4A94-41BD-BB56-C77F041B6BEA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F4A820-8C9A-449E-B9A3-F401599B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7BDEA8-72F1-4A5E-8475-149B633E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34285-08CD-456F-923D-ECF393C83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28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AE558D-DE88-430B-9B9F-44E11522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9132-8993-4F72-8E3F-AE3A7DD81D47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3856B7-1ACF-43C0-A5A0-4C60B05D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9B2AD8-36F9-421D-B4FC-B9837B6B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3C06-5606-4744-BB8A-8D0A365D6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83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98CA22-B9C2-4C18-B23D-0AB9E18D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D4E6-9223-4E82-9FF4-626D7AF986DC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F230F5-5558-48CC-828D-CBC3FA6E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D0ADE0-166D-4086-941C-7F95894E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7C7C-213C-4F29-9D37-447F35CC0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1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735762-A1EF-44AA-AECE-7F84EFAF51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CAD31E-34F0-48FC-970B-1EFBC91D4A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E32F3-D9DC-4353-9AC7-BA8D573D1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274C620-7884-4371-9A24-1C527DB5AC9C}" type="datetime1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D0DC4-50C6-4CC4-85A9-F52B9D226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AC1B6-99D6-4922-86DF-735D08FAD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E0ABFD-3265-4E3C-8565-AB00EA8878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2" r:id="rId1"/>
    <p:sldLayoutId id="2147485203" r:id="rId2"/>
    <p:sldLayoutId id="2147485204" r:id="rId3"/>
    <p:sldLayoutId id="2147485205" r:id="rId4"/>
    <p:sldLayoutId id="2147485206" r:id="rId5"/>
    <p:sldLayoutId id="2147485207" r:id="rId6"/>
    <p:sldLayoutId id="2147485208" r:id="rId7"/>
    <p:sldLayoutId id="2147485209" r:id="rId8"/>
    <p:sldLayoutId id="2147485210" r:id="rId9"/>
    <p:sldLayoutId id="2147485211" r:id="rId10"/>
    <p:sldLayoutId id="21474852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ubtitle 123"/>
          <p:cNvSpPr txBox="1">
            <a:spLocks/>
          </p:cNvSpPr>
          <p:nvPr/>
        </p:nvSpPr>
        <p:spPr bwMode="auto">
          <a:xfrm>
            <a:off x="357188" y="812800"/>
            <a:ext cx="84820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charset="2"/>
              <a:buNone/>
              <a:defRPr/>
            </a:pPr>
            <a:r>
              <a:rPr lang="en-US" sz="8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Significance Testing for </a:t>
            </a:r>
            <a:r>
              <a:rPr lang="en-US" sz="85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Comparing Two Means</a:t>
            </a:r>
            <a:r>
              <a:rPr lang="en-US" sz="35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8" name="Object 2"/>
          <p:cNvGraphicFramePr>
            <a:graphicFrameLocks noChangeAspect="1"/>
          </p:cNvGraphicFramePr>
          <p:nvPr/>
        </p:nvGraphicFramePr>
        <p:xfrm>
          <a:off x="1286934" y="3294586"/>
          <a:ext cx="6874073" cy="184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914400" progId="Equation.3">
                  <p:embed/>
                </p:oleObj>
              </mc:Choice>
              <mc:Fallback>
                <p:oleObj name="Equation" r:id="rId2" imgW="3390840" imgH="914400" progId="Equation.3">
                  <p:embed/>
                  <p:pic>
                    <p:nvPicPr>
                      <p:cNvPr id="327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934" y="3294586"/>
                        <a:ext cx="6874073" cy="1844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96875" y="226966"/>
            <a:ext cx="8214862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500" b="1" dirty="0">
                <a:solidFill>
                  <a:srgbClr val="E81F30"/>
                </a:solidFill>
                <a:latin typeface="+mj-lt"/>
              </a:rPr>
              <a:t>Name the Test: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Two-sample </a:t>
            </a:r>
            <a:r>
              <a:rPr lang="en-US" altLang="en-US" sz="2500" i="1" dirty="0">
                <a:solidFill>
                  <a:srgbClr val="000000"/>
                </a:solidFill>
                <a:latin typeface="+mj-lt"/>
              </a:rPr>
              <a:t>t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 test for the difference </a:t>
            </a:r>
            <a:r>
              <a:rPr lang="en-US" altLang="en-US" sz="2500" i="1" dirty="0">
                <a:solidFill>
                  <a:srgbClr val="000000"/>
                </a:solidFill>
                <a:latin typeface="+mj-lt"/>
              </a:rPr>
              <a:t>µ</a:t>
            </a:r>
            <a:r>
              <a:rPr lang="en-US" altLang="en-US" sz="2500" i="1" baseline="-25000" dirty="0">
                <a:solidFill>
                  <a:srgbClr val="000000"/>
                </a:solidFill>
                <a:latin typeface="+mj-lt"/>
              </a:rPr>
              <a:t>1</a:t>
            </a:r>
            <a:r>
              <a:rPr lang="en-US" altLang="en-US" sz="2500" i="1" dirty="0">
                <a:solidFill>
                  <a:srgbClr val="000000"/>
                </a:solidFill>
                <a:latin typeface="+mj-lt"/>
              </a:rPr>
              <a:t> – µ</a:t>
            </a:r>
            <a:r>
              <a:rPr lang="en-US" altLang="en-US" sz="2500" i="1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altLang="en-US" sz="16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500" b="1" dirty="0">
                <a:solidFill>
                  <a:srgbClr val="E81F30"/>
                </a:solidFill>
                <a:latin typeface="+mj-lt"/>
              </a:rPr>
              <a:t>Test Statistic:	</a:t>
            </a:r>
            <a:r>
              <a:rPr lang="en-US" altLang="en-US" sz="2500" dirty="0">
                <a:latin typeface="+mj-lt"/>
              </a:rPr>
              <a:t>	t = 1.634 or 1.60372 (calc)</a:t>
            </a:r>
          </a:p>
          <a:p>
            <a:pPr eaLnBrk="1" hangingPunct="1"/>
            <a:endParaRPr lang="en-US" altLang="en-US" sz="2500" dirty="0">
              <a:latin typeface="+mj-lt"/>
            </a:endParaRPr>
          </a:p>
          <a:p>
            <a:pPr eaLnBrk="1" hangingPunct="1"/>
            <a:r>
              <a:rPr lang="en-US" altLang="en-US" sz="2500" b="1" dirty="0">
                <a:solidFill>
                  <a:srgbClr val="E81F30"/>
                </a:solidFill>
                <a:latin typeface="+mj-lt"/>
              </a:rPr>
              <a:t>Obtain p-value: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	p-value: 0.059348 or 0.06442 (calc)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		`			df= 9 or 15.5905 (calc)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874" y="507408"/>
            <a:ext cx="828992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500" b="1" dirty="0">
                <a:solidFill>
                  <a:srgbClr val="E81F30"/>
                </a:solidFill>
                <a:latin typeface="+mj-lt"/>
              </a:rPr>
              <a:t>Make Decision: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sz="2500" dirty="0">
                <a:latin typeface="+mj-lt"/>
              </a:rPr>
              <a:t>ecause the </a:t>
            </a:r>
            <a:r>
              <a:rPr lang="en-US" altLang="en-US" sz="2500" i="1" dirty="0">
                <a:latin typeface="+mj-lt"/>
              </a:rPr>
              <a:t>P</a:t>
            </a:r>
            <a:r>
              <a:rPr lang="en-US" altLang="en-US" sz="2500" dirty="0">
                <a:latin typeface="+mj-lt"/>
              </a:rPr>
              <a:t>-value, 0.06442,  is greater than α = 0.05, we fail to reject the null hypothesis.</a:t>
            </a:r>
          </a:p>
          <a:p>
            <a:pPr eaLnBrk="1" hangingPunct="1"/>
            <a:endParaRPr lang="en-US" altLang="en-US" sz="2500" dirty="0">
              <a:latin typeface="+mj-lt"/>
            </a:endParaRPr>
          </a:p>
          <a:p>
            <a:pPr eaLnBrk="1" hangingPunct="1"/>
            <a:r>
              <a:rPr lang="en-US" altLang="en-US" sz="2500" b="1" dirty="0">
                <a:solidFill>
                  <a:srgbClr val="E81F30"/>
                </a:solidFill>
                <a:latin typeface="+mj-lt"/>
              </a:rPr>
              <a:t>State Conclusion</a:t>
            </a:r>
            <a:r>
              <a:rPr lang="en-US" altLang="en-US" sz="2500" b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en-US" altLang="en-US" sz="2500" dirty="0">
                <a:latin typeface="+mj-lt"/>
              </a:rPr>
              <a:t>There is not convincing evidence that Mr. Lugo’s method yielded a statistically significant decrease in the number of </a:t>
            </a:r>
            <a:r>
              <a:rPr lang="en-US" altLang="en-US" sz="2500" dirty="0" err="1">
                <a:latin typeface="+mj-lt"/>
              </a:rPr>
              <a:t>tardies</a:t>
            </a:r>
            <a:r>
              <a:rPr lang="en-US" altLang="en-US" sz="25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84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184634" y="-2503595"/>
            <a:ext cx="2576512" cy="811392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3500" b="1" dirty="0">
                <a:solidFill>
                  <a:srgbClr val="E81F30"/>
                </a:solidFill>
              </a:rPr>
              <a:t>Confidence Interval vs. Significance Test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2177875" y="1138847"/>
            <a:ext cx="47882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500" b="1" dirty="0">
                <a:latin typeface="+mj-lt"/>
              </a:rPr>
              <a:t>To get results that are consistent with the one-tailed test at </a:t>
            </a:r>
            <a:r>
              <a:rPr lang="en-US" altLang="en-US" sz="2500" b="1" i="1" dirty="0">
                <a:latin typeface="+mj-lt"/>
              </a:rPr>
              <a:t>α</a:t>
            </a:r>
            <a:r>
              <a:rPr lang="en-US" altLang="en-US" sz="2500" b="1" dirty="0">
                <a:latin typeface="+mj-lt"/>
              </a:rPr>
              <a:t> = 0.05</a:t>
            </a:r>
            <a:r>
              <a:rPr lang="en-US" altLang="en-US" sz="2500" b="1" i="1" dirty="0">
                <a:latin typeface="+mj-lt"/>
              </a:rPr>
              <a:t> </a:t>
            </a:r>
            <a:r>
              <a:rPr lang="en-US" altLang="en-US" sz="2500" b="1" dirty="0">
                <a:latin typeface="+mj-lt"/>
              </a:rPr>
              <a:t>from the example, we’ll use a </a:t>
            </a:r>
            <a:r>
              <a:rPr lang="en-US" altLang="en-US" sz="2500" b="1" dirty="0">
                <a:highlight>
                  <a:srgbClr val="FFFF00"/>
                </a:highlight>
                <a:latin typeface="+mj-lt"/>
              </a:rPr>
              <a:t>90%</a:t>
            </a:r>
            <a:r>
              <a:rPr lang="en-US" altLang="en-US" sz="2500" b="1" dirty="0">
                <a:latin typeface="+mj-lt"/>
              </a:rPr>
              <a:t> confidence level.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3563" y="2961113"/>
            <a:ext cx="781865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2500" dirty="0">
                <a:solidFill>
                  <a:prstClr val="black"/>
                </a:solidFill>
                <a:latin typeface="Calibri"/>
              </a:rPr>
              <a:t>We are 90% confident that the interval from 0.4766 to        -11.022 captures the difference in true mean decrease in </a:t>
            </a:r>
            <a:r>
              <a:rPr lang="en-US" altLang="en-US" sz="2500" dirty="0" err="1">
                <a:solidFill>
                  <a:prstClr val="black"/>
                </a:solidFill>
                <a:latin typeface="Calibri"/>
              </a:rPr>
              <a:t>tardies</a:t>
            </a:r>
            <a:r>
              <a:rPr lang="en-US" altLang="en-US" sz="25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/>
            <a:endParaRPr lang="en-US" altLang="en-US" sz="25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altLang="en-US" sz="2500" dirty="0">
                <a:solidFill>
                  <a:prstClr val="black"/>
                </a:solidFill>
                <a:latin typeface="Calibri"/>
              </a:rPr>
              <a:t>Because the 90% confidence interval includes 0 as a plausible value for the difference, we fail to reject the null hypothesis. 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91280" y="-2999131"/>
            <a:ext cx="1722438" cy="8215999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>
                <a:solidFill>
                  <a:schemeClr val="accent5">
                    <a:lumMod val="75000"/>
                  </a:schemeClr>
                </a:solidFill>
              </a:rPr>
              <a:t>Using Two-Sample </a:t>
            </a:r>
            <a:r>
              <a:rPr lang="en-US" sz="3500" b="1" i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3500" b="1" dirty="0">
                <a:solidFill>
                  <a:schemeClr val="accent5">
                    <a:lumMod val="75000"/>
                  </a:schemeClr>
                </a:solidFill>
              </a:rPr>
              <a:t> Procedures Wisely</a:t>
            </a:r>
            <a:endParaRPr lang="en-US" sz="35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500" y="1258440"/>
            <a:ext cx="81121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n-US" sz="2500" dirty="0">
                <a:latin typeface="+mj-lt"/>
                <a:ea typeface="ＭＳ Ｐゴシック" pitchFamily="-111" charset="-128"/>
                <a:cs typeface="ＭＳ Ｐゴシック" pitchFamily="-111" charset="-128"/>
              </a:rPr>
              <a:t> In planning a two-sample study, choose equal sample sizes if you can.</a:t>
            </a:r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548374" y="2332156"/>
            <a:ext cx="81121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E81F30"/>
              </a:buClr>
              <a:buFont typeface="Wingdings" charset="2"/>
              <a:buChar char="ü"/>
            </a:pPr>
            <a:r>
              <a:rPr lang="en-US" altLang="en-US" b="1" dirty="0"/>
              <a:t> </a:t>
            </a:r>
            <a:r>
              <a:rPr lang="en-US" altLang="en-US" sz="2500" dirty="0">
                <a:latin typeface="+mj-lt"/>
              </a:rPr>
              <a:t>Do not use “pooled” two-sample </a:t>
            </a:r>
            <a:r>
              <a:rPr lang="en-US" altLang="en-US" sz="2500" i="1" dirty="0">
                <a:latin typeface="+mj-lt"/>
              </a:rPr>
              <a:t>t</a:t>
            </a:r>
            <a:r>
              <a:rPr lang="en-US" altLang="en-US" sz="2500" dirty="0">
                <a:latin typeface="+mj-lt"/>
              </a:rPr>
              <a:t> procedures!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373" y="3137611"/>
            <a:ext cx="81121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n-US" sz="2500" dirty="0">
                <a:latin typeface="+mj-lt"/>
                <a:ea typeface="ＭＳ Ｐゴシック" pitchFamily="-111" charset="-128"/>
                <a:cs typeface="ＭＳ Ｐゴシック" pitchFamily="-111" charset="-128"/>
              </a:rPr>
              <a:t> We are safe using two-sample </a:t>
            </a:r>
            <a:r>
              <a:rPr lang="en-US" sz="2500" i="1" dirty="0" err="1">
                <a:latin typeface="+mj-lt"/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500" dirty="0">
                <a:latin typeface="+mj-lt"/>
                <a:ea typeface="ＭＳ Ｐゴシック" pitchFamily="-111" charset="-128"/>
                <a:cs typeface="ＭＳ Ｐゴシック" pitchFamily="-111" charset="-128"/>
              </a:rPr>
              <a:t> procedures for comparing two means in a randomized experiment.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374" y="4182661"/>
            <a:ext cx="8112125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n-US" sz="25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 Do not use two-sample </a:t>
            </a:r>
            <a:r>
              <a:rPr lang="en-US" sz="2500" i="1" dirty="0" err="1">
                <a:solidFill>
                  <a:srgbClr val="FF0000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5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rPr>
              <a:t> procedures on paired data!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374" y="5011146"/>
            <a:ext cx="8112125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n-US" sz="2500" dirty="0">
                <a:latin typeface="+mj-lt"/>
                <a:ea typeface="ＭＳ Ｐゴシック" pitchFamily="-111" charset="-128"/>
                <a:cs typeface="ＭＳ Ｐゴシック" pitchFamily="-111" charset="-128"/>
              </a:rPr>
              <a:t> Beware of making inferences in the absence of randomization. The results may not be generalized to the larger population of interest</a:t>
            </a:r>
            <a:r>
              <a:rPr lang="en-US" b="1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ubtitle 123">
            <a:extLst>
              <a:ext uri="{FF2B5EF4-FFF2-40B4-BE49-F238E27FC236}">
                <a16:creationId xmlns:a16="http://schemas.microsoft.com/office/drawing/2014/main" id="{896981C0-A26E-4ACA-822B-8DD7AA804B29}"/>
              </a:ext>
            </a:extLst>
          </p:cNvPr>
          <p:cNvSpPr txBox="1">
            <a:spLocks/>
          </p:cNvSpPr>
          <p:nvPr/>
        </p:nvSpPr>
        <p:spPr bwMode="auto">
          <a:xfrm>
            <a:off x="357188" y="596900"/>
            <a:ext cx="84820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charset="2"/>
              <a:buNone/>
              <a:defRPr/>
            </a:pPr>
            <a:r>
              <a:rPr lang="en-US" sz="8500" b="1" dirty="0">
                <a:solidFill>
                  <a:schemeClr val="accent6"/>
                </a:solidFill>
                <a:latin typeface="+mj-lt"/>
              </a:rPr>
              <a:t>Comparing Two Means: Paired Data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0D7013E-1F51-4AAF-B8F5-5BAA713D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681913" cy="11160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accent6"/>
                </a:solidFill>
              </a:rPr>
              <a:t>Section 10.3</a:t>
            </a:r>
            <a:br>
              <a:rPr lang="en-US" sz="3500" b="1" dirty="0">
                <a:solidFill>
                  <a:schemeClr val="accent6"/>
                </a:solidFill>
              </a:rPr>
            </a:br>
            <a:r>
              <a:rPr lang="en-US" sz="3500" b="1" dirty="0">
                <a:solidFill>
                  <a:schemeClr val="accent6"/>
                </a:solidFill>
              </a:rPr>
              <a:t>Comparing Two Means: Paired Data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CB8E3A68-6CE0-4AA2-A049-56A5C7718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888" y="1957388"/>
            <a:ext cx="8402637" cy="4102100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500" dirty="0">
                <a:solidFill>
                  <a:srgbClr val="000000"/>
                </a:solidFill>
              </a:rPr>
              <a:t>After this section, you should be able to…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Vertical Text Placeholder 2">
            <a:extLst>
              <a:ext uri="{FF2B5EF4-FFF2-40B4-BE49-F238E27FC236}">
                <a16:creationId xmlns:a16="http://schemas.microsoft.com/office/drawing/2014/main" id="{E799A77E-144D-47D6-A3B5-A52A928B2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3214688" y="-2233612"/>
            <a:ext cx="2573337" cy="77612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3500" b="1" dirty="0">
                <a:solidFill>
                  <a:srgbClr val="0070C0"/>
                </a:solidFill>
              </a:rPr>
              <a:t>Inference for Means: Paired Data</a:t>
            </a:r>
            <a:endParaRPr lang="en-US" altLang="en-US" sz="3500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EC50B-9160-4983-B7F0-E88EE6C6F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311275"/>
            <a:ext cx="79089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Study designs that involve making two observations on the same individual, or one observation on each of two similar individuals, result in </a:t>
            </a:r>
            <a:r>
              <a:rPr lang="en-US" sz="2500" b="1" dirty="0">
                <a:latin typeface="+mj-lt"/>
                <a:ea typeface="ＭＳ Ｐゴシック" charset="-128"/>
              </a:rPr>
              <a:t>paired data</a:t>
            </a:r>
            <a:r>
              <a:rPr lang="en-US" sz="2500" dirty="0">
                <a:latin typeface="+mj-lt"/>
                <a:ea typeface="ＭＳ Ｐゴシック" charset="-128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+mj-lt"/>
              <a:ea typeface="ＭＳ Ｐゴシック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When paired data result from measuring the same quantitative variable twice, we can make comparisons by analyzing the differences in each pair.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+mj-lt"/>
              <a:ea typeface="ＭＳ Ｐゴシック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If the conditions for inference are met, we can use one-sample </a:t>
            </a:r>
            <a:r>
              <a:rPr lang="en-US" sz="2500" i="1" dirty="0">
                <a:latin typeface="+mj-lt"/>
                <a:ea typeface="ＭＳ Ｐゴシック" charset="-128"/>
              </a:rPr>
              <a:t>t </a:t>
            </a:r>
            <a:r>
              <a:rPr lang="en-US" sz="2500" dirty="0">
                <a:latin typeface="+mj-lt"/>
                <a:ea typeface="ＭＳ Ｐゴシック" charset="-128"/>
              </a:rPr>
              <a:t>procedures to perform inference about the mean difference </a:t>
            </a:r>
            <a:r>
              <a:rPr lang="en-US" sz="2500" i="1" dirty="0">
                <a:latin typeface="+mj-lt"/>
                <a:ea typeface="ＭＳ Ｐゴシック" charset="-128"/>
              </a:rPr>
              <a:t>µ</a:t>
            </a:r>
            <a:r>
              <a:rPr lang="en-US" sz="2500" i="1" baseline="-25000" dirty="0">
                <a:latin typeface="+mj-lt"/>
                <a:ea typeface="ＭＳ Ｐゴシック" charset="-128"/>
              </a:rPr>
              <a:t>d</a:t>
            </a:r>
            <a:r>
              <a:rPr lang="en-US" sz="2500" dirty="0">
                <a:latin typeface="+mj-lt"/>
                <a:ea typeface="ＭＳ Ｐゴシック" charset="-128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+mj-lt"/>
              <a:ea typeface="ＭＳ Ｐゴシック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These methods are called </a:t>
            </a:r>
            <a:r>
              <a:rPr lang="en-US" sz="2500" b="1" dirty="0">
                <a:latin typeface="+mj-lt"/>
                <a:ea typeface="ＭＳ Ｐゴシック" charset="-128"/>
              </a:rPr>
              <a:t>paired </a:t>
            </a:r>
            <a:r>
              <a:rPr lang="en-US" sz="2500" b="1" i="1" dirty="0">
                <a:latin typeface="+mj-lt"/>
                <a:ea typeface="ＭＳ Ｐゴシック" charset="-128"/>
              </a:rPr>
              <a:t>t </a:t>
            </a:r>
            <a:r>
              <a:rPr lang="en-US" sz="2500" b="1" dirty="0">
                <a:latin typeface="+mj-lt"/>
                <a:ea typeface="ＭＳ Ｐゴシック" charset="-128"/>
              </a:rPr>
              <a:t>procedures</a:t>
            </a:r>
            <a:r>
              <a:rPr lang="en-US" sz="2500" dirty="0">
                <a:latin typeface="+mj-lt"/>
                <a:ea typeface="ＭＳ Ｐゴシック" charset="-128"/>
              </a:rPr>
              <a:t>.</a:t>
            </a:r>
            <a:endParaRPr lang="en-US" sz="2500" i="1" dirty="0">
              <a:solidFill>
                <a:srgbClr val="000000"/>
              </a:solidFill>
              <a:latin typeface="+mj-lt"/>
              <a:ea typeface="ＭＳ Ｐゴシック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500" i="1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95CF-3C42-4F61-B212-BDFD8319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Examples of Matched 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51D5F-EBAB-4A75-85E1-0644CE0E6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twins into high (A) and low income(B) families; comparing Twin A IQ vs. Twin B IQ</a:t>
            </a:r>
          </a:p>
          <a:p>
            <a:r>
              <a:rPr lang="en-US" dirty="0"/>
              <a:t>Multiplication Test Score with music playing vs. without music playing</a:t>
            </a:r>
          </a:p>
          <a:p>
            <a:r>
              <a:rPr lang="en-US" dirty="0"/>
              <a:t>Test for Salmonella in 10 different eggs using two methods; compare measurements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88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3309D-04DC-4AD7-9838-2FDBFA8C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DA529B-B391-4740-A524-23D7D12A2D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Significance Test: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𝑑𝑖𝑓𝑓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− 0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𝑑𝑖𝑓𝑓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baseline="-2500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𝑑𝑖𝑓𝑓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DA529B-B391-4740-A524-23D7D12A2D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999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Vertical Text Placeholder 2">
            <a:extLst>
              <a:ext uri="{FF2B5EF4-FFF2-40B4-BE49-F238E27FC236}">
                <a16:creationId xmlns:a16="http://schemas.microsoft.com/office/drawing/2014/main" id="{3BFE2C3B-111E-491A-863A-1826BA979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912269" y="-2185193"/>
            <a:ext cx="3333750" cy="8475662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3500" b="1" dirty="0">
                <a:solidFill>
                  <a:schemeClr val="accent2">
                    <a:lumMod val="75000"/>
                  </a:schemeClr>
                </a:solidFill>
              </a:rPr>
              <a:t>Caffeine: Paired Data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Researchers designed an experiment to study the effects of caffeine withdrawal. They recruited 11 volunteers who were diagnosed as being caffeine dependent to serve as subjects.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Each subject was barred from coffee, colas, and other substances with caffeine for the duration of the experiment. During one two-day period, subjects took capsules containing their normal caffeine intake. During another two-day period, they took placebo capsules.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The order in which subjects took caffeine and the placebo was randomized. At the end of each two-day period, a test for depression was given to all 11 subjects.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Researchers wanted to know whether being deprived of caffeine would lead to an increase in depression. A higher value equals higher levels of depression.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Data on next slide.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96888" y="14923"/>
            <a:ext cx="7681912" cy="62515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accent5">
                    <a:lumMod val="75000"/>
                  </a:schemeClr>
                </a:solidFill>
              </a:rPr>
              <a:t>Comparing Two Means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2"/>
          </p:nvPr>
        </p:nvSpPr>
        <p:spPr>
          <a:xfrm>
            <a:off x="243840" y="528955"/>
            <a:ext cx="8655685" cy="4733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2400"/>
              </a:spcAft>
              <a:buFont typeface="Wingdings" charset="2"/>
              <a:buNone/>
            </a:pPr>
            <a:r>
              <a:rPr lang="en-US" altLang="en-US" sz="2100" dirty="0">
                <a:solidFill>
                  <a:srgbClr val="000000"/>
                </a:solidFill>
              </a:rPr>
              <a:t>After this section, you should be able to…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buClr>
                <a:srgbClr val="E81F30"/>
              </a:buClr>
              <a:buFont typeface="Wingdings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DETERMINE whether the conditions for performing inference are met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buClr>
                <a:srgbClr val="E81F30"/>
              </a:buClr>
              <a:buFont typeface="Wingdings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USE two-sample </a:t>
            </a:r>
            <a:r>
              <a:rPr lang="en-US" altLang="en-US" sz="2400" i="1" dirty="0">
                <a:solidFill>
                  <a:srgbClr val="000000"/>
                </a:solidFill>
              </a:rPr>
              <a:t>t</a:t>
            </a:r>
            <a:r>
              <a:rPr lang="en-US" altLang="en-US" sz="2400" dirty="0">
                <a:solidFill>
                  <a:srgbClr val="000000"/>
                </a:solidFill>
              </a:rPr>
              <a:t> procedures to compare two means based on summary statistics or raw data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buClr>
                <a:srgbClr val="E81F30"/>
              </a:buClr>
              <a:buFont typeface="Wingdings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INTERPRET computer output for two-sample </a:t>
            </a:r>
            <a:r>
              <a:rPr lang="en-US" altLang="en-US" sz="2400" i="1" dirty="0">
                <a:solidFill>
                  <a:srgbClr val="000000"/>
                </a:solidFill>
              </a:rPr>
              <a:t>t</a:t>
            </a:r>
            <a:r>
              <a:rPr lang="en-US" altLang="en-US" sz="2400" dirty="0">
                <a:solidFill>
                  <a:srgbClr val="000000"/>
                </a:solidFill>
              </a:rPr>
              <a:t> procedures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buClr>
                <a:srgbClr val="E81F30"/>
              </a:buClr>
              <a:buFont typeface="Wingdings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PERFORM a significance test to compare two means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INTERPRET the results of inference procedures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ANALYZE the distribution of differences in a paired data set using graphs and summary statistics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</a:rPr>
              <a:t>DETERMINE when it is appropriate to use paired </a:t>
            </a:r>
            <a:r>
              <a:rPr lang="en-US" altLang="en-US" sz="2400" i="1" dirty="0">
                <a:solidFill>
                  <a:srgbClr val="000000"/>
                </a:solidFill>
              </a:rPr>
              <a:t>t</a:t>
            </a:r>
            <a:r>
              <a:rPr lang="en-US" altLang="en-US" sz="2400" dirty="0">
                <a:solidFill>
                  <a:srgbClr val="000000"/>
                </a:solidFill>
              </a:rPr>
              <a:t> procedures vs. two sample </a:t>
            </a:r>
            <a:r>
              <a:rPr lang="en-US" altLang="en-US" sz="2400" i="1" dirty="0">
                <a:solidFill>
                  <a:srgbClr val="000000"/>
                </a:solidFill>
              </a:rPr>
              <a:t>t</a:t>
            </a:r>
            <a:r>
              <a:rPr lang="en-US" altLang="en-US" sz="2400" dirty="0">
                <a:solidFill>
                  <a:srgbClr val="000000"/>
                </a:solidFill>
              </a:rPr>
              <a:t> procedures. 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  <a:buClr>
                <a:srgbClr val="E81F30"/>
              </a:buClr>
              <a:buFont typeface="Wingdings" charset="2"/>
              <a:buChar char="ü"/>
            </a:pPr>
            <a:endParaRPr lang="en-US" altLang="en-US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AACE5E-ED96-4867-83B3-4B68BC68A2ED}"/>
              </a:ext>
            </a:extLst>
          </p:cNvPr>
          <p:cNvGraphicFramePr>
            <a:graphicFrameLocks noGrp="1"/>
          </p:cNvGraphicFramePr>
          <p:nvPr/>
        </p:nvGraphicFramePr>
        <p:xfrm>
          <a:off x="273050" y="317500"/>
          <a:ext cx="8515350" cy="609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8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95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Results of a caffeine deprivation study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Subject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Depression (caffeine)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Depression (placebo)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Difference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(placebo – caffeine)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- 1 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1" marR="91431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Vertical Text Placeholder 2">
            <a:extLst>
              <a:ext uri="{FF2B5EF4-FFF2-40B4-BE49-F238E27FC236}">
                <a16:creationId xmlns:a16="http://schemas.microsoft.com/office/drawing/2014/main" id="{654BAFE6-B5E3-4995-B123-51BDB5701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870994" y="-1986756"/>
            <a:ext cx="3333750" cy="79835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</a:rPr>
              <a:t>State Parameters &amp; State Hypothesis</a:t>
            </a:r>
            <a:r>
              <a:rPr lang="en-US" sz="3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05ED42-DC17-499A-A231-D3BF35CD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1200150"/>
            <a:ext cx="7983538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If caffeine deprivation has no effect on depression, then we would expect the actual mean difference in depression scores to be 0. </a:t>
            </a:r>
          </a:p>
          <a:p>
            <a:pPr>
              <a:defRPr/>
            </a:pPr>
            <a:r>
              <a:rPr lang="en-US" sz="2500" b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Parameter: 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µ</a:t>
            </a:r>
            <a:r>
              <a:rPr lang="en-US" sz="2500" i="1" baseline="-250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d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 = the true mean difference (placebo – caffeine) in depression score. </a:t>
            </a:r>
          </a:p>
          <a:p>
            <a:pPr>
              <a:defRPr/>
            </a:pPr>
            <a:endParaRPr lang="en-US" sz="2500" dirty="0">
              <a:latin typeface="+mj-lt"/>
              <a:ea typeface="ＭＳ Ｐゴシック" charset="-128"/>
            </a:endParaRPr>
          </a:p>
          <a:p>
            <a:pPr>
              <a:defRPr/>
            </a:pPr>
            <a:r>
              <a:rPr lang="en-US" sz="2500" b="1" dirty="0">
                <a:latin typeface="+mj-lt"/>
                <a:ea typeface="ＭＳ Ｐゴシック" charset="-128"/>
              </a:rPr>
              <a:t>Hypotheses:</a:t>
            </a:r>
          </a:p>
          <a:p>
            <a:pPr algn="ctr">
              <a:defRPr/>
            </a:pP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H</a:t>
            </a:r>
            <a:r>
              <a:rPr lang="en-US" sz="2500" i="1" baseline="-250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0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: 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µ</a:t>
            </a:r>
            <a:r>
              <a:rPr lang="en-US" sz="2500" i="1" baseline="-250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d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= 0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H</a:t>
            </a:r>
            <a:r>
              <a:rPr lang="en-US" sz="2500" i="1" baseline="-250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a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: 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µ</a:t>
            </a:r>
            <a:r>
              <a:rPr lang="en-US" sz="2500" i="1" baseline="-250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d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&gt; 0</a:t>
            </a:r>
          </a:p>
          <a:p>
            <a:pPr>
              <a:spcAft>
                <a:spcPts val="600"/>
              </a:spcAft>
              <a:defRPr/>
            </a:pPr>
            <a:endParaRPr lang="en-US" sz="25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  <a:p>
            <a:pPr>
              <a:spcAft>
                <a:spcPts val="600"/>
              </a:spcAft>
              <a:defRPr/>
            </a:pP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Since no significance level is given, we’ll use </a:t>
            </a:r>
            <a:r>
              <a:rPr lang="en-US" sz="2500" i="1" dirty="0">
                <a:solidFill>
                  <a:srgbClr val="000000"/>
                </a:solidFill>
                <a:latin typeface="+mj-lt"/>
                <a:ea typeface="ＭＳ Ｐゴシック" charset="-128"/>
              </a:rPr>
              <a:t>α</a:t>
            </a:r>
            <a:r>
              <a:rPr lang="en-US" sz="25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 = 0.05.</a:t>
            </a:r>
            <a:endParaRPr lang="en-US" sz="2500" dirty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Vertical Text Placeholder 2">
            <a:extLst>
              <a:ext uri="{FF2B5EF4-FFF2-40B4-BE49-F238E27FC236}">
                <a16:creationId xmlns:a16="http://schemas.microsoft.com/office/drawing/2014/main" id="{97B17A39-933E-4D8B-9677-A0D4A39C2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3037681" y="-2574131"/>
            <a:ext cx="2573338" cy="8032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</a:rPr>
              <a:t>Assess Conditions: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E4111D-97BA-4AE1-A4A3-70A833594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838200"/>
            <a:ext cx="80676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r>
              <a:rPr lang="en-US" altLang="en-US" sz="2000" b="1" i="1" dirty="0">
                <a:latin typeface="+mj-lt"/>
              </a:rPr>
              <a:t>Random</a:t>
            </a:r>
            <a:r>
              <a:rPr lang="en-US" altLang="en-US" sz="2000" i="1" dirty="0">
                <a:latin typeface="+mj-lt"/>
              </a:rPr>
              <a:t>  </a:t>
            </a:r>
            <a:r>
              <a:rPr lang="en-US" altLang="en-US" sz="2000" dirty="0">
                <a:latin typeface="+mj-lt"/>
              </a:rPr>
              <a:t>researchers randomly assigned the treatment order—placebo then caffeine, caffeine then placebo—to the subjects.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r>
              <a:rPr lang="en-US" altLang="en-US" sz="2000" b="1" i="1" dirty="0">
                <a:latin typeface="+mj-lt"/>
              </a:rPr>
              <a:t>Normal  </a:t>
            </a:r>
            <a:r>
              <a:rPr lang="en-US" altLang="en-US" sz="2000" dirty="0">
                <a:latin typeface="+mj-lt"/>
              </a:rPr>
              <a:t>We don’t know whether the actual distribution of difference in depression scores  (placebo - caffeine) is Normal. So, with such a small sample size (</a:t>
            </a:r>
            <a:r>
              <a:rPr lang="en-US" altLang="en-US" sz="2000" i="1" dirty="0">
                <a:latin typeface="+mj-lt"/>
              </a:rPr>
              <a:t>n </a:t>
            </a:r>
            <a:r>
              <a:rPr lang="en-US" altLang="en-US" sz="2000" dirty="0">
                <a:latin typeface="+mj-lt"/>
              </a:rPr>
              <a:t>= 11), we need to examine the data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buClr>
                <a:srgbClr val="E81F30"/>
              </a:buClr>
              <a:buFont typeface="Wingdings" pitchFamily="2" charset="2"/>
              <a:buChar char="ü"/>
              <a:defRPr/>
            </a:pPr>
            <a:endParaRPr lang="en-US" altLang="en-US" sz="2000" dirty="0">
              <a:latin typeface="+mj-lt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>
                <a:srgbClr val="E81F30"/>
              </a:buClr>
              <a:buFont typeface="Wingdings" pitchFamily="2" charset="2"/>
              <a:buChar char="ü"/>
              <a:defRPr/>
            </a:pPr>
            <a:r>
              <a:rPr lang="en-US" altLang="en-US" sz="2000" b="1" i="1" dirty="0">
                <a:latin typeface="+mj-lt"/>
              </a:rPr>
              <a:t>Independent</a:t>
            </a:r>
            <a:r>
              <a:rPr lang="en-US" altLang="en-US" sz="2000" i="1" dirty="0">
                <a:latin typeface="+mj-lt"/>
              </a:rPr>
              <a:t>  </a:t>
            </a:r>
            <a:r>
              <a:rPr lang="en-US" altLang="en-US" sz="2000" dirty="0">
                <a:latin typeface="+mj-lt"/>
              </a:rPr>
              <a:t>We aren’t sampling, so it isn’t necessary to check the </a:t>
            </a:r>
            <a:r>
              <a:rPr lang="en-US" altLang="en-US" sz="2000" i="1" dirty="0">
                <a:latin typeface="+mj-lt"/>
              </a:rPr>
              <a:t>10% condition</a:t>
            </a:r>
            <a:r>
              <a:rPr lang="en-US" altLang="en-US" sz="2000" dirty="0">
                <a:latin typeface="+mj-lt"/>
              </a:rPr>
              <a:t>. We will assume that the changes in depression scores for individual subjects are independent. This is reasonable if the experiment is conducted properly.</a:t>
            </a:r>
          </a:p>
        </p:txBody>
      </p:sp>
      <p:pic>
        <p:nvPicPr>
          <p:cNvPr id="30724" name="Picture 5" descr="Screen shot 2010-11-21 at 12.30.16 PM.png">
            <a:extLst>
              <a:ext uri="{FF2B5EF4-FFF2-40B4-BE49-F238E27FC236}">
                <a16:creationId xmlns:a16="http://schemas.microsoft.com/office/drawing/2014/main" id="{E25D7C87-4E2B-4CE3-9E7C-1C96047AF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9" r="34622"/>
          <a:stretch>
            <a:fillRect/>
          </a:stretch>
        </p:blipFill>
        <p:spPr bwMode="auto">
          <a:xfrm>
            <a:off x="1219200" y="2728913"/>
            <a:ext cx="2643188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1352C1-81B1-4AE7-AE05-F22A1FEFEC6B}"/>
              </a:ext>
            </a:extLst>
          </p:cNvPr>
          <p:cNvSpPr/>
          <p:nvPr/>
        </p:nvSpPr>
        <p:spPr>
          <a:xfrm>
            <a:off x="4341813" y="2933700"/>
            <a:ext cx="44227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spcAft>
                <a:spcPts val="1200"/>
              </a:spcAft>
              <a:buClr>
                <a:srgbClr val="E81F30"/>
              </a:buClr>
              <a:defRPr/>
            </a:pPr>
            <a:r>
              <a:rPr lang="en-US" altLang="en-US" sz="2000" dirty="0">
                <a:solidFill>
                  <a:prstClr val="black"/>
                </a:solidFill>
                <a:latin typeface="+mj-lt"/>
              </a:rPr>
              <a:t>The boxplot shows some right-skewness but no outliers; with no outliers or strong skewness, the </a:t>
            </a:r>
            <a:r>
              <a:rPr lang="en-US" altLang="en-US" sz="2000" i="1" dirty="0">
                <a:solidFill>
                  <a:prstClr val="black"/>
                </a:solidFill>
                <a:latin typeface="+mj-lt"/>
              </a:rPr>
              <a:t>t </a:t>
            </a:r>
            <a:r>
              <a:rPr lang="en-US" altLang="en-US" sz="2000" dirty="0">
                <a:solidFill>
                  <a:prstClr val="black"/>
                </a:solidFill>
                <a:latin typeface="+mj-lt"/>
              </a:rPr>
              <a:t>procedures are reasonable to use. 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Vertical Text Placeholder 2">
            <a:extLst>
              <a:ext uri="{FF2B5EF4-FFF2-40B4-BE49-F238E27FC236}">
                <a16:creationId xmlns:a16="http://schemas.microsoft.com/office/drawing/2014/main" id="{CCD265CD-DB78-43CE-8146-05BD185D6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3156744" y="-2250281"/>
            <a:ext cx="2573337" cy="7794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</a:rPr>
              <a:t>Name Test, Test Statistic (Calculate) and Obtain P-value</a:t>
            </a:r>
            <a:endParaRPr lang="en-US" sz="3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D2D178-01A7-4831-B0E3-18726AC65D4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46100" y="1918038"/>
            <a:ext cx="8032750" cy="3493264"/>
          </a:xfrm>
          <a:prstGeom prst="rect">
            <a:avLst/>
          </a:prstGeom>
          <a:blipFill rotWithShape="1">
            <a:blip r:embed="rId2"/>
            <a:stretch>
              <a:fillRect l="-1291" t="-1222" b="-3316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Vertical Text Placeholder 2">
            <a:extLst>
              <a:ext uri="{FF2B5EF4-FFF2-40B4-BE49-F238E27FC236}">
                <a16:creationId xmlns:a16="http://schemas.microsoft.com/office/drawing/2014/main" id="{765015ED-5361-4C06-8A3A-DDAC524CB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3401219" y="-2369343"/>
            <a:ext cx="2573337" cy="8032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</a:rPr>
              <a:t>Make Decision &amp; State Conclusion: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76C9C8-EC9C-4CD3-8F21-D18AE2FE5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1146175"/>
            <a:ext cx="766921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500" b="1" dirty="0">
                <a:latin typeface="+mj-lt"/>
                <a:ea typeface="ＭＳ Ｐゴシック" charset="-128"/>
              </a:rPr>
              <a:t>Make Decision: </a:t>
            </a:r>
            <a:r>
              <a:rPr lang="en-US" sz="2500" dirty="0">
                <a:latin typeface="+mj-lt"/>
                <a:ea typeface="ＭＳ Ｐゴシック" charset="-128"/>
              </a:rPr>
              <a:t>Since the </a:t>
            </a:r>
            <a:r>
              <a:rPr lang="en-US" sz="2500" i="1" dirty="0">
                <a:latin typeface="+mj-lt"/>
                <a:ea typeface="ＭＳ Ｐゴシック" charset="-128"/>
              </a:rPr>
              <a:t>P</a:t>
            </a:r>
            <a:r>
              <a:rPr lang="en-US" sz="2500" dirty="0">
                <a:latin typeface="+mj-lt"/>
                <a:ea typeface="ＭＳ Ｐゴシック" charset="-128"/>
              </a:rPr>
              <a:t>-value of 0.0027 is much less than </a:t>
            </a:r>
            <a:r>
              <a:rPr lang="en-US" sz="2500" i="1" dirty="0">
                <a:latin typeface="+mj-lt"/>
                <a:ea typeface="ＭＳ Ｐゴシック" charset="-128"/>
              </a:rPr>
              <a:t>α</a:t>
            </a:r>
            <a:r>
              <a:rPr lang="en-US" sz="2500" dirty="0">
                <a:latin typeface="+mj-lt"/>
                <a:ea typeface="ＭＳ Ｐゴシック" charset="-128"/>
              </a:rPr>
              <a:t> = 0.05, we have convincing evidence to reject </a:t>
            </a:r>
            <a:r>
              <a:rPr lang="en-US" sz="2500" i="1" dirty="0">
                <a:latin typeface="+mj-lt"/>
                <a:ea typeface="ＭＳ Ｐゴシック" charset="-128"/>
              </a:rPr>
              <a:t>H</a:t>
            </a:r>
            <a:r>
              <a:rPr lang="en-US" sz="2500" i="1" baseline="-25000" dirty="0">
                <a:latin typeface="+mj-lt"/>
                <a:ea typeface="ＭＳ Ｐゴシック" charset="-128"/>
              </a:rPr>
              <a:t>0</a:t>
            </a:r>
            <a:r>
              <a:rPr lang="en-US" sz="2500" dirty="0">
                <a:latin typeface="+mj-lt"/>
                <a:ea typeface="ＭＳ Ｐゴシック" charset="-128"/>
              </a:rPr>
              <a:t>: </a:t>
            </a:r>
            <a:r>
              <a:rPr lang="en-US" sz="2500" i="1" dirty="0">
                <a:latin typeface="+mj-lt"/>
                <a:ea typeface="ＭＳ Ｐゴシック" charset="-128"/>
              </a:rPr>
              <a:t>µ</a:t>
            </a:r>
            <a:r>
              <a:rPr lang="en-US" sz="2500" i="1" baseline="-25000" dirty="0">
                <a:latin typeface="+mj-lt"/>
                <a:ea typeface="ＭＳ Ｐゴシック" charset="-128"/>
              </a:rPr>
              <a:t>d</a:t>
            </a:r>
            <a:r>
              <a:rPr lang="en-US" sz="2500" i="1" dirty="0">
                <a:latin typeface="+mj-lt"/>
                <a:ea typeface="ＭＳ Ｐゴシック" charset="-128"/>
              </a:rPr>
              <a:t> </a:t>
            </a:r>
            <a:r>
              <a:rPr lang="en-US" sz="2500" dirty="0">
                <a:latin typeface="+mj-lt"/>
                <a:ea typeface="ＭＳ Ｐゴシック" charset="-128"/>
              </a:rPr>
              <a:t>= 0. </a:t>
            </a:r>
          </a:p>
          <a:p>
            <a:pPr>
              <a:defRPr/>
            </a:pPr>
            <a:endParaRPr lang="en-US" sz="2500" dirty="0">
              <a:latin typeface="+mj-lt"/>
              <a:ea typeface="ＭＳ Ｐゴシック" charset="-128"/>
            </a:endParaRPr>
          </a:p>
          <a:p>
            <a:pPr>
              <a:defRPr/>
            </a:pPr>
            <a:r>
              <a:rPr lang="en-US" sz="2500" b="1" dirty="0">
                <a:latin typeface="+mj-lt"/>
                <a:ea typeface="ＭＳ Ｐゴシック" charset="-128"/>
              </a:rPr>
              <a:t>State Conclusion: </a:t>
            </a:r>
            <a:r>
              <a:rPr lang="en-US" sz="2500" dirty="0">
                <a:latin typeface="+mj-lt"/>
                <a:ea typeface="ＭＳ Ｐゴシック" charset="-128"/>
              </a:rPr>
              <a:t>We can therefore conclude that depriving these caffeine-dependent subjects of caffeine caused* an average increase in depression scores.</a:t>
            </a:r>
          </a:p>
          <a:p>
            <a:pPr>
              <a:defRPr/>
            </a:pPr>
            <a:endParaRPr lang="en-US" sz="2500" dirty="0">
              <a:latin typeface="+mj-lt"/>
              <a:ea typeface="ＭＳ Ｐゴシック" charset="-128"/>
            </a:endParaRPr>
          </a:p>
          <a:p>
            <a:pPr>
              <a:defRPr/>
            </a:pPr>
            <a:r>
              <a:rPr lang="en-US" sz="2500" dirty="0">
                <a:latin typeface="+mj-lt"/>
                <a:ea typeface="ＭＳ Ｐゴシック" charset="-128"/>
              </a:rPr>
              <a:t>*Since the data came from a well-designed experiment we can use the word “caused”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242888" y="1310184"/>
            <a:ext cx="869639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+mj-lt"/>
              </a:rPr>
              <a:t>An observed difference between two sample means can reflect an actual difference in the parameters, or it may just be due to chance variation in random sampling or random assignment.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50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+mj-lt"/>
              </a:rPr>
              <a:t>Significance tests help us decide which explanation makes more sense.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50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+mj-lt"/>
              </a:rPr>
              <a:t>The null hypothesis has the general form: </a:t>
            </a:r>
            <a:r>
              <a:rPr lang="en-US" altLang="en-US" sz="2500" b="1" i="1" dirty="0">
                <a:latin typeface="+mj-lt"/>
              </a:rPr>
              <a:t>H</a:t>
            </a:r>
            <a:r>
              <a:rPr lang="en-US" altLang="en-US" sz="2500" b="1" i="1" baseline="-25000" dirty="0">
                <a:latin typeface="+mj-lt"/>
              </a:rPr>
              <a:t>0</a:t>
            </a:r>
            <a:r>
              <a:rPr lang="en-US" altLang="en-US" sz="2500" b="1" dirty="0">
                <a:latin typeface="+mj-lt"/>
              </a:rPr>
              <a:t>:</a:t>
            </a:r>
            <a:r>
              <a:rPr lang="en-US" altLang="en-US" sz="2500" b="1" i="1" dirty="0">
                <a:latin typeface="+mj-lt"/>
              </a:rPr>
              <a:t> µ</a:t>
            </a:r>
            <a:r>
              <a:rPr lang="en-US" altLang="en-US" sz="2500" b="1" i="1" baseline="-25000" dirty="0">
                <a:latin typeface="+mj-lt"/>
              </a:rPr>
              <a:t>1</a:t>
            </a:r>
            <a:r>
              <a:rPr lang="en-US" altLang="en-US" sz="2500" b="1" i="1" dirty="0">
                <a:latin typeface="+mj-lt"/>
              </a:rPr>
              <a:t> = µ</a:t>
            </a:r>
            <a:r>
              <a:rPr lang="en-US" altLang="en-US" sz="2500" b="1" i="1" baseline="-25000" dirty="0">
                <a:latin typeface="+mj-lt"/>
              </a:rPr>
              <a:t>2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50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+mj-lt"/>
              </a:rPr>
              <a:t>The alternative hypothesis says what kind of difference we expect:</a:t>
            </a:r>
          </a:p>
          <a:p>
            <a:pPr algn="ctr" eaLnBrk="1" hangingPunct="1"/>
            <a:r>
              <a:rPr lang="en-US" altLang="en-US" sz="2500" b="1" i="1" dirty="0">
                <a:latin typeface="+mj-lt"/>
              </a:rPr>
              <a:t>H</a:t>
            </a:r>
            <a:r>
              <a:rPr lang="en-US" altLang="en-US" sz="2500" b="1" i="1" baseline="-25000" dirty="0">
                <a:latin typeface="+mj-lt"/>
              </a:rPr>
              <a:t>a</a:t>
            </a:r>
            <a:r>
              <a:rPr lang="en-US" altLang="en-US" sz="2500" b="1" dirty="0">
                <a:latin typeface="+mj-lt"/>
              </a:rPr>
              <a:t>:</a:t>
            </a:r>
            <a:r>
              <a:rPr lang="en-US" altLang="en-US" sz="2500" b="1" i="1" dirty="0">
                <a:latin typeface="+mj-lt"/>
              </a:rPr>
              <a:t> µ</a:t>
            </a:r>
            <a:r>
              <a:rPr lang="en-US" altLang="en-US" sz="2500" b="1" i="1" baseline="-25000" dirty="0">
                <a:latin typeface="+mj-lt"/>
              </a:rPr>
              <a:t>1</a:t>
            </a:r>
            <a:r>
              <a:rPr lang="en-US" altLang="en-US" sz="2500" b="1" i="1" dirty="0">
                <a:latin typeface="+mj-lt"/>
              </a:rPr>
              <a:t> &gt;  µ</a:t>
            </a:r>
            <a:r>
              <a:rPr lang="en-US" altLang="en-US" sz="2500" b="1" i="1" baseline="-25000" dirty="0">
                <a:latin typeface="+mj-lt"/>
              </a:rPr>
              <a:t>2</a:t>
            </a:r>
            <a:r>
              <a:rPr lang="en-US" altLang="en-US" sz="2500" b="1" i="1" dirty="0">
                <a:latin typeface="+mj-lt"/>
              </a:rPr>
              <a:t> 		</a:t>
            </a:r>
            <a:r>
              <a:rPr lang="en-US" altLang="en-US" sz="2500" i="1" dirty="0">
                <a:latin typeface="+mj-lt"/>
              </a:rPr>
              <a:t>OR </a:t>
            </a:r>
            <a:r>
              <a:rPr lang="en-US" altLang="en-US" sz="2500" b="1" i="1" dirty="0">
                <a:latin typeface="+mj-lt"/>
              </a:rPr>
              <a:t>		H</a:t>
            </a:r>
            <a:r>
              <a:rPr lang="en-US" altLang="en-US" sz="2500" b="1" i="1" baseline="-25000" dirty="0">
                <a:latin typeface="+mj-lt"/>
              </a:rPr>
              <a:t>a</a:t>
            </a:r>
            <a:r>
              <a:rPr lang="en-US" altLang="en-US" sz="2500" b="1" dirty="0">
                <a:latin typeface="+mj-lt"/>
              </a:rPr>
              <a:t>:</a:t>
            </a:r>
            <a:r>
              <a:rPr lang="en-US" altLang="en-US" sz="2500" b="1" i="1" dirty="0">
                <a:latin typeface="+mj-lt"/>
              </a:rPr>
              <a:t> µ</a:t>
            </a:r>
            <a:r>
              <a:rPr lang="en-US" altLang="en-US" sz="2500" b="1" i="1" baseline="-25000" dirty="0">
                <a:latin typeface="+mj-lt"/>
              </a:rPr>
              <a:t>1</a:t>
            </a:r>
            <a:r>
              <a:rPr lang="en-US" altLang="en-US" sz="2500" b="1" i="1" dirty="0">
                <a:latin typeface="+mj-lt"/>
              </a:rPr>
              <a:t> &lt; µ</a:t>
            </a:r>
            <a:r>
              <a:rPr lang="en-US" altLang="en-US" sz="2500" b="1" i="1" baseline="-25000" dirty="0">
                <a:latin typeface="+mj-lt"/>
              </a:rPr>
              <a:t>2</a:t>
            </a:r>
            <a:r>
              <a:rPr lang="en-US" altLang="en-US" sz="2500" b="1" i="1" dirty="0">
                <a:latin typeface="+mj-lt"/>
              </a:rPr>
              <a:t>		</a:t>
            </a:r>
            <a:r>
              <a:rPr lang="en-US" altLang="en-US" sz="2500" i="1" dirty="0">
                <a:latin typeface="+mj-lt"/>
              </a:rPr>
              <a:t>OR</a:t>
            </a:r>
            <a:r>
              <a:rPr lang="en-US" altLang="en-US" sz="2500" b="1" i="1" dirty="0">
                <a:latin typeface="+mj-lt"/>
              </a:rPr>
              <a:t>		</a:t>
            </a:r>
            <a:r>
              <a:rPr lang="en-US" altLang="en-US" sz="2500" b="1" dirty="0">
                <a:latin typeface="+mj-lt"/>
              </a:rPr>
              <a:t> </a:t>
            </a:r>
            <a:r>
              <a:rPr lang="en-US" altLang="en-US" sz="2500" b="1" i="1" dirty="0">
                <a:latin typeface="+mj-lt"/>
              </a:rPr>
              <a:t>H</a:t>
            </a:r>
            <a:r>
              <a:rPr lang="en-US" altLang="en-US" sz="2500" b="1" i="1" baseline="-25000" dirty="0">
                <a:latin typeface="+mj-lt"/>
              </a:rPr>
              <a:t>a</a:t>
            </a:r>
            <a:r>
              <a:rPr lang="en-US" altLang="en-US" sz="2500" b="1" dirty="0">
                <a:latin typeface="+mj-lt"/>
              </a:rPr>
              <a:t>:</a:t>
            </a:r>
            <a:r>
              <a:rPr lang="en-US" altLang="en-US" sz="2500" b="1" i="1" dirty="0">
                <a:latin typeface="+mj-lt"/>
              </a:rPr>
              <a:t> µ</a:t>
            </a:r>
            <a:r>
              <a:rPr lang="en-US" altLang="en-US" sz="2500" b="1" i="1" baseline="-25000" dirty="0">
                <a:latin typeface="+mj-lt"/>
              </a:rPr>
              <a:t>1</a:t>
            </a:r>
            <a:r>
              <a:rPr lang="en-US" altLang="en-US" sz="2500" b="1" i="1" dirty="0">
                <a:latin typeface="+mj-lt"/>
              </a:rPr>
              <a:t> ≠ µ</a:t>
            </a:r>
            <a:r>
              <a:rPr lang="en-US" altLang="en-US" sz="2500" b="1" i="1" baseline="-25000" dirty="0">
                <a:latin typeface="+mj-lt"/>
              </a:rPr>
              <a:t>2</a:t>
            </a:r>
            <a:endParaRPr lang="en-US" altLang="en-US" sz="2500" b="1" dirty="0">
              <a:latin typeface="+mj-lt"/>
            </a:endParaRPr>
          </a:p>
        </p:txBody>
      </p:sp>
      <p:sp>
        <p:nvSpPr>
          <p:cNvPr id="1639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346658" y="-3474765"/>
            <a:ext cx="593725" cy="804561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500" b="1" dirty="0">
                <a:solidFill>
                  <a:srgbClr val="0070C0"/>
                </a:solidFill>
              </a:rPr>
              <a:t>Significance Tests for </a:t>
            </a:r>
            <a:r>
              <a:rPr lang="en-US" altLang="en-US" sz="4500" b="1" i="1" dirty="0">
                <a:solidFill>
                  <a:srgbClr val="0070C0"/>
                </a:solidFill>
              </a:rPr>
              <a:t>µ</a:t>
            </a:r>
            <a:r>
              <a:rPr lang="en-US" altLang="en-US" sz="4500" b="1" i="1" baseline="-25000" dirty="0">
                <a:solidFill>
                  <a:srgbClr val="0070C0"/>
                </a:solidFill>
              </a:rPr>
              <a:t>1</a:t>
            </a:r>
            <a:r>
              <a:rPr lang="en-US" altLang="en-US" sz="4500" b="1" i="1" dirty="0">
                <a:solidFill>
                  <a:srgbClr val="0070C0"/>
                </a:solidFill>
              </a:rPr>
              <a:t> – µ</a:t>
            </a:r>
            <a:r>
              <a:rPr lang="en-US" altLang="en-US" sz="4500" b="1" i="1" baseline="-25000" dirty="0">
                <a:solidFill>
                  <a:srgbClr val="0070C0"/>
                </a:solidFill>
              </a:rPr>
              <a:t>2</a:t>
            </a:r>
            <a:endParaRPr lang="en-US" altLang="en-US" sz="4500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210051" y="-3367089"/>
            <a:ext cx="623887" cy="80787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000" b="1" dirty="0"/>
              <a:t>Formula: </a:t>
            </a:r>
            <a:r>
              <a:rPr lang="en-US" altLang="en-US" sz="4000" b="1" dirty="0">
                <a:solidFill>
                  <a:srgbClr val="0070C0"/>
                </a:solidFill>
              </a:rPr>
              <a:t>Significance Tests for </a:t>
            </a:r>
          </a:p>
          <a:p>
            <a:pPr marL="0" indent="0" algn="ctr" eaLnBrk="1" hangingPunct="1">
              <a:buNone/>
            </a:pPr>
            <a:r>
              <a:rPr lang="en-US" altLang="en-US" sz="4000" b="1" i="1" dirty="0">
                <a:solidFill>
                  <a:srgbClr val="0070C0"/>
                </a:solidFill>
              </a:rPr>
              <a:t>µ</a:t>
            </a:r>
            <a:r>
              <a:rPr lang="en-US" altLang="en-US" sz="4000" b="1" i="1" baseline="-25000" dirty="0">
                <a:solidFill>
                  <a:srgbClr val="0070C0"/>
                </a:solidFill>
              </a:rPr>
              <a:t>1</a:t>
            </a:r>
            <a:r>
              <a:rPr lang="en-US" altLang="en-US" sz="4000" b="1" i="1" dirty="0">
                <a:solidFill>
                  <a:srgbClr val="0070C0"/>
                </a:solidFill>
              </a:rPr>
              <a:t> – µ</a:t>
            </a:r>
            <a:r>
              <a:rPr lang="en-US" altLang="en-US" sz="4000" b="1" i="1" baseline="-25000" dirty="0">
                <a:solidFill>
                  <a:srgbClr val="0070C0"/>
                </a:solidFill>
              </a:rPr>
              <a:t>2</a:t>
            </a:r>
            <a:endParaRPr lang="en-US" altLang="en-US" sz="4000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-665849" y="2095927"/>
          <a:ext cx="6601788" cy="160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82880" imgH="698400" progId="Equation.3">
                  <p:embed/>
                </p:oleObj>
              </mc:Choice>
              <mc:Fallback>
                <p:oleObj name="Equation" r:id="rId2" imgW="2882880" imgH="698400" progId="Equation.3">
                  <p:embed/>
                  <p:pic>
                    <p:nvPicPr>
                      <p:cNvPr id="174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65849" y="2095927"/>
                        <a:ext cx="6601788" cy="160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331" y="4490113"/>
            <a:ext cx="761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The degrees of freedom is determined by smaller of n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 - 1 and n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 – 1.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302000" y="-2439987"/>
            <a:ext cx="2573338" cy="79359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b="1" dirty="0"/>
              <a:t>Conditions: </a:t>
            </a:r>
            <a:r>
              <a:rPr lang="en-US" sz="4500" b="1" dirty="0">
                <a:solidFill>
                  <a:srgbClr val="0070C0"/>
                </a:solidFill>
              </a:rPr>
              <a:t>Two Mean T- Significance Test</a:t>
            </a:r>
            <a:endParaRPr lang="en-US" sz="45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938" y="1712913"/>
            <a:ext cx="8512175" cy="8620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500" dirty="0">
                <a:latin typeface="+mj-lt"/>
              </a:rPr>
              <a:t>1) </a:t>
            </a:r>
            <a:r>
              <a:rPr lang="en-US" sz="2500" b="1" dirty="0">
                <a:latin typeface="+mj-lt"/>
              </a:rPr>
              <a:t>Random</a:t>
            </a:r>
            <a:r>
              <a:rPr lang="en-US" sz="2500" dirty="0">
                <a:latin typeface="+mj-lt"/>
              </a:rPr>
              <a:t>: Both sets of data should come from a well-designed random samples or randomized experiments.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938" y="4700588"/>
            <a:ext cx="8315325" cy="163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500" dirty="0">
                <a:latin typeface="+mj-lt"/>
              </a:rPr>
              <a:t>3) </a:t>
            </a:r>
            <a:r>
              <a:rPr lang="en-US" sz="2500" b="1" dirty="0">
                <a:latin typeface="+mj-lt"/>
              </a:rPr>
              <a:t>Independent</a:t>
            </a:r>
            <a:r>
              <a:rPr lang="en-US" sz="2500" dirty="0">
                <a:latin typeface="+mj-lt"/>
              </a:rPr>
              <a:t>: Both sets of data must be independent. When sampling without replacement, the sample size </a:t>
            </a:r>
            <a:r>
              <a:rPr lang="en-US" sz="2500" i="1" dirty="0">
                <a:latin typeface="+mj-lt"/>
              </a:rPr>
              <a:t>n</a:t>
            </a:r>
            <a:r>
              <a:rPr lang="en-US" sz="2500" dirty="0">
                <a:latin typeface="+mj-lt"/>
              </a:rPr>
              <a:t> should be no more than 10% of the population size </a:t>
            </a:r>
            <a:r>
              <a:rPr lang="en-US" sz="2500" i="1" dirty="0">
                <a:latin typeface="+mj-lt"/>
              </a:rPr>
              <a:t>N</a:t>
            </a:r>
            <a:r>
              <a:rPr lang="en-US" sz="2500" dirty="0">
                <a:latin typeface="+mj-lt"/>
              </a:rPr>
              <a:t> (the </a:t>
            </a:r>
            <a:r>
              <a:rPr lang="en-US" sz="2500" i="1" dirty="0">
                <a:latin typeface="+mj-lt"/>
              </a:rPr>
              <a:t>10% condition</a:t>
            </a:r>
            <a:r>
              <a:rPr lang="en-US" sz="2500" dirty="0">
                <a:latin typeface="+mj-lt"/>
              </a:rPr>
              <a:t>). Must check the condition for each separate sample.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938" y="3061884"/>
            <a:ext cx="8512175" cy="12464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500" dirty="0">
                <a:latin typeface="+mj-lt"/>
              </a:rPr>
              <a:t>2) </a:t>
            </a:r>
            <a:r>
              <a:rPr lang="en-US" sz="2500" b="1" dirty="0">
                <a:latin typeface="+mj-lt"/>
              </a:rPr>
              <a:t>Normal</a:t>
            </a:r>
            <a:r>
              <a:rPr lang="en-US" sz="2500" dirty="0">
                <a:latin typeface="+mj-lt"/>
              </a:rPr>
              <a:t>: Both sets of data must meet the Central Limit Theorem* with sample sizes greater than 30 or graph values that are less than 30 to check normality. No crazy outliers!</a:t>
            </a:r>
          </a:p>
        </p:txBody>
      </p:sp>
    </p:spTree>
    <p:extLst>
      <p:ext uri="{BB962C8B-B14F-4D97-AF65-F5344CB8AC3E}">
        <p14:creationId xmlns:p14="http://schemas.microsoft.com/office/powerpoint/2010/main" val="223347878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17525" y="392538"/>
            <a:ext cx="8237538" cy="5590807"/>
            <a:chOff x="673836" y="1937272"/>
            <a:chExt cx="8237374" cy="4326613"/>
          </a:xfrm>
        </p:grpSpPr>
        <p:sp>
          <p:nvSpPr>
            <p:cNvPr id="19" name="TextBox 18"/>
            <p:cNvSpPr txBox="1"/>
            <p:nvPr/>
          </p:nvSpPr>
          <p:spPr bwMode="auto">
            <a:xfrm>
              <a:off x="673836" y="3000790"/>
              <a:ext cx="8237374" cy="326309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buFont typeface="Arial" charset="0"/>
                <a:buChar char="•"/>
                <a:defRPr/>
              </a:pP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 Sample size less than 15: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Use two-sample 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t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procedures if the data in both samples/groups appear close to Normal (roughly symmetric, single peak, no outliers). If the data are clearly skewed or if outliers are present, do not use 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t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.</a:t>
              </a:r>
            </a:p>
            <a:p>
              <a:pPr eaLnBrk="1" hangingPunct="1">
                <a:defRPr/>
              </a:pPr>
              <a:endParaRPr lang="en-US" sz="1500" dirty="0">
                <a:solidFill>
                  <a:srgbClr val="000000"/>
                </a:solidFill>
                <a:latin typeface="+mj-lt"/>
              </a:endParaRPr>
            </a:p>
            <a:p>
              <a:pPr eaLnBrk="1" hangingPunct="1">
                <a:spcAft>
                  <a:spcPts val="1200"/>
                </a:spcAft>
                <a:defRPr/>
              </a:pP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• Sample size at least 15: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Two-sample 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t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procedures can be used except in the presence of outliers or </a:t>
              </a:r>
              <a:r>
                <a:rPr lang="en-US" sz="2500" b="1" u="sng" dirty="0">
                  <a:solidFill>
                    <a:srgbClr val="000000"/>
                  </a:solidFill>
                  <a:latin typeface="+mj-lt"/>
                </a:rPr>
                <a:t>STRONG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 skewness.</a:t>
              </a:r>
              <a:endParaRPr lang="en-US" sz="1500" dirty="0">
                <a:solidFill>
                  <a:srgbClr val="000000"/>
                </a:solidFill>
                <a:latin typeface="+mj-lt"/>
              </a:endParaRPr>
            </a:p>
            <a:p>
              <a:pPr eaLnBrk="1" hangingPunct="1">
                <a:defRPr/>
              </a:pP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• Large samples: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The two-sample 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t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procedures can be used even for clearly skewed distributions when both samples/groups are large, roughly 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n ≥ </a:t>
              </a:r>
              <a:r>
                <a:rPr lang="en-US" sz="2500" dirty="0">
                  <a:solidFill>
                    <a:srgbClr val="000000"/>
                  </a:solidFill>
                  <a:latin typeface="+mj-lt"/>
                </a:rPr>
                <a:t>30</a:t>
              </a:r>
              <a:r>
                <a:rPr lang="en-US" sz="2500" i="1" dirty="0">
                  <a:solidFill>
                    <a:srgbClr val="000000"/>
                  </a:solidFill>
                  <a:latin typeface="+mj-lt"/>
                </a:rPr>
                <a:t>.</a:t>
              </a:r>
            </a:p>
            <a:p>
              <a:pPr eaLnBrk="1" hangingPunct="1">
                <a:defRPr/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1208813" y="1937272"/>
              <a:ext cx="7132495" cy="90509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500" b="1" dirty="0">
                  <a:solidFill>
                    <a:schemeClr val="tx1"/>
                  </a:solidFill>
                  <a:ea typeface="ＭＳ Ｐゴシック" pitchFamily="-111" charset="-128"/>
                  <a:cs typeface="ＭＳ Ｐゴシック" pitchFamily="-111" charset="-128"/>
                </a:rPr>
                <a:t>Using the Two-Sample </a:t>
              </a:r>
              <a:r>
                <a:rPr lang="en-US" sz="3500" b="1" i="1" dirty="0">
                  <a:solidFill>
                    <a:schemeClr val="tx1"/>
                  </a:solidFill>
                  <a:ea typeface="ＭＳ Ｐゴシック" pitchFamily="-111" charset="-128"/>
                  <a:cs typeface="ＭＳ Ｐゴシック" pitchFamily="-111" charset="-128"/>
                </a:rPr>
                <a:t>t </a:t>
              </a:r>
              <a:r>
                <a:rPr lang="en-US" sz="3500" b="1" dirty="0">
                  <a:solidFill>
                    <a:schemeClr val="tx1"/>
                  </a:solidFill>
                  <a:ea typeface="ＭＳ Ｐゴシック" pitchFamily="-111" charset="-128"/>
                  <a:cs typeface="ＭＳ Ｐゴシック" pitchFamily="-111" charset="-128"/>
                </a:rPr>
                <a:t>Procedures: </a:t>
              </a:r>
              <a:r>
                <a:rPr lang="en-US" sz="3500" b="1" dirty="0">
                  <a:solidFill>
                    <a:srgbClr val="0070C0"/>
                  </a:solidFill>
                  <a:ea typeface="ＭＳ Ｐゴシック" pitchFamily="-111" charset="-128"/>
                  <a:cs typeface="ＭＳ Ｐゴシック" pitchFamily="-111" charset="-128"/>
                </a:rPr>
                <a:t>The Normal Condition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48203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344483" y="-825371"/>
            <a:ext cx="6318510" cy="8461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>
                <a:solidFill>
                  <a:srgbClr val="E81F30"/>
                </a:solidFill>
              </a:rPr>
              <a:t>Tardy Policies</a:t>
            </a:r>
            <a:endParaRPr lang="en-US" sz="3000" dirty="0">
              <a:solidFill>
                <a:srgbClr val="E81F30"/>
              </a:solidFill>
            </a:endParaRPr>
          </a:p>
          <a:p>
            <a:pPr marL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Mr. Lugo and Mr. Hart are trying two new, different tardy policy systems with a randomly selected group of habitually tardy students. </a:t>
            </a:r>
          </a:p>
          <a:p>
            <a:pPr marL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Mr. Lugo wants to know if his method resulted in a greater</a:t>
            </a:r>
          </a:p>
          <a:p>
            <a:pPr marL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decrease in the number of </a:t>
            </a:r>
            <a:r>
              <a:rPr lang="en-US" sz="2500" dirty="0" err="1">
                <a:solidFill>
                  <a:srgbClr val="000000"/>
                </a:solidFill>
              </a:rPr>
              <a:t>tardies</a:t>
            </a:r>
            <a:r>
              <a:rPr lang="en-US" sz="2500" dirty="0">
                <a:solidFill>
                  <a:srgbClr val="000000"/>
                </a:solidFill>
              </a:rPr>
              <a:t>. Assume there are at least 210 habitually tardy students at BTW. </a:t>
            </a:r>
          </a:p>
          <a:p>
            <a:pPr marL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A negative value represents a net </a:t>
            </a:r>
            <a:r>
              <a:rPr lang="en-US" sz="2500" b="1" dirty="0">
                <a:solidFill>
                  <a:srgbClr val="000000"/>
                </a:solidFill>
              </a:rPr>
              <a:t>decrease</a:t>
            </a:r>
            <a:r>
              <a:rPr lang="en-US" sz="2500" dirty="0">
                <a:solidFill>
                  <a:srgbClr val="000000"/>
                </a:solidFill>
              </a:rPr>
              <a:t> in number of </a:t>
            </a:r>
            <a:r>
              <a:rPr lang="en-US" sz="2500" dirty="0" err="1">
                <a:solidFill>
                  <a:srgbClr val="000000"/>
                </a:solidFill>
              </a:rPr>
              <a:t>tardies</a:t>
            </a:r>
            <a:r>
              <a:rPr lang="en-US" sz="2500" dirty="0">
                <a:solidFill>
                  <a:srgbClr val="000000"/>
                </a:solidFill>
              </a:rPr>
              <a:t> from quarter 2 to quarter 3. (Fewer </a:t>
            </a:r>
            <a:r>
              <a:rPr lang="en-US" sz="2500" dirty="0" err="1">
                <a:solidFill>
                  <a:srgbClr val="000000"/>
                </a:solidFill>
              </a:rPr>
              <a:t>tardies</a:t>
            </a:r>
            <a:r>
              <a:rPr lang="en-US" sz="2500" dirty="0">
                <a:solidFill>
                  <a:srgbClr val="000000"/>
                </a:solidFill>
              </a:rPr>
              <a:t> are better.)</a:t>
            </a:r>
          </a:p>
          <a:p>
            <a:pPr marL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sz="2500" dirty="0">
              <a:solidFill>
                <a:srgbClr val="000000"/>
              </a:solidFill>
            </a:endParaRPr>
          </a:p>
        </p:txBody>
      </p:sp>
      <p:pic>
        <p:nvPicPr>
          <p:cNvPr id="3" name="Picture 8" descr="Picture 2.png">
            <a:extLst>
              <a:ext uri="{FF2B5EF4-FFF2-40B4-BE49-F238E27FC236}">
                <a16:creationId xmlns:a16="http://schemas.microsoft.com/office/drawing/2014/main" id="{1F38D68D-71EC-4FE6-84DB-9CE3CC5918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6"/>
          <a:stretch/>
        </p:blipFill>
        <p:spPr bwMode="auto">
          <a:xfrm>
            <a:off x="1154457" y="4562901"/>
            <a:ext cx="7579969" cy="91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937F02-AD84-4322-8240-645AB376E25E}"/>
              </a:ext>
            </a:extLst>
          </p:cNvPr>
          <p:cNvSpPr txBox="1"/>
          <p:nvPr/>
        </p:nvSpPr>
        <p:spPr>
          <a:xfrm>
            <a:off x="124078" y="4643176"/>
            <a:ext cx="1253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Hart</a:t>
            </a:r>
          </a:p>
          <a:p>
            <a:r>
              <a:rPr lang="en-US" dirty="0">
                <a:latin typeface="+mj-lt"/>
              </a:rPr>
              <a:t>Lugo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9575" y="360339"/>
            <a:ext cx="83248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500" b="1" dirty="0">
                <a:solidFill>
                  <a:srgbClr val="E81F30"/>
                </a:solidFill>
                <a:latin typeface="+mj-lt"/>
              </a:rPr>
              <a:t>Parameters &amp; Hypotheses:</a:t>
            </a:r>
          </a:p>
          <a:p>
            <a:pPr>
              <a:spcAft>
                <a:spcPts val="600"/>
              </a:spcAft>
              <a:defRPr/>
            </a:pPr>
            <a:endParaRPr lang="en-US" sz="2500" b="1" dirty="0">
              <a:solidFill>
                <a:srgbClr val="E81F30"/>
              </a:solidFill>
              <a:latin typeface="+mj-lt"/>
            </a:endParaRPr>
          </a:p>
          <a:p>
            <a:pPr algn="ctr">
              <a:defRPr/>
            </a:pPr>
            <a:r>
              <a:rPr lang="en-US" sz="2500" i="1" dirty="0">
                <a:latin typeface="+mj-lt"/>
              </a:rPr>
              <a:t>H</a:t>
            </a:r>
            <a:r>
              <a:rPr lang="en-US" sz="2500" i="1" baseline="-25000" dirty="0">
                <a:latin typeface="+mj-lt"/>
              </a:rPr>
              <a:t>0</a:t>
            </a:r>
            <a:r>
              <a:rPr lang="en-US" sz="2500" i="1" dirty="0">
                <a:latin typeface="+mj-lt"/>
              </a:rPr>
              <a:t>: µ</a:t>
            </a:r>
            <a:r>
              <a:rPr lang="en-US" sz="2500" i="1" baseline="-25000" dirty="0"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 = µ</a:t>
            </a:r>
            <a:r>
              <a:rPr lang="en-US" sz="2500" i="1" baseline="-25000" dirty="0">
                <a:latin typeface="+mj-lt"/>
              </a:rPr>
              <a:t>2</a:t>
            </a:r>
            <a:r>
              <a:rPr lang="en-US" sz="2500" i="1" dirty="0"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500" i="1" dirty="0">
                <a:latin typeface="+mj-lt"/>
              </a:rPr>
              <a:t>H</a:t>
            </a:r>
            <a:r>
              <a:rPr lang="en-US" sz="2500" i="1" baseline="-25000" dirty="0">
                <a:latin typeface="+mj-lt"/>
              </a:rPr>
              <a:t>a</a:t>
            </a:r>
            <a:r>
              <a:rPr lang="en-US" sz="2500" i="1" dirty="0">
                <a:latin typeface="+mj-lt"/>
              </a:rPr>
              <a:t>: µ</a:t>
            </a:r>
            <a:r>
              <a:rPr lang="en-US" sz="2500" i="1" baseline="-25000" dirty="0"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 &gt; µ</a:t>
            </a:r>
            <a:r>
              <a:rPr lang="en-US" sz="2500" i="1" baseline="-25000" dirty="0">
                <a:latin typeface="+mj-lt"/>
              </a:rPr>
              <a:t>2</a:t>
            </a:r>
            <a:r>
              <a:rPr lang="en-US" sz="2500" i="1" dirty="0">
                <a:latin typeface="+mj-lt"/>
              </a:rPr>
              <a:t> </a:t>
            </a:r>
          </a:p>
          <a:p>
            <a:pPr algn="ctr">
              <a:defRPr/>
            </a:pPr>
            <a:endParaRPr lang="en-US" sz="2500" i="1" dirty="0">
              <a:latin typeface="+mj-lt"/>
            </a:endParaRPr>
          </a:p>
          <a:p>
            <a:pPr algn="ctr">
              <a:defRPr/>
            </a:pPr>
            <a:r>
              <a:rPr lang="en-US" sz="2500" i="1" dirty="0">
                <a:latin typeface="+mj-lt"/>
              </a:rPr>
              <a:t>µ</a:t>
            </a:r>
            <a:r>
              <a:rPr lang="en-US" sz="2500" i="1" baseline="-25000" dirty="0"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dirty="0">
                <a:latin typeface="+mj-lt"/>
              </a:rPr>
              <a:t>= the true mean decrease in </a:t>
            </a:r>
            <a:r>
              <a:rPr lang="en-US" sz="2500" dirty="0" err="1">
                <a:latin typeface="+mj-lt"/>
              </a:rPr>
              <a:t>tardies</a:t>
            </a:r>
            <a:r>
              <a:rPr lang="en-US" sz="2500" dirty="0">
                <a:latin typeface="+mj-lt"/>
              </a:rPr>
              <a:t> using Hart’s method</a:t>
            </a:r>
          </a:p>
          <a:p>
            <a:pPr algn="ctr">
              <a:defRPr/>
            </a:pPr>
            <a:endParaRPr lang="en-US" sz="2500" i="1" dirty="0">
              <a:latin typeface="+mj-lt"/>
            </a:endParaRPr>
          </a:p>
          <a:p>
            <a:pPr algn="ctr">
              <a:defRPr/>
            </a:pPr>
            <a:r>
              <a:rPr lang="en-US" sz="2500" i="1" dirty="0">
                <a:latin typeface="+mj-lt"/>
              </a:rPr>
              <a:t>µ</a:t>
            </a:r>
            <a:r>
              <a:rPr lang="en-US" sz="2500" i="1" baseline="-25000" dirty="0">
                <a:latin typeface="+mj-lt"/>
              </a:rPr>
              <a:t>2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dirty="0">
                <a:latin typeface="+mj-lt"/>
              </a:rPr>
              <a:t>= the true mean decrease in </a:t>
            </a:r>
            <a:r>
              <a:rPr lang="en-US" sz="2500" dirty="0" err="1">
                <a:latin typeface="+mj-lt"/>
              </a:rPr>
              <a:t>tardies</a:t>
            </a:r>
            <a:r>
              <a:rPr lang="en-US" sz="2500" dirty="0">
                <a:latin typeface="+mj-lt"/>
              </a:rPr>
              <a:t> using Lugo’s method</a:t>
            </a:r>
          </a:p>
          <a:p>
            <a:pPr algn="ctr">
              <a:defRPr/>
            </a:pPr>
            <a:endParaRPr lang="en-US" sz="2500" dirty="0">
              <a:latin typeface="+mj-lt"/>
            </a:endParaRPr>
          </a:p>
          <a:p>
            <a:pPr>
              <a:defRPr/>
            </a:pPr>
            <a:r>
              <a:rPr lang="en-US" sz="2500" dirty="0">
                <a:latin typeface="+mj-lt"/>
              </a:rPr>
              <a:t>We will use </a:t>
            </a:r>
            <a:r>
              <a:rPr lang="en-US" sz="2500" i="1" dirty="0">
                <a:latin typeface="+mj-lt"/>
              </a:rPr>
              <a:t>α</a:t>
            </a:r>
            <a:r>
              <a:rPr lang="en-US" sz="2500" dirty="0">
                <a:latin typeface="+mj-lt"/>
              </a:rPr>
              <a:t> = 0.05.</a:t>
            </a:r>
            <a:endParaRPr lang="en-US" sz="2500" i="1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4800" y="230757"/>
            <a:ext cx="84836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500" b="1" dirty="0">
                <a:solidFill>
                  <a:srgbClr val="E81F30"/>
                </a:solidFill>
              </a:rPr>
              <a:t>Assess Conditions: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altLang="en-US" sz="2500" b="1" dirty="0">
                <a:solidFill>
                  <a:srgbClr val="000000"/>
                </a:solidFill>
                <a:latin typeface="+mj-lt"/>
              </a:rPr>
              <a:t>Random: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The 21 students were randomly assigned to the two treatments.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altLang="en-US" sz="2500" b="1" dirty="0">
                <a:solidFill>
                  <a:srgbClr val="000000"/>
                </a:solidFill>
                <a:latin typeface="+mj-lt"/>
              </a:rPr>
              <a:t>Normal: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Since the sample sizes are less than 15, we must check and draw graphs. </a:t>
            </a: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2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altLang="en-US" sz="2500" b="1" dirty="0">
                <a:solidFill>
                  <a:srgbClr val="000000"/>
                </a:solidFill>
                <a:latin typeface="+mj-lt"/>
              </a:rPr>
              <a:t>Independent: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Due to the random assignment, these two groups of students can be viewed as independent. 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6" t="12621" r="470" b="7729"/>
          <a:stretch/>
        </p:blipFill>
        <p:spPr bwMode="auto">
          <a:xfrm>
            <a:off x="668740" y="2483892"/>
            <a:ext cx="1965278" cy="277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6" t="13403" b="6946"/>
          <a:stretch/>
        </p:blipFill>
        <p:spPr bwMode="auto">
          <a:xfrm>
            <a:off x="2912516" y="2483892"/>
            <a:ext cx="1987029" cy="277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70951" y="2728597"/>
            <a:ext cx="331744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The boxplots show no clear evidence of skewness and no outliers, therefore we can use </a:t>
            </a:r>
            <a:r>
              <a:rPr lang="en-US" altLang="en-US" sz="2500" i="1" dirty="0">
                <a:solidFill>
                  <a:srgbClr val="000000"/>
                </a:solidFill>
                <a:latin typeface="+mj-lt"/>
              </a:rPr>
              <a:t>t </a:t>
            </a:r>
            <a:r>
              <a:rPr lang="en-US" altLang="en-US" sz="2500" dirty="0">
                <a:solidFill>
                  <a:srgbClr val="000000"/>
                </a:solidFill>
                <a:latin typeface="+mj-lt"/>
              </a:rPr>
              <a:t>procedures. </a:t>
            </a:r>
            <a:endParaRPr lang="en-US" altLang="en-US" sz="2500" i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15762</TotalTime>
  <Words>1573</Words>
  <Application>Microsoft Office PowerPoint</Application>
  <PresentationFormat>On-screen Show (4:3)</PresentationFormat>
  <Paragraphs>182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Wingdings</vt:lpstr>
      <vt:lpstr>Office Theme</vt:lpstr>
      <vt:lpstr>Equation</vt:lpstr>
      <vt:lpstr>PowerPoint Presentation</vt:lpstr>
      <vt:lpstr>Comparing Two Means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10.3 Comparing Two Means: Paired Data</vt:lpstr>
      <vt:lpstr>PowerPoint Presentation</vt:lpstr>
      <vt:lpstr>Examples of Matched Pairs</vt:lpstr>
      <vt:lpstr>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Lakeville Area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FLOYD, JAMEIL</cp:lastModifiedBy>
  <cp:revision>475</cp:revision>
  <dcterms:created xsi:type="dcterms:W3CDTF">2010-11-24T02:11:58Z</dcterms:created>
  <dcterms:modified xsi:type="dcterms:W3CDTF">2021-02-12T19:21:45Z</dcterms:modified>
</cp:coreProperties>
</file>