
<file path=[Content_Types].xml><?xml version="1.0" encoding="utf-8"?>
<Types xmlns="http://schemas.openxmlformats.org/package/2006/content-types">
  <Default Extension="bin" ContentType="application/vnd.openxmlformats-officedocument.oleObject"/>
  <Default Extension="gif" ContentType="image/gif"/>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81" r:id="rId1"/>
  </p:sldMasterIdLst>
  <p:notesMasterIdLst>
    <p:notesMasterId r:id="rId24"/>
  </p:notesMasterIdLst>
  <p:sldIdLst>
    <p:sldId id="376" r:id="rId2"/>
    <p:sldId id="367" r:id="rId3"/>
    <p:sldId id="364" r:id="rId4"/>
    <p:sldId id="354" r:id="rId5"/>
    <p:sldId id="366" r:id="rId6"/>
    <p:sldId id="355" r:id="rId7"/>
    <p:sldId id="325" r:id="rId8"/>
    <p:sldId id="342" r:id="rId9"/>
    <p:sldId id="371" r:id="rId10"/>
    <p:sldId id="368" r:id="rId11"/>
    <p:sldId id="369" r:id="rId12"/>
    <p:sldId id="373" r:id="rId13"/>
    <p:sldId id="374" r:id="rId14"/>
    <p:sldId id="375" r:id="rId15"/>
    <p:sldId id="359" r:id="rId16"/>
    <p:sldId id="326" r:id="rId17"/>
    <p:sldId id="343" r:id="rId18"/>
    <p:sldId id="353" r:id="rId19"/>
    <p:sldId id="328" r:id="rId20"/>
    <p:sldId id="345" r:id="rId21"/>
    <p:sldId id="270" r:id="rId22"/>
    <p:sldId id="330" r:id="rId23"/>
  </p:sldIdLst>
  <p:sldSz cx="9144000" cy="6858000" type="screen4x3"/>
  <p:notesSz cx="6954838" cy="93091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67" autoAdjust="0"/>
    <p:restoredTop sz="94692"/>
  </p:normalViewPr>
  <p:slideViewPr>
    <p:cSldViewPr snapToGrid="0" snapToObjects="1">
      <p:cViewPr varScale="1">
        <p:scale>
          <a:sx n="68" d="100"/>
          <a:sy n="68" d="100"/>
        </p:scale>
        <p:origin x="147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939466" y="0"/>
            <a:ext cx="3013763" cy="465455"/>
          </a:xfrm>
          <a:prstGeom prst="rect">
            <a:avLst/>
          </a:prstGeom>
        </p:spPr>
        <p:txBody>
          <a:bodyPr vert="horz" wrap="square" lIns="92930" tIns="46465" rIns="92930" bIns="46465" numCol="1" anchor="t" anchorCtr="0" compatLnSpc="1">
            <a:prstTxWarp prst="textNoShape">
              <a:avLst/>
            </a:prstTxWarp>
          </a:bodyPr>
          <a:lstStyle>
            <a:lvl1pPr algn="r">
              <a:defRPr sz="1200"/>
            </a:lvl1pPr>
          </a:lstStyle>
          <a:p>
            <a:pPr>
              <a:defRPr/>
            </a:pPr>
            <a:fld id="{C1C0A760-D3A0-4CFF-B56C-31157DF0A1F9}" type="datetime1">
              <a:rPr lang="en-US"/>
              <a:pPr>
                <a:defRPr/>
              </a:pPr>
              <a:t>1/24/2020</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wrap="square" lIns="92930" tIns="46465" rIns="92930" bIns="46465" numCol="1" anchor="b" anchorCtr="0" compatLnSpc="1">
            <a:prstTxWarp prst="textNoShape">
              <a:avLst/>
            </a:prstTxWarp>
          </a:bodyPr>
          <a:lstStyle>
            <a:lvl1pPr algn="r">
              <a:defRPr sz="1200"/>
            </a:lvl1pPr>
          </a:lstStyle>
          <a:p>
            <a:pPr>
              <a:defRPr/>
            </a:pPr>
            <a:fld id="{900AEC74-8411-49E2-9EF9-C34E61DFAAC4}" type="slidenum">
              <a:rPr lang="en-US"/>
              <a:pPr>
                <a:defRPr/>
              </a:pPr>
              <a:t>‹#›</a:t>
            </a:fld>
            <a:endParaRPr lang="en-US"/>
          </a:p>
        </p:txBody>
      </p:sp>
    </p:spTree>
    <p:extLst>
      <p:ext uri="{BB962C8B-B14F-4D97-AF65-F5344CB8AC3E}">
        <p14:creationId xmlns:p14="http://schemas.microsoft.com/office/powerpoint/2010/main" val="51092405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023BD30-BF4A-4782-BC2F-11EF597E03D1}"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9E412B-AF31-4F96-8C7D-294BD0814599}" type="slidenum">
              <a:rPr lang="en-US"/>
              <a:pPr>
                <a:defRPr/>
              </a:pPr>
              <a:t>‹#›</a:t>
            </a:fld>
            <a:endParaRPr lang="en-US"/>
          </a:p>
        </p:txBody>
      </p:sp>
    </p:spTree>
    <p:extLst>
      <p:ext uri="{BB962C8B-B14F-4D97-AF65-F5344CB8AC3E}">
        <p14:creationId xmlns:p14="http://schemas.microsoft.com/office/powerpoint/2010/main" val="354797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FFFEF3E-4013-45BB-A8ED-F5E0982D5E6D}"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D94A40-7860-4DBE-9B0D-24E071BDA2E9}" type="slidenum">
              <a:rPr lang="en-US"/>
              <a:pPr>
                <a:defRPr/>
              </a:pPr>
              <a:t>‹#›</a:t>
            </a:fld>
            <a:endParaRPr lang="en-US"/>
          </a:p>
        </p:txBody>
      </p:sp>
    </p:spTree>
    <p:extLst>
      <p:ext uri="{BB962C8B-B14F-4D97-AF65-F5344CB8AC3E}">
        <p14:creationId xmlns:p14="http://schemas.microsoft.com/office/powerpoint/2010/main" val="230905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719D5E2-28B6-4882-84EF-3F1E8FC8B178}"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393B25-F995-460D-AB1A-3BE26ECBD687}" type="slidenum">
              <a:rPr lang="en-US"/>
              <a:pPr>
                <a:defRPr/>
              </a:pPr>
              <a:t>‹#›</a:t>
            </a:fld>
            <a:endParaRPr lang="en-US"/>
          </a:p>
        </p:txBody>
      </p:sp>
    </p:spTree>
    <p:extLst>
      <p:ext uri="{BB962C8B-B14F-4D97-AF65-F5344CB8AC3E}">
        <p14:creationId xmlns:p14="http://schemas.microsoft.com/office/powerpoint/2010/main" val="3759267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4CBAE9-C4E8-4686-8DD1-807130851A8D}"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D73FA3-02A9-4207-B314-05B92CC7BA4E}" type="slidenum">
              <a:rPr lang="en-US"/>
              <a:pPr>
                <a:defRPr/>
              </a:pPr>
              <a:t>‹#›</a:t>
            </a:fld>
            <a:endParaRPr lang="en-US"/>
          </a:p>
        </p:txBody>
      </p:sp>
    </p:spTree>
    <p:extLst>
      <p:ext uri="{BB962C8B-B14F-4D97-AF65-F5344CB8AC3E}">
        <p14:creationId xmlns:p14="http://schemas.microsoft.com/office/powerpoint/2010/main" val="1435297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4A11252-EEF4-4E70-B977-979E20488849}"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C77463-F476-4D6A-8BF3-804DB7E2DF02}" type="slidenum">
              <a:rPr lang="en-US"/>
              <a:pPr>
                <a:defRPr/>
              </a:pPr>
              <a:t>‹#›</a:t>
            </a:fld>
            <a:endParaRPr lang="en-US"/>
          </a:p>
        </p:txBody>
      </p:sp>
    </p:spTree>
    <p:extLst>
      <p:ext uri="{BB962C8B-B14F-4D97-AF65-F5344CB8AC3E}">
        <p14:creationId xmlns:p14="http://schemas.microsoft.com/office/powerpoint/2010/main" val="264521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5D9D5AF-5387-4DB8-9467-BB80A58B7A12}" type="datetime1">
              <a:rPr lang="en-US"/>
              <a:pPr>
                <a:defRPr/>
              </a:pPr>
              <a:t>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861D00-D58B-4A94-BC3B-7CD5D3255291}" type="slidenum">
              <a:rPr lang="en-US"/>
              <a:pPr>
                <a:defRPr/>
              </a:pPr>
              <a:t>‹#›</a:t>
            </a:fld>
            <a:endParaRPr lang="en-US"/>
          </a:p>
        </p:txBody>
      </p:sp>
    </p:spTree>
    <p:extLst>
      <p:ext uri="{BB962C8B-B14F-4D97-AF65-F5344CB8AC3E}">
        <p14:creationId xmlns:p14="http://schemas.microsoft.com/office/powerpoint/2010/main" val="118203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678EA2E-B6FA-4855-B183-BBAD7C96AE28}" type="datetime1">
              <a:rPr lang="en-US"/>
              <a:pPr>
                <a:defRPr/>
              </a:pPr>
              <a:t>1/24/2020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A9CEDE-D21C-4A82-A762-32D8188D5342}" type="slidenum">
              <a:rPr lang="en-US"/>
              <a:pPr>
                <a:defRPr/>
              </a:pPr>
              <a:t>‹#›</a:t>
            </a:fld>
            <a:endParaRPr lang="en-US"/>
          </a:p>
        </p:txBody>
      </p:sp>
    </p:spTree>
    <p:extLst>
      <p:ext uri="{BB962C8B-B14F-4D97-AF65-F5344CB8AC3E}">
        <p14:creationId xmlns:p14="http://schemas.microsoft.com/office/powerpoint/2010/main" val="363011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0BDF170-8F89-4A13-B0AB-0F55AD73E2E7}" type="datetime1">
              <a:rPr lang="en-US"/>
              <a:pPr>
                <a:defRPr/>
              </a:pPr>
              <a:t>1/24/2020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815BA40-A940-45AA-AAEE-72BCD6EA1D97}" type="slidenum">
              <a:rPr lang="en-US"/>
              <a:pPr>
                <a:defRPr/>
              </a:pPr>
              <a:t>‹#›</a:t>
            </a:fld>
            <a:endParaRPr lang="en-US"/>
          </a:p>
        </p:txBody>
      </p:sp>
    </p:spTree>
    <p:extLst>
      <p:ext uri="{BB962C8B-B14F-4D97-AF65-F5344CB8AC3E}">
        <p14:creationId xmlns:p14="http://schemas.microsoft.com/office/powerpoint/2010/main" val="292036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5E8046-F7F5-42FE-B40C-CAC44072EA2D}" type="datetime1">
              <a:rPr lang="en-US"/>
              <a:pPr>
                <a:defRPr/>
              </a:pPr>
              <a:t>1/24/2020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CBEE373-82D2-4472-9B3E-B85FE8AD9AE0}" type="slidenum">
              <a:rPr lang="en-US"/>
              <a:pPr>
                <a:defRPr/>
              </a:pPr>
              <a:t>‹#›</a:t>
            </a:fld>
            <a:endParaRPr lang="en-US"/>
          </a:p>
        </p:txBody>
      </p:sp>
    </p:spTree>
    <p:extLst>
      <p:ext uri="{BB962C8B-B14F-4D97-AF65-F5344CB8AC3E}">
        <p14:creationId xmlns:p14="http://schemas.microsoft.com/office/powerpoint/2010/main" val="2226199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403DE3F-619F-49EC-AFF1-9699AB250BB4}" type="datetime1">
              <a:rPr lang="en-US"/>
              <a:pPr>
                <a:defRPr/>
              </a:pPr>
              <a:t>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54D23C-3B80-450E-B1C7-45BA396C836D}" type="slidenum">
              <a:rPr lang="en-US"/>
              <a:pPr>
                <a:defRPr/>
              </a:pPr>
              <a:t>‹#›</a:t>
            </a:fld>
            <a:endParaRPr lang="en-US"/>
          </a:p>
        </p:txBody>
      </p:sp>
    </p:spTree>
    <p:extLst>
      <p:ext uri="{BB962C8B-B14F-4D97-AF65-F5344CB8AC3E}">
        <p14:creationId xmlns:p14="http://schemas.microsoft.com/office/powerpoint/2010/main" val="265206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7C12F3-CBCA-4243-B7FD-3D0F5295C304}" type="datetime1">
              <a:rPr lang="en-US"/>
              <a:pPr>
                <a:defRPr/>
              </a:pPr>
              <a:t>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3B1ABE-3DBB-4256-99BF-B2F63318932E}" type="slidenum">
              <a:rPr lang="en-US"/>
              <a:pPr>
                <a:defRPr/>
              </a:pPr>
              <a:t>‹#›</a:t>
            </a:fld>
            <a:endParaRPr lang="en-US"/>
          </a:p>
        </p:txBody>
      </p:sp>
    </p:spTree>
    <p:extLst>
      <p:ext uri="{BB962C8B-B14F-4D97-AF65-F5344CB8AC3E}">
        <p14:creationId xmlns:p14="http://schemas.microsoft.com/office/powerpoint/2010/main" val="106843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A7C15A5-E22A-4FB1-BB10-3D7F93D1CCD1}" type="datetime1">
              <a:rPr lang="en-US"/>
              <a:pPr>
                <a:defRPr/>
              </a:pPr>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97D7443-93BE-447A-B480-56DE32400F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82" r:id="rId1"/>
    <p:sldLayoutId id="2147485083" r:id="rId2"/>
    <p:sldLayoutId id="2147485084" r:id="rId3"/>
    <p:sldLayoutId id="2147485085" r:id="rId4"/>
    <p:sldLayoutId id="2147485086" r:id="rId5"/>
    <p:sldLayoutId id="2147485087" r:id="rId6"/>
    <p:sldLayoutId id="2147485088" r:id="rId7"/>
    <p:sldLayoutId id="2147485089" r:id="rId8"/>
    <p:sldLayoutId id="2147485090" r:id="rId9"/>
    <p:sldLayoutId id="2147485091" r:id="rId10"/>
    <p:sldLayoutId id="214748509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hyperlink" Target="https://onlinecourses.science.psu.edu/stat414/book/export/html/245"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11.png"/><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3" Type="http://schemas.openxmlformats.org/officeDocument/2006/relationships/hyperlink" Target="http://statweb.calpoly.edu/chance/applets/power/power.html" TargetMode="External"/><Relationship Id="rId2" Type="http://schemas.openxmlformats.org/officeDocument/2006/relationships/hyperlink" Target="http://www.rossmanchance.com/applets"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1.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ntuitor.com/statistics/T1T2Errors.html"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2D0E-F082-43AB-8A4F-B02778DCB030}"/>
              </a:ext>
            </a:extLst>
          </p:cNvPr>
          <p:cNvSpPr>
            <a:spLocks noGrp="1"/>
          </p:cNvSpPr>
          <p:nvPr>
            <p:ph type="ctrTitle"/>
          </p:nvPr>
        </p:nvSpPr>
        <p:spPr>
          <a:xfrm>
            <a:off x="685800" y="2693987"/>
            <a:ext cx="7772400" cy="1470025"/>
          </a:xfrm>
        </p:spPr>
        <p:txBody>
          <a:bodyPr/>
          <a:lstStyle/>
          <a:p>
            <a:r>
              <a:rPr lang="en-US" sz="9600" dirty="0"/>
              <a:t>Type I &amp; II Errors</a:t>
            </a:r>
            <a:br>
              <a:rPr lang="en-US" sz="9600" dirty="0"/>
            </a:br>
            <a:r>
              <a:rPr lang="en-US" sz="9600" dirty="0"/>
              <a:t>AND</a:t>
            </a:r>
            <a:br>
              <a:rPr lang="en-US" sz="9600" dirty="0"/>
            </a:br>
            <a:r>
              <a:rPr lang="en-US" sz="9600" dirty="0"/>
              <a:t>Power</a:t>
            </a:r>
          </a:p>
        </p:txBody>
      </p:sp>
      <p:sp>
        <p:nvSpPr>
          <p:cNvPr id="3" name="Subtitle 2">
            <a:extLst>
              <a:ext uri="{FF2B5EF4-FFF2-40B4-BE49-F238E27FC236}">
                <a16:creationId xmlns:a16="http://schemas.microsoft.com/office/drawing/2014/main" id="{B7472C81-5C40-4860-87D1-44F0C858AAB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83493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6200000">
            <a:off x="4038031" y="-3352231"/>
            <a:ext cx="991738" cy="8153400"/>
          </a:xfrm>
        </p:spPr>
        <p:txBody>
          <a:bodyPr>
            <a:noAutofit/>
          </a:bodyPr>
          <a:lstStyle/>
          <a:p>
            <a:r>
              <a:rPr lang="en-US" sz="5500" b="1" dirty="0">
                <a:solidFill>
                  <a:srgbClr val="7030A0"/>
                </a:solidFill>
              </a:rPr>
              <a:t>Power</a:t>
            </a:r>
          </a:p>
        </p:txBody>
      </p:sp>
      <p:sp>
        <p:nvSpPr>
          <p:cNvPr id="3" name="Vertical Text Placeholder 2"/>
          <p:cNvSpPr>
            <a:spLocks noGrp="1"/>
          </p:cNvSpPr>
          <p:nvPr>
            <p:ph type="body" orient="vert" idx="1"/>
          </p:nvPr>
        </p:nvSpPr>
        <p:spPr>
          <a:xfrm rot="16200000">
            <a:off x="2339182" y="-281781"/>
            <a:ext cx="4457700" cy="8069263"/>
          </a:xfrm>
        </p:spPr>
        <p:txBody>
          <a:bodyPr/>
          <a:lstStyle/>
          <a:p>
            <a:r>
              <a:rPr lang="en-US" dirty="0"/>
              <a:t>The probability of </a:t>
            </a:r>
            <a:r>
              <a:rPr lang="en-US" b="1" dirty="0"/>
              <a:t>NOT</a:t>
            </a:r>
            <a:r>
              <a:rPr lang="en-US" dirty="0"/>
              <a:t> making a Type II error.</a:t>
            </a:r>
          </a:p>
          <a:p>
            <a:r>
              <a:rPr lang="en-US" dirty="0"/>
              <a:t>The higher the power, the less likely the mistake 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824" y="3222213"/>
            <a:ext cx="6074467" cy="3289423"/>
          </a:xfrm>
          <a:prstGeom prst="rect">
            <a:avLst/>
          </a:prstGeom>
        </p:spPr>
      </p:pic>
    </p:spTree>
    <p:extLst>
      <p:ext uri="{BB962C8B-B14F-4D97-AF65-F5344CB8AC3E}">
        <p14:creationId xmlns:p14="http://schemas.microsoft.com/office/powerpoint/2010/main" val="229388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Vertical Title 1"/>
          <p:cNvSpPr>
            <a:spLocks noGrp="1"/>
          </p:cNvSpPr>
          <p:nvPr>
            <p:ph type="title" orient="vert"/>
          </p:nvPr>
        </p:nvSpPr>
        <p:spPr>
          <a:xfrm rot="16200000">
            <a:off x="3856831" y="-3305968"/>
            <a:ext cx="1506537" cy="8153400"/>
          </a:xfrm>
        </p:spPr>
        <p:txBody>
          <a:bodyPr/>
          <a:lstStyle/>
          <a:p>
            <a:r>
              <a:rPr lang="en-US" altLang="en-US" sz="5500" b="1" dirty="0">
                <a:solidFill>
                  <a:srgbClr val="7030A0"/>
                </a:solidFill>
              </a:rPr>
              <a:t>Factors that Increase Power</a:t>
            </a:r>
          </a:p>
        </p:txBody>
      </p:sp>
      <p:sp>
        <p:nvSpPr>
          <p:cNvPr id="3" name="Vertical Text Placeholder 2"/>
          <p:cNvSpPr>
            <a:spLocks noGrp="1"/>
          </p:cNvSpPr>
          <p:nvPr>
            <p:ph type="body" orient="vert" idx="1"/>
          </p:nvPr>
        </p:nvSpPr>
        <p:spPr>
          <a:xfrm rot="16200000">
            <a:off x="1659083" y="31172"/>
            <a:ext cx="5763491" cy="8444345"/>
          </a:xfrm>
        </p:spPr>
        <p:txBody>
          <a:bodyPr>
            <a:normAutofit fontScale="92500" lnSpcReduction="10000"/>
          </a:bodyPr>
          <a:lstStyle/>
          <a:p>
            <a:pPr>
              <a:defRPr/>
            </a:pPr>
            <a:r>
              <a:rPr lang="en-US" b="1" dirty="0"/>
              <a:t>Sample Size</a:t>
            </a:r>
          </a:p>
          <a:p>
            <a:pPr lvl="1">
              <a:defRPr/>
            </a:pPr>
            <a:r>
              <a:rPr lang="en-US" dirty="0"/>
              <a:t>The larger the sample size, the higher the power.</a:t>
            </a:r>
          </a:p>
          <a:p>
            <a:pPr>
              <a:defRPr/>
            </a:pPr>
            <a:r>
              <a:rPr lang="en-US" b="1" dirty="0"/>
              <a:t>Alpha Significance Level</a:t>
            </a:r>
          </a:p>
          <a:p>
            <a:pPr lvl="1">
              <a:defRPr/>
            </a:pPr>
            <a:r>
              <a:rPr lang="en-US" dirty="0"/>
              <a:t>Increasing alpha (from 0.01 to 0.05) increases the power, because a less conservative alpha increases the chance of (correctly) rejecting the null.</a:t>
            </a:r>
          </a:p>
          <a:p>
            <a:pPr>
              <a:defRPr/>
            </a:pPr>
            <a:r>
              <a:rPr lang="en-US" b="1" dirty="0"/>
              <a:t>Value of the Alternative Parameter</a:t>
            </a:r>
          </a:p>
          <a:p>
            <a:pPr lvl="1">
              <a:defRPr/>
            </a:pPr>
            <a:r>
              <a:rPr lang="en-US" dirty="0"/>
              <a:t>The greater the difference between the Hypothesized and True Mean the more obvious the result and therefore the greater the power.</a:t>
            </a:r>
          </a:p>
          <a:p>
            <a:pPr lvl="1">
              <a:defRPr/>
            </a:pPr>
            <a:endParaRPr lang="en-US" dirty="0"/>
          </a:p>
          <a:p>
            <a:pPr marL="457200" lvl="1" indent="0">
              <a:buNone/>
              <a:defRPr/>
            </a:pPr>
            <a:r>
              <a:rPr lang="en-US" sz="2200" dirty="0"/>
              <a:t>More: </a:t>
            </a:r>
            <a:r>
              <a:rPr lang="en-US" sz="2200" dirty="0">
                <a:hlinkClick r:id="rId2"/>
              </a:rPr>
              <a:t>https://onlinecourses.science.psu.edu/stat414/book/export/html/245</a:t>
            </a:r>
            <a:r>
              <a:rPr lang="en-US" sz="2200" dirty="0"/>
              <a:t> </a:t>
            </a:r>
          </a:p>
        </p:txBody>
      </p:sp>
    </p:spTree>
    <p:extLst>
      <p:ext uri="{BB962C8B-B14F-4D97-AF65-F5344CB8AC3E}">
        <p14:creationId xmlns:p14="http://schemas.microsoft.com/office/powerpoint/2010/main" val="293317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Increase Power, Decrease Type II</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158" y="1767249"/>
            <a:ext cx="8804954" cy="4591987"/>
          </a:xfrm>
        </p:spPr>
      </p:pic>
    </p:spTree>
    <p:extLst>
      <p:ext uri="{BB962C8B-B14F-4D97-AF65-F5344CB8AC3E}">
        <p14:creationId xmlns:p14="http://schemas.microsoft.com/office/powerpoint/2010/main" val="293504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Increase Power, Decrease Type II</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7927" y="3200718"/>
            <a:ext cx="4701021" cy="3343823"/>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1207006"/>
            <a:ext cx="4933978" cy="3074049"/>
          </a:xfrm>
        </p:spPr>
      </p:pic>
      <p:sp>
        <p:nvSpPr>
          <p:cNvPr id="7" name="TextBox 6"/>
          <p:cNvSpPr txBox="1"/>
          <p:nvPr/>
        </p:nvSpPr>
        <p:spPr>
          <a:xfrm>
            <a:off x="5389418" y="1593273"/>
            <a:ext cx="2618509"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latin typeface="+mj-lt"/>
              </a:rPr>
              <a:t>Blue = Power</a:t>
            </a:r>
          </a:p>
          <a:p>
            <a:r>
              <a:rPr lang="en-US" dirty="0">
                <a:latin typeface="+mj-lt"/>
              </a:rPr>
              <a:t>Red = Type II error</a:t>
            </a:r>
          </a:p>
        </p:txBody>
      </p:sp>
    </p:spTree>
    <p:extLst>
      <p:ext uri="{BB962C8B-B14F-4D97-AF65-F5344CB8AC3E}">
        <p14:creationId xmlns:p14="http://schemas.microsoft.com/office/powerpoint/2010/main" val="2627201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What’s Worse? Type I or II</a:t>
            </a:r>
          </a:p>
        </p:txBody>
      </p:sp>
      <p:sp>
        <p:nvSpPr>
          <p:cNvPr id="3" name="Content Placeholder 2"/>
          <p:cNvSpPr>
            <a:spLocks noGrp="1"/>
          </p:cNvSpPr>
          <p:nvPr>
            <p:ph idx="1"/>
          </p:nvPr>
        </p:nvSpPr>
        <p:spPr/>
        <p:txBody>
          <a:bodyPr/>
          <a:lstStyle/>
          <a:p>
            <a:r>
              <a:rPr lang="en-US" dirty="0"/>
              <a:t>It depends.</a:t>
            </a:r>
          </a:p>
          <a:p>
            <a:r>
              <a:rPr lang="en-US" dirty="0"/>
              <a:t>It’s impossible to minimize both error types completely. </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708562" y="2957802"/>
            <a:ext cx="5077691" cy="3808268"/>
          </a:xfrm>
          <a:prstGeom prst="rect">
            <a:avLst/>
          </a:prstGeom>
        </p:spPr>
      </p:pic>
    </p:spTree>
    <p:extLst>
      <p:ext uri="{BB962C8B-B14F-4D97-AF65-F5344CB8AC3E}">
        <p14:creationId xmlns:p14="http://schemas.microsoft.com/office/powerpoint/2010/main" val="62956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9713"/>
            <a:ext cx="4967288"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Vertical Text Placeholder 2"/>
          <p:cNvSpPr>
            <a:spLocks noGrp="1"/>
          </p:cNvSpPr>
          <p:nvPr>
            <p:ph type="body" orient="vert" idx="1"/>
          </p:nvPr>
        </p:nvSpPr>
        <p:spPr>
          <a:xfrm rot="16200000">
            <a:off x="2292350" y="3524250"/>
            <a:ext cx="6019800" cy="6045200"/>
          </a:xfrm>
        </p:spPr>
        <p:txBody>
          <a:bodyPr rtlCol="0">
            <a:normAutofit/>
          </a:bodyPr>
          <a:lstStyle/>
          <a:p>
            <a:pPr marL="0" indent="0" eaLnBrk="1" fontAlgn="auto" hangingPunct="1">
              <a:spcAft>
                <a:spcPts val="0"/>
              </a:spcAft>
              <a:buFont typeface="Arial" pitchFamily="34" charset="0"/>
              <a:buNone/>
              <a:defRPr/>
            </a:pPr>
            <a:r>
              <a:rPr lang="en-US" sz="3500" b="1" dirty="0">
                <a:solidFill>
                  <a:srgbClr val="000000"/>
                </a:solidFill>
                <a:latin typeface="+mj-lt"/>
                <a:ea typeface="ＭＳ Ｐゴシック" pitchFamily="-111" charset="-128"/>
              </a:rPr>
              <a:t>More on Type 1 and 2 Errors</a:t>
            </a:r>
            <a:endParaRPr lang="en-US" sz="3500" dirty="0">
              <a:solidFill>
                <a:srgbClr val="000000"/>
              </a:solidFill>
              <a:latin typeface="+mj-lt"/>
              <a:ea typeface="ＭＳ Ｐゴシック" pitchFamily="-111" charset="-128"/>
            </a:endParaRPr>
          </a:p>
          <a:p>
            <a:pPr marL="457200" lvl="1" indent="0" eaLnBrk="1" fontAlgn="auto" hangingPunct="1">
              <a:spcAft>
                <a:spcPts val="0"/>
              </a:spcAft>
              <a:buFont typeface="Arial" pitchFamily="34" charset="0"/>
              <a:buNone/>
              <a:defRPr/>
            </a:pPr>
            <a:endParaRPr lang="en-US" sz="2900" dirty="0">
              <a:solidFill>
                <a:srgbClr val="000000"/>
              </a:solidFill>
              <a:latin typeface="+mj-lt"/>
              <a:ea typeface="ＭＳ Ｐゴシック" pitchFamily="-111" charset="-128"/>
            </a:endParaRPr>
          </a:p>
          <a:p>
            <a:pPr eaLnBrk="1" fontAlgn="auto" hangingPunct="1">
              <a:spcAft>
                <a:spcPts val="0"/>
              </a:spcAft>
              <a:buFont typeface="Wingdings" pitchFamily="-111" charset="2"/>
              <a:buNone/>
              <a:defRPr/>
            </a:pPr>
            <a:endParaRPr lang="en-US" sz="1800" dirty="0">
              <a:solidFill>
                <a:srgbClr val="000000"/>
              </a:solidFill>
              <a:latin typeface="+mj-lt"/>
              <a:ea typeface="ＭＳ Ｐゴシック" pitchFamily="-111" charset="-128"/>
            </a:endParaRPr>
          </a:p>
        </p:txBody>
      </p:sp>
    </p:spTree>
    <p:extLst>
      <p:ext uri="{BB962C8B-B14F-4D97-AF65-F5344CB8AC3E}">
        <p14:creationId xmlns:p14="http://schemas.microsoft.com/office/powerpoint/2010/main" val="2625302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Vertical Text Placeholder 2"/>
          <p:cNvSpPr>
            <a:spLocks noGrp="1"/>
          </p:cNvSpPr>
          <p:nvPr>
            <p:ph type="body" orient="vert" idx="1"/>
          </p:nvPr>
        </p:nvSpPr>
        <p:spPr>
          <a:xfrm rot="16200000">
            <a:off x="3568700" y="-2954337"/>
            <a:ext cx="1824038" cy="8120062"/>
          </a:xfrm>
        </p:spPr>
        <p:txBody>
          <a:bodyPr rtlCol="0">
            <a:normAutofit/>
          </a:bodyPr>
          <a:lstStyle/>
          <a:p>
            <a:pPr marL="0" indent="0" eaLnBrk="1" fontAlgn="auto" hangingPunct="1">
              <a:spcAft>
                <a:spcPts val="0"/>
              </a:spcAft>
              <a:buFont typeface="Arial" pitchFamily="34" charset="0"/>
              <a:buNone/>
              <a:defRPr/>
            </a:pPr>
            <a:r>
              <a:rPr lang="en-US" sz="3500" b="1" dirty="0">
                <a:solidFill>
                  <a:srgbClr val="000000"/>
                </a:solidFill>
              </a:rPr>
              <a:t>Error Probabilities</a:t>
            </a:r>
            <a:endParaRPr lang="en-US" sz="3500" dirty="0">
              <a:solidFill>
                <a:srgbClr val="000000"/>
              </a:solidFill>
            </a:endParaRPr>
          </a:p>
          <a:p>
            <a:pPr eaLnBrk="1" fontAlgn="auto" hangingPunct="1">
              <a:spcAft>
                <a:spcPts val="0"/>
              </a:spcAft>
              <a:buFont typeface="Wingdings" charset="2"/>
              <a:buNone/>
              <a:defRPr/>
            </a:pPr>
            <a:r>
              <a:rPr lang="en-US" sz="1800" dirty="0">
                <a:solidFill>
                  <a:srgbClr val="000000"/>
                </a:solidFill>
              </a:rPr>
              <a:t>We can assess the performance of a significance test by looking at the probabilities of the two types of error. That’s because statistical inference is based on asking, “What would happen if I did this many times?”</a:t>
            </a:r>
          </a:p>
        </p:txBody>
      </p:sp>
      <p:sp>
        <p:nvSpPr>
          <p:cNvPr id="39941" name="Rectangle 8"/>
          <p:cNvSpPr>
            <a:spLocks noChangeArrowheads="1"/>
          </p:cNvSpPr>
          <p:nvPr/>
        </p:nvSpPr>
        <p:spPr bwMode="auto">
          <a:xfrm>
            <a:off x="420688" y="1849438"/>
            <a:ext cx="772001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2000" dirty="0">
                <a:latin typeface="+mj-lt"/>
              </a:rPr>
              <a:t>For the truckload of potatoes in the previous example, we were testing</a:t>
            </a:r>
          </a:p>
          <a:p>
            <a:pPr algn="ctr">
              <a:defRPr/>
            </a:pPr>
            <a:r>
              <a:rPr lang="en-US" sz="2000" i="1" dirty="0">
                <a:latin typeface="+mj-lt"/>
              </a:rPr>
              <a:t>H</a:t>
            </a:r>
            <a:r>
              <a:rPr lang="en-US" sz="2000" i="1" baseline="-25000" dirty="0">
                <a:latin typeface="+mj-lt"/>
              </a:rPr>
              <a:t>0</a:t>
            </a:r>
            <a:r>
              <a:rPr lang="en-US" sz="2000" i="1" dirty="0">
                <a:latin typeface="+mj-lt"/>
              </a:rPr>
              <a:t> </a:t>
            </a:r>
            <a:r>
              <a:rPr lang="en-US" sz="2000" dirty="0">
                <a:latin typeface="+mj-lt"/>
              </a:rPr>
              <a:t>: </a:t>
            </a:r>
            <a:r>
              <a:rPr lang="en-US" sz="2000" i="1" dirty="0">
                <a:latin typeface="+mj-lt"/>
              </a:rPr>
              <a:t>p </a:t>
            </a:r>
            <a:r>
              <a:rPr lang="en-US" sz="2000" dirty="0">
                <a:latin typeface="+mj-lt"/>
              </a:rPr>
              <a:t>= 0.08</a:t>
            </a:r>
          </a:p>
          <a:p>
            <a:pPr algn="ctr">
              <a:defRPr/>
            </a:pPr>
            <a:r>
              <a:rPr lang="en-US" sz="2000" i="1" dirty="0">
                <a:latin typeface="+mj-lt"/>
              </a:rPr>
              <a:t>H</a:t>
            </a:r>
            <a:r>
              <a:rPr lang="en-US" sz="2000" i="1" baseline="-25000" dirty="0">
                <a:latin typeface="+mj-lt"/>
              </a:rPr>
              <a:t>a</a:t>
            </a:r>
            <a:r>
              <a:rPr lang="en-US" sz="2000" i="1" dirty="0">
                <a:latin typeface="+mj-lt"/>
              </a:rPr>
              <a:t> </a:t>
            </a:r>
            <a:r>
              <a:rPr lang="en-US" sz="2000" dirty="0">
                <a:latin typeface="+mj-lt"/>
              </a:rPr>
              <a:t>: </a:t>
            </a:r>
            <a:r>
              <a:rPr lang="en-US" sz="2000" i="1" dirty="0">
                <a:latin typeface="+mj-lt"/>
              </a:rPr>
              <a:t>p </a:t>
            </a:r>
            <a:r>
              <a:rPr lang="en-US" sz="2000" dirty="0">
                <a:latin typeface="+mj-lt"/>
              </a:rPr>
              <a:t>&gt; 0.08</a:t>
            </a:r>
          </a:p>
          <a:p>
            <a:pPr>
              <a:defRPr/>
            </a:pPr>
            <a:r>
              <a:rPr lang="en-US" sz="2000" dirty="0">
                <a:latin typeface="+mj-lt"/>
              </a:rPr>
              <a:t>where </a:t>
            </a:r>
            <a:r>
              <a:rPr lang="en-US" sz="2000" i="1" dirty="0">
                <a:latin typeface="+mj-lt"/>
              </a:rPr>
              <a:t>p </a:t>
            </a:r>
            <a:r>
              <a:rPr lang="en-US" sz="2000" dirty="0">
                <a:latin typeface="+mj-lt"/>
              </a:rPr>
              <a:t>is the actual proportion of potatoes with blemishes. Suppose that the potato-chip producer decides to carry out this test based on a random sample of 500 potatoes using a 5% significance level (</a:t>
            </a:r>
            <a:r>
              <a:rPr lang="en-US" sz="2000" i="1" dirty="0">
                <a:latin typeface="+mj-lt"/>
              </a:rPr>
              <a:t>α</a:t>
            </a:r>
            <a:r>
              <a:rPr lang="en-US" sz="2000" dirty="0">
                <a:latin typeface="+mj-lt"/>
              </a:rPr>
              <a:t> = 0.05).</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Vertical Text Placeholder 2"/>
          <p:cNvSpPr>
            <a:spLocks noGrp="1"/>
          </p:cNvSpPr>
          <p:nvPr>
            <p:ph type="body" orient="vert" idx="1"/>
          </p:nvPr>
        </p:nvSpPr>
        <p:spPr>
          <a:xfrm rot="16200000">
            <a:off x="3568700" y="-2587624"/>
            <a:ext cx="1824037" cy="7720012"/>
          </a:xfrm>
        </p:spPr>
        <p:txBody>
          <a:bodyPr/>
          <a:lstStyle/>
          <a:p>
            <a:pPr marL="0" indent="0" eaLnBrk="1" hangingPunct="1">
              <a:buFont typeface="Arial" charset="0"/>
              <a:buNone/>
            </a:pPr>
            <a:r>
              <a:rPr lang="en-US" altLang="en-US" sz="3500" b="1">
                <a:solidFill>
                  <a:srgbClr val="000000"/>
                </a:solidFill>
              </a:rPr>
              <a:t>Error Probabilities</a:t>
            </a:r>
            <a:endParaRPr lang="en-US" altLang="en-US" sz="3500">
              <a:solidFill>
                <a:srgbClr val="000000"/>
              </a:solidFill>
            </a:endParaRPr>
          </a:p>
        </p:txBody>
      </p:sp>
      <p:graphicFrame>
        <p:nvGraphicFramePr>
          <p:cNvPr id="33795" name="Object 2"/>
          <p:cNvGraphicFramePr>
            <a:graphicFrameLocks noChangeAspect="1"/>
          </p:cNvGraphicFramePr>
          <p:nvPr/>
        </p:nvGraphicFramePr>
        <p:xfrm>
          <a:off x="446088" y="1185863"/>
          <a:ext cx="7672387" cy="2452687"/>
        </p:xfrm>
        <a:graphic>
          <a:graphicData uri="http://schemas.openxmlformats.org/presentationml/2006/ole">
            <mc:AlternateContent xmlns:mc="http://schemas.openxmlformats.org/markup-compatibility/2006">
              <mc:Choice xmlns:v="urn:schemas-microsoft-com:vml" Requires="v">
                <p:oleObj spid="_x0000_s33834" name="Equation" r:id="rId3" imgW="4762500" imgH="1524000" progId="Equation.3">
                  <p:embed/>
                </p:oleObj>
              </mc:Choice>
              <mc:Fallback>
                <p:oleObj name="Equation" r:id="rId3" imgW="4762500" imgH="15240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88" y="1185863"/>
                        <a:ext cx="7672387" cy="245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3796" name="Picture 11" descr="Screen shot 2010-11-14 at 7.36.50 PM.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20713" y="3711575"/>
            <a:ext cx="514032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5757863" y="3103563"/>
            <a:ext cx="3386137" cy="347821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2200" dirty="0">
                <a:solidFill>
                  <a:srgbClr val="000000"/>
                </a:solidFill>
                <a:ea typeface="ＭＳ Ｐゴシック" charset="-128"/>
              </a:rPr>
              <a:t>The shaded area in the right tail is 5%. Sample proportion values to the right of the green line at 0.0999 will cause us to reject </a:t>
            </a:r>
            <a:r>
              <a:rPr lang="en-US" sz="2200" i="1" dirty="0">
                <a:solidFill>
                  <a:srgbClr val="000000"/>
                </a:solidFill>
                <a:ea typeface="ＭＳ Ｐゴシック" charset="-128"/>
              </a:rPr>
              <a:t>H</a:t>
            </a:r>
            <a:r>
              <a:rPr lang="en-US" sz="2200" i="1" baseline="-25000" dirty="0">
                <a:solidFill>
                  <a:srgbClr val="000000"/>
                </a:solidFill>
                <a:ea typeface="ＭＳ Ｐゴシック" charset="-128"/>
              </a:rPr>
              <a:t>0</a:t>
            </a:r>
            <a:r>
              <a:rPr lang="en-US" sz="2200" i="1" dirty="0">
                <a:solidFill>
                  <a:srgbClr val="000000"/>
                </a:solidFill>
                <a:ea typeface="ＭＳ Ｐゴシック" charset="-128"/>
              </a:rPr>
              <a:t> </a:t>
            </a:r>
            <a:r>
              <a:rPr lang="en-US" sz="2200" dirty="0">
                <a:solidFill>
                  <a:srgbClr val="000000"/>
                </a:solidFill>
                <a:ea typeface="ＭＳ Ｐゴシック" charset="-128"/>
              </a:rPr>
              <a:t>even though </a:t>
            </a:r>
            <a:r>
              <a:rPr lang="en-US" sz="2200" i="1" dirty="0">
                <a:solidFill>
                  <a:srgbClr val="000000"/>
                </a:solidFill>
                <a:ea typeface="ＭＳ Ｐゴシック" charset="-128"/>
              </a:rPr>
              <a:t>H</a:t>
            </a:r>
            <a:r>
              <a:rPr lang="en-US" sz="2200" i="1" baseline="-25000" dirty="0">
                <a:solidFill>
                  <a:srgbClr val="000000"/>
                </a:solidFill>
                <a:ea typeface="ＭＳ Ｐゴシック" charset="-128"/>
              </a:rPr>
              <a:t>0</a:t>
            </a:r>
            <a:r>
              <a:rPr lang="en-US" sz="2200" i="1" dirty="0">
                <a:solidFill>
                  <a:srgbClr val="000000"/>
                </a:solidFill>
                <a:ea typeface="ＭＳ Ｐゴシック" charset="-128"/>
              </a:rPr>
              <a:t> </a:t>
            </a:r>
            <a:r>
              <a:rPr lang="en-US" sz="2200" dirty="0">
                <a:solidFill>
                  <a:srgbClr val="000000"/>
                </a:solidFill>
                <a:ea typeface="ＭＳ Ｐゴシック" charset="-128"/>
              </a:rPr>
              <a:t>is true. This will happen in 5% of all possible samples. That is, </a:t>
            </a:r>
            <a:r>
              <a:rPr lang="en-US" sz="2200" i="1" dirty="0">
                <a:solidFill>
                  <a:srgbClr val="000000"/>
                </a:solidFill>
                <a:ea typeface="ＭＳ Ｐゴシック" charset="-128"/>
              </a:rPr>
              <a:t>P</a:t>
            </a:r>
            <a:r>
              <a:rPr lang="en-US" sz="2200" dirty="0">
                <a:solidFill>
                  <a:srgbClr val="000000"/>
                </a:solidFill>
                <a:ea typeface="ＭＳ Ｐゴシック" charset="-128"/>
              </a:rPr>
              <a:t>(making a Type I error) = 0.05.</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Vertical Text Placeholder 2"/>
          <p:cNvSpPr>
            <a:spLocks noGrp="1"/>
          </p:cNvSpPr>
          <p:nvPr>
            <p:ph type="body" orient="vert" idx="1"/>
          </p:nvPr>
        </p:nvSpPr>
        <p:spPr>
          <a:xfrm rot="16200000">
            <a:off x="1730375" y="-163512"/>
            <a:ext cx="5184775" cy="7562850"/>
          </a:xfrm>
        </p:spPr>
        <p:txBody>
          <a:bodyPr/>
          <a:lstStyle/>
          <a:p>
            <a:pPr marL="0" indent="0" eaLnBrk="1" hangingPunct="1">
              <a:buFont typeface="Arial" charset="0"/>
              <a:buNone/>
            </a:pPr>
            <a:r>
              <a:rPr lang="en-US" altLang="en-US" b="1"/>
              <a:t>Type 2 Errors Investigation WS</a:t>
            </a:r>
          </a:p>
          <a:p>
            <a:pPr marL="0" indent="0" eaLnBrk="1" hangingPunct="1">
              <a:buFont typeface="Arial" charset="0"/>
              <a:buNone/>
            </a:pPr>
            <a:r>
              <a:rPr lang="en-US" altLang="en-US" u="sng">
                <a:hlinkClick r:id="rId2"/>
              </a:rPr>
              <a:t>www.rossmanchance.com/applets</a:t>
            </a:r>
            <a:endParaRPr lang="en-US" altLang="en-US" u="sng"/>
          </a:p>
          <a:p>
            <a:pPr marL="0" indent="0" eaLnBrk="1" hangingPunct="1">
              <a:buFont typeface="Arial" charset="0"/>
              <a:buNone/>
            </a:pPr>
            <a:endParaRPr lang="en-US" altLang="en-US" u="sng"/>
          </a:p>
          <a:p>
            <a:pPr marL="0" indent="0" eaLnBrk="1" hangingPunct="1">
              <a:buFont typeface="Arial" charset="0"/>
              <a:buNone/>
            </a:pPr>
            <a:r>
              <a:rPr lang="en-US" altLang="en-US" i="1"/>
              <a:t>Select: Improved Batting Averages (Power)</a:t>
            </a:r>
          </a:p>
          <a:p>
            <a:pPr marL="0" indent="0" eaLnBrk="1" hangingPunct="1">
              <a:buFont typeface="Arial" charset="0"/>
              <a:buNone/>
            </a:pPr>
            <a:endParaRPr lang="en-US" altLang="en-US" i="1"/>
          </a:p>
          <a:p>
            <a:pPr marL="0" indent="0" eaLnBrk="1" hangingPunct="1">
              <a:buFont typeface="Arial" charset="0"/>
              <a:buNone/>
            </a:pPr>
            <a:r>
              <a:rPr lang="en-US" altLang="en-US" i="1"/>
              <a:t>Or direct link:</a:t>
            </a:r>
          </a:p>
          <a:p>
            <a:pPr marL="0" indent="0" eaLnBrk="1" hangingPunct="1">
              <a:buFont typeface="Arial" charset="0"/>
              <a:buNone/>
            </a:pPr>
            <a:r>
              <a:rPr lang="en-US" altLang="en-US" i="1">
                <a:hlinkClick r:id="rId3"/>
              </a:rPr>
              <a:t>http://statweb.calpoly.edu/chance/applets/power/power.html</a:t>
            </a:r>
            <a:endParaRPr lang="en-US" altLang="en-US" i="1"/>
          </a:p>
          <a:p>
            <a:pPr marL="0" indent="0" eaLnBrk="1" hangingPunct="1">
              <a:buFont typeface="Arial" charset="0"/>
              <a:buNone/>
            </a:pPr>
            <a:endParaRPr lang="en-US" altLang="en-US" i="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Vertical Text Placeholder 2"/>
          <p:cNvSpPr>
            <a:spLocks noGrp="1"/>
          </p:cNvSpPr>
          <p:nvPr>
            <p:ph type="body" orient="vert" idx="1"/>
          </p:nvPr>
        </p:nvSpPr>
        <p:spPr>
          <a:xfrm rot="16200000">
            <a:off x="3765550" y="-3095625"/>
            <a:ext cx="1824038" cy="8320088"/>
          </a:xfrm>
        </p:spPr>
        <p:txBody>
          <a:bodyPr rtlCol="0">
            <a:normAutofit lnSpcReduction="10000"/>
          </a:bodyPr>
          <a:lstStyle/>
          <a:p>
            <a:pPr marL="0" indent="0" eaLnBrk="1" fontAlgn="auto" hangingPunct="1">
              <a:spcAft>
                <a:spcPts val="0"/>
              </a:spcAft>
              <a:buFont typeface="Arial" pitchFamily="34" charset="0"/>
              <a:buNone/>
              <a:defRPr/>
            </a:pPr>
            <a:r>
              <a:rPr lang="en-US" sz="3500" b="1" dirty="0">
                <a:solidFill>
                  <a:srgbClr val="000000"/>
                </a:solidFill>
              </a:rPr>
              <a:t>Error Probabilities</a:t>
            </a:r>
            <a:endParaRPr lang="en-US" sz="3500" dirty="0">
              <a:solidFill>
                <a:srgbClr val="000000"/>
              </a:solidFill>
            </a:endParaRPr>
          </a:p>
          <a:p>
            <a:pPr marL="0" indent="0" eaLnBrk="1" fontAlgn="auto" hangingPunct="1">
              <a:spcAft>
                <a:spcPts val="0"/>
              </a:spcAft>
              <a:buFont typeface="Arial" pitchFamily="34" charset="0"/>
              <a:buNone/>
              <a:defRPr/>
            </a:pPr>
            <a:r>
              <a:rPr lang="en-US" sz="2000" dirty="0">
                <a:solidFill>
                  <a:srgbClr val="000000"/>
                </a:solidFill>
              </a:rPr>
              <a:t>The potato-chip producer wonders whether the significance test of </a:t>
            </a:r>
            <a:r>
              <a:rPr lang="en-US" sz="2000" i="1" dirty="0">
                <a:solidFill>
                  <a:srgbClr val="000000"/>
                </a:solidFill>
              </a:rPr>
              <a:t>H</a:t>
            </a:r>
            <a:r>
              <a:rPr lang="en-US" sz="2000" i="1" baseline="-25000" dirty="0">
                <a:solidFill>
                  <a:srgbClr val="000000"/>
                </a:solidFill>
              </a:rPr>
              <a:t>0</a:t>
            </a:r>
            <a:r>
              <a:rPr lang="en-US" sz="2000" i="1" dirty="0">
                <a:solidFill>
                  <a:srgbClr val="000000"/>
                </a:solidFill>
              </a:rPr>
              <a:t> </a:t>
            </a:r>
            <a:r>
              <a:rPr lang="en-US" sz="2000" dirty="0">
                <a:solidFill>
                  <a:srgbClr val="000000"/>
                </a:solidFill>
              </a:rPr>
              <a:t>: </a:t>
            </a:r>
            <a:r>
              <a:rPr lang="en-US" sz="2000" i="1" dirty="0">
                <a:solidFill>
                  <a:srgbClr val="000000"/>
                </a:solidFill>
              </a:rPr>
              <a:t>p </a:t>
            </a:r>
            <a:r>
              <a:rPr lang="en-US" sz="2000" dirty="0">
                <a:solidFill>
                  <a:srgbClr val="000000"/>
                </a:solidFill>
              </a:rPr>
              <a:t>= 0.08 versus </a:t>
            </a:r>
            <a:r>
              <a:rPr lang="en-US" sz="2000" i="1" dirty="0">
                <a:solidFill>
                  <a:srgbClr val="000000"/>
                </a:solidFill>
              </a:rPr>
              <a:t>H</a:t>
            </a:r>
            <a:r>
              <a:rPr lang="en-US" sz="2000" i="1" baseline="-25000" dirty="0">
                <a:solidFill>
                  <a:srgbClr val="000000"/>
                </a:solidFill>
              </a:rPr>
              <a:t>a</a:t>
            </a:r>
            <a:r>
              <a:rPr lang="en-US" sz="2000" i="1" dirty="0">
                <a:solidFill>
                  <a:srgbClr val="000000"/>
                </a:solidFill>
              </a:rPr>
              <a:t> </a:t>
            </a:r>
            <a:r>
              <a:rPr lang="en-US" sz="2000" dirty="0">
                <a:solidFill>
                  <a:srgbClr val="000000"/>
                </a:solidFill>
              </a:rPr>
              <a:t>: </a:t>
            </a:r>
            <a:r>
              <a:rPr lang="en-US" sz="2000" i="1" dirty="0">
                <a:solidFill>
                  <a:srgbClr val="000000"/>
                </a:solidFill>
              </a:rPr>
              <a:t>p </a:t>
            </a:r>
            <a:r>
              <a:rPr lang="en-US" sz="2000" dirty="0">
                <a:solidFill>
                  <a:srgbClr val="000000"/>
                </a:solidFill>
              </a:rPr>
              <a:t>&gt; 0.08 based on a random sample of 500 potatoes has enough power to detect a shipment with, say, 11% blemished potatoes. In this case, a particular Type II error is to fail to reject </a:t>
            </a:r>
            <a:r>
              <a:rPr lang="en-US" sz="2000" i="1" dirty="0">
                <a:solidFill>
                  <a:srgbClr val="000000"/>
                </a:solidFill>
              </a:rPr>
              <a:t>H</a:t>
            </a:r>
            <a:r>
              <a:rPr lang="en-US" sz="2000" i="1" baseline="-25000" dirty="0">
                <a:solidFill>
                  <a:srgbClr val="000000"/>
                </a:solidFill>
              </a:rPr>
              <a:t>0</a:t>
            </a:r>
            <a:r>
              <a:rPr lang="en-US" sz="2000" i="1" dirty="0">
                <a:solidFill>
                  <a:srgbClr val="000000"/>
                </a:solidFill>
              </a:rPr>
              <a:t> </a:t>
            </a:r>
            <a:r>
              <a:rPr lang="en-US" sz="2000" dirty="0">
                <a:solidFill>
                  <a:srgbClr val="000000"/>
                </a:solidFill>
              </a:rPr>
              <a:t>: </a:t>
            </a:r>
            <a:r>
              <a:rPr lang="en-US" sz="2000" i="1" dirty="0">
                <a:solidFill>
                  <a:srgbClr val="000000"/>
                </a:solidFill>
              </a:rPr>
              <a:t>p </a:t>
            </a:r>
            <a:r>
              <a:rPr lang="en-US" sz="2000" dirty="0">
                <a:solidFill>
                  <a:srgbClr val="000000"/>
                </a:solidFill>
              </a:rPr>
              <a:t>= 0.08 when </a:t>
            </a:r>
            <a:r>
              <a:rPr lang="en-US" sz="2000" i="1" dirty="0">
                <a:solidFill>
                  <a:srgbClr val="000000"/>
                </a:solidFill>
              </a:rPr>
              <a:t>p </a:t>
            </a:r>
            <a:r>
              <a:rPr lang="en-US" sz="2000" dirty="0">
                <a:solidFill>
                  <a:srgbClr val="000000"/>
                </a:solidFill>
              </a:rPr>
              <a:t>= 0.11.</a:t>
            </a:r>
          </a:p>
        </p:txBody>
      </p:sp>
      <p:pic>
        <p:nvPicPr>
          <p:cNvPr id="16" name="Picture 15" descr="Screen shot 2010-11-14 at 7.58.32 PM.png"/>
          <p:cNvPicPr>
            <a:picLocks noChangeAspect="1"/>
          </p:cNvPicPr>
          <p:nvPr/>
        </p:nvPicPr>
        <p:blipFill>
          <a:blip r:embed="rId2">
            <a:extLst>
              <a:ext uri="{28A0092B-C50C-407E-A947-70E740481C1C}">
                <a14:useLocalDpi xmlns:a14="http://schemas.microsoft.com/office/drawing/2010/main" val="0"/>
              </a:ext>
            </a:extLst>
          </a:blip>
          <a:srcRect t="49339"/>
          <a:stretch>
            <a:fillRect/>
          </a:stretch>
        </p:blipFill>
        <p:spPr bwMode="auto">
          <a:xfrm>
            <a:off x="898525" y="2759075"/>
            <a:ext cx="7797800"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p:nvPr/>
        </p:nvSpPr>
        <p:spPr>
          <a:xfrm>
            <a:off x="304800" y="2263775"/>
            <a:ext cx="2052638" cy="3698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defRPr/>
            </a:pPr>
            <a:r>
              <a:rPr lang="en-US" sz="1800" dirty="0">
                <a:solidFill>
                  <a:srgbClr val="000000"/>
                </a:solidFill>
              </a:rPr>
              <a:t>What if </a:t>
            </a:r>
            <a:r>
              <a:rPr lang="en-US" sz="1800" i="1" dirty="0" err="1">
                <a:solidFill>
                  <a:srgbClr val="000000"/>
                </a:solidFill>
              </a:rPr>
              <a:t>p</a:t>
            </a:r>
            <a:r>
              <a:rPr lang="en-US" sz="1800" dirty="0">
                <a:solidFill>
                  <a:srgbClr val="000000"/>
                </a:solidFill>
              </a:rPr>
              <a:t> = 0.11?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lide(fromBottom)">
                                      <p:cBhvr>
                                        <p:cTn id="1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ertical Text Placeholder 2"/>
          <p:cNvSpPr>
            <a:spLocks noGrp="1"/>
          </p:cNvSpPr>
          <p:nvPr>
            <p:ph type="body" orient="vert" idx="1"/>
          </p:nvPr>
        </p:nvSpPr>
        <p:spPr>
          <a:xfrm rot="16200000">
            <a:off x="2649288" y="-1693068"/>
            <a:ext cx="3724275" cy="7720012"/>
          </a:xfrm>
        </p:spPr>
        <p:txBody>
          <a:bodyPr>
            <a:normAutofit/>
          </a:bodyPr>
          <a:lstStyle/>
          <a:p>
            <a:pPr marL="0" indent="0" algn="ctr" eaLnBrk="1" hangingPunct="1">
              <a:buFont typeface="Arial" charset="0"/>
              <a:buNone/>
            </a:pPr>
            <a:r>
              <a:rPr lang="en-US" sz="5500" b="1" dirty="0">
                <a:solidFill>
                  <a:srgbClr val="7030A0"/>
                </a:solidFill>
              </a:rPr>
              <a:t>Type I and Type II Errors</a:t>
            </a:r>
            <a:endParaRPr lang="en-US" sz="5500" dirty="0">
              <a:solidFill>
                <a:srgbClr val="7030A0"/>
              </a:solidFill>
            </a:endParaRPr>
          </a:p>
        </p:txBody>
      </p:sp>
      <p:sp>
        <p:nvSpPr>
          <p:cNvPr id="6" name="TextBox 5"/>
          <p:cNvSpPr txBox="1"/>
          <p:nvPr/>
        </p:nvSpPr>
        <p:spPr bwMode="auto">
          <a:xfrm>
            <a:off x="620712" y="1524000"/>
            <a:ext cx="7913687" cy="417037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Aft>
                <a:spcPts val="600"/>
              </a:spcAft>
              <a:defRPr/>
            </a:pPr>
            <a:r>
              <a:rPr lang="en-US" sz="3000" b="1" dirty="0">
                <a:solidFill>
                  <a:srgbClr val="000000"/>
                </a:solidFill>
                <a:latin typeface="+mj-lt"/>
              </a:rPr>
              <a:t>Type I error</a:t>
            </a:r>
          </a:p>
          <a:p>
            <a:pPr algn="ctr" eaLnBrk="1" hangingPunct="1">
              <a:spcAft>
                <a:spcPts val="600"/>
              </a:spcAft>
              <a:defRPr/>
            </a:pPr>
            <a:r>
              <a:rPr lang="en-US" sz="3000" dirty="0">
                <a:solidFill>
                  <a:srgbClr val="000000"/>
                </a:solidFill>
                <a:latin typeface="+mj-lt"/>
              </a:rPr>
              <a:t>Reject </a:t>
            </a:r>
            <a:r>
              <a:rPr lang="en-US" sz="3000" i="1" dirty="0">
                <a:solidFill>
                  <a:srgbClr val="000000"/>
                </a:solidFill>
                <a:latin typeface="+mj-lt"/>
              </a:rPr>
              <a:t>H</a:t>
            </a:r>
            <a:r>
              <a:rPr lang="en-US" sz="3000" i="1" baseline="-25000" dirty="0">
                <a:solidFill>
                  <a:srgbClr val="000000"/>
                </a:solidFill>
                <a:latin typeface="+mj-lt"/>
              </a:rPr>
              <a:t>0</a:t>
            </a:r>
            <a:r>
              <a:rPr lang="en-US" sz="3000" i="1" dirty="0">
                <a:solidFill>
                  <a:srgbClr val="000000"/>
                </a:solidFill>
                <a:latin typeface="+mj-lt"/>
              </a:rPr>
              <a:t> </a:t>
            </a:r>
            <a:r>
              <a:rPr lang="en-US" sz="3000" dirty="0">
                <a:solidFill>
                  <a:srgbClr val="000000"/>
                </a:solidFill>
                <a:latin typeface="+mj-lt"/>
              </a:rPr>
              <a:t>when </a:t>
            </a:r>
            <a:r>
              <a:rPr lang="en-US" sz="3000" i="1" dirty="0">
                <a:solidFill>
                  <a:srgbClr val="000000"/>
                </a:solidFill>
                <a:latin typeface="+mj-lt"/>
              </a:rPr>
              <a:t>H</a:t>
            </a:r>
            <a:r>
              <a:rPr lang="en-US" sz="3000" i="1" baseline="-25000" dirty="0">
                <a:solidFill>
                  <a:srgbClr val="000000"/>
                </a:solidFill>
                <a:latin typeface="+mj-lt"/>
              </a:rPr>
              <a:t>0</a:t>
            </a:r>
            <a:r>
              <a:rPr lang="en-US" sz="3000" i="1" dirty="0">
                <a:solidFill>
                  <a:srgbClr val="000000"/>
                </a:solidFill>
                <a:latin typeface="+mj-lt"/>
              </a:rPr>
              <a:t> </a:t>
            </a:r>
            <a:r>
              <a:rPr lang="en-US" sz="3000" dirty="0">
                <a:solidFill>
                  <a:srgbClr val="000000"/>
                </a:solidFill>
                <a:latin typeface="+mj-lt"/>
              </a:rPr>
              <a:t>is true</a:t>
            </a:r>
          </a:p>
          <a:p>
            <a:pPr algn="ctr" eaLnBrk="1" hangingPunct="1">
              <a:spcAft>
                <a:spcPts val="600"/>
              </a:spcAft>
              <a:defRPr/>
            </a:pPr>
            <a:endParaRPr lang="en-US" sz="3000" dirty="0">
              <a:solidFill>
                <a:srgbClr val="000000"/>
              </a:solidFill>
              <a:latin typeface="+mj-lt"/>
            </a:endParaRPr>
          </a:p>
          <a:p>
            <a:pPr algn="ctr" eaLnBrk="1" hangingPunct="1">
              <a:spcAft>
                <a:spcPts val="600"/>
              </a:spcAft>
              <a:defRPr/>
            </a:pPr>
            <a:r>
              <a:rPr lang="en-US" sz="3000" b="1" dirty="0">
                <a:solidFill>
                  <a:srgbClr val="000000"/>
                </a:solidFill>
                <a:latin typeface="+mj-lt"/>
              </a:rPr>
              <a:t>Type II error</a:t>
            </a:r>
            <a:endParaRPr lang="en-US" sz="3000" dirty="0">
              <a:solidFill>
                <a:srgbClr val="000000"/>
              </a:solidFill>
              <a:latin typeface="+mj-lt"/>
            </a:endParaRPr>
          </a:p>
          <a:p>
            <a:pPr algn="ctr" eaLnBrk="1" hangingPunct="1">
              <a:spcAft>
                <a:spcPts val="600"/>
              </a:spcAft>
              <a:defRPr/>
            </a:pPr>
            <a:r>
              <a:rPr lang="en-US" sz="3000" dirty="0">
                <a:solidFill>
                  <a:srgbClr val="000000"/>
                </a:solidFill>
                <a:latin typeface="+mj-lt"/>
              </a:rPr>
              <a:t>Fail to reject </a:t>
            </a:r>
            <a:r>
              <a:rPr lang="en-US" sz="3000" i="1" dirty="0">
                <a:solidFill>
                  <a:srgbClr val="000000"/>
                </a:solidFill>
                <a:latin typeface="+mj-lt"/>
              </a:rPr>
              <a:t>H</a:t>
            </a:r>
            <a:r>
              <a:rPr lang="en-US" sz="3000" i="1" baseline="-25000" dirty="0">
                <a:solidFill>
                  <a:srgbClr val="000000"/>
                </a:solidFill>
                <a:latin typeface="+mj-lt"/>
              </a:rPr>
              <a:t>0</a:t>
            </a:r>
            <a:r>
              <a:rPr lang="en-US" sz="3000" i="1" dirty="0">
                <a:solidFill>
                  <a:srgbClr val="000000"/>
                </a:solidFill>
                <a:latin typeface="+mj-lt"/>
              </a:rPr>
              <a:t> </a:t>
            </a:r>
            <a:r>
              <a:rPr lang="en-US" sz="3000" dirty="0">
                <a:solidFill>
                  <a:srgbClr val="000000"/>
                </a:solidFill>
                <a:latin typeface="+mj-lt"/>
              </a:rPr>
              <a:t>when </a:t>
            </a:r>
            <a:r>
              <a:rPr lang="en-US" sz="3000" i="1" dirty="0">
                <a:solidFill>
                  <a:srgbClr val="000000"/>
                </a:solidFill>
                <a:latin typeface="+mj-lt"/>
              </a:rPr>
              <a:t>H</a:t>
            </a:r>
            <a:r>
              <a:rPr lang="en-US" sz="3000" i="1" baseline="-25000" dirty="0">
                <a:solidFill>
                  <a:srgbClr val="000000"/>
                </a:solidFill>
                <a:latin typeface="+mj-lt"/>
              </a:rPr>
              <a:t>0</a:t>
            </a:r>
            <a:r>
              <a:rPr lang="en-US" sz="3000" i="1" dirty="0">
                <a:solidFill>
                  <a:srgbClr val="000000"/>
                </a:solidFill>
                <a:latin typeface="+mj-lt"/>
              </a:rPr>
              <a:t> </a:t>
            </a:r>
            <a:r>
              <a:rPr lang="en-US" sz="3000" dirty="0">
                <a:solidFill>
                  <a:srgbClr val="000000"/>
                </a:solidFill>
                <a:latin typeface="+mj-lt"/>
              </a:rPr>
              <a:t>is false</a:t>
            </a:r>
          </a:p>
          <a:p>
            <a:pPr algn="ctr" eaLnBrk="1" hangingPunct="1">
              <a:spcAft>
                <a:spcPts val="600"/>
              </a:spcAft>
              <a:defRPr/>
            </a:pPr>
            <a:endParaRPr lang="en-US" sz="3000" dirty="0">
              <a:solidFill>
                <a:srgbClr val="000000"/>
              </a:solidFill>
              <a:latin typeface="+mj-lt"/>
            </a:endParaRPr>
          </a:p>
          <a:p>
            <a:pPr algn="ctr" eaLnBrk="1" hangingPunct="1">
              <a:spcAft>
                <a:spcPts val="600"/>
              </a:spcAft>
              <a:defRPr/>
            </a:pPr>
            <a:r>
              <a:rPr lang="en-US" sz="5500" b="1" dirty="0">
                <a:solidFill>
                  <a:srgbClr val="FF0000"/>
                </a:solidFill>
                <a:latin typeface="+mj-lt"/>
              </a:rPr>
              <a:t>Double F = Type II</a:t>
            </a:r>
          </a:p>
        </p:txBody>
      </p:sp>
    </p:spTree>
    <p:extLst>
      <p:ext uri="{BB962C8B-B14F-4D97-AF65-F5344CB8AC3E}">
        <p14:creationId xmlns:p14="http://schemas.microsoft.com/office/powerpoint/2010/main" val="207506037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Vertical Text Placeholder 2"/>
          <p:cNvSpPr>
            <a:spLocks noGrp="1"/>
          </p:cNvSpPr>
          <p:nvPr>
            <p:ph type="body" orient="vert" idx="1"/>
          </p:nvPr>
        </p:nvSpPr>
        <p:spPr>
          <a:xfrm rot="16200000">
            <a:off x="3568700" y="-2587624"/>
            <a:ext cx="1824037" cy="7720012"/>
          </a:xfrm>
        </p:spPr>
        <p:txBody>
          <a:bodyPr/>
          <a:lstStyle/>
          <a:p>
            <a:pPr eaLnBrk="1" hangingPunct="1"/>
            <a:r>
              <a:rPr lang="en-US" altLang="en-US" sz="2400" b="1">
                <a:solidFill>
                  <a:srgbClr val="000000"/>
                </a:solidFill>
              </a:rPr>
              <a:t>Error Probabilities</a:t>
            </a:r>
            <a:endParaRPr lang="en-US" altLang="en-US" sz="2400">
              <a:solidFill>
                <a:srgbClr val="000000"/>
              </a:solidFill>
            </a:endParaRPr>
          </a:p>
          <a:p>
            <a:pPr eaLnBrk="1" hangingPunct="1">
              <a:buFont typeface="Wingdings" charset="2"/>
              <a:buNone/>
            </a:pPr>
            <a:r>
              <a:rPr lang="en-US" altLang="en-US" sz="1600">
                <a:solidFill>
                  <a:srgbClr val="000000"/>
                </a:solidFill>
              </a:rPr>
              <a:t>The potato-chip producer wonders whether the significance test of </a:t>
            </a:r>
            <a:r>
              <a:rPr lang="en-US" altLang="en-US" sz="1600" i="1">
                <a:solidFill>
                  <a:srgbClr val="000000"/>
                </a:solidFill>
              </a:rPr>
              <a:t>H</a:t>
            </a:r>
            <a:r>
              <a:rPr lang="en-US" altLang="en-US" sz="1600" i="1" baseline="-25000">
                <a:solidFill>
                  <a:srgbClr val="000000"/>
                </a:solidFill>
              </a:rPr>
              <a:t>0</a:t>
            </a:r>
            <a:r>
              <a:rPr lang="en-US" altLang="en-US" sz="1600" i="1">
                <a:solidFill>
                  <a:srgbClr val="000000"/>
                </a:solidFill>
              </a:rPr>
              <a:t> </a:t>
            </a:r>
            <a:r>
              <a:rPr lang="en-US" altLang="en-US" sz="1600">
                <a:solidFill>
                  <a:srgbClr val="000000"/>
                </a:solidFill>
              </a:rPr>
              <a:t>: </a:t>
            </a:r>
            <a:r>
              <a:rPr lang="en-US" altLang="en-US" sz="1600" i="1">
                <a:solidFill>
                  <a:srgbClr val="000000"/>
                </a:solidFill>
              </a:rPr>
              <a:t>p </a:t>
            </a:r>
            <a:r>
              <a:rPr lang="en-US" altLang="en-US" sz="1600">
                <a:solidFill>
                  <a:srgbClr val="000000"/>
                </a:solidFill>
              </a:rPr>
              <a:t>= 0.08 versus </a:t>
            </a:r>
            <a:r>
              <a:rPr lang="en-US" altLang="en-US" sz="1600" i="1">
                <a:solidFill>
                  <a:srgbClr val="000000"/>
                </a:solidFill>
              </a:rPr>
              <a:t>H</a:t>
            </a:r>
            <a:r>
              <a:rPr lang="en-US" altLang="en-US" sz="1600" i="1" baseline="-25000">
                <a:solidFill>
                  <a:srgbClr val="000000"/>
                </a:solidFill>
              </a:rPr>
              <a:t>a</a:t>
            </a:r>
            <a:r>
              <a:rPr lang="en-US" altLang="en-US" sz="1600" i="1">
                <a:solidFill>
                  <a:srgbClr val="000000"/>
                </a:solidFill>
              </a:rPr>
              <a:t> </a:t>
            </a:r>
            <a:r>
              <a:rPr lang="en-US" altLang="en-US" sz="1600">
                <a:solidFill>
                  <a:srgbClr val="000000"/>
                </a:solidFill>
              </a:rPr>
              <a:t>: </a:t>
            </a:r>
            <a:r>
              <a:rPr lang="en-US" altLang="en-US" sz="1600" i="1">
                <a:solidFill>
                  <a:srgbClr val="000000"/>
                </a:solidFill>
              </a:rPr>
              <a:t>p </a:t>
            </a:r>
            <a:r>
              <a:rPr lang="en-US" altLang="en-US" sz="1600">
                <a:solidFill>
                  <a:srgbClr val="000000"/>
                </a:solidFill>
              </a:rPr>
              <a:t>&gt; 0.08 based on a random sample of 500 potatoes has enough power to detect a shipment with, say, 11% blemished potatoes. In this case, a particular Type II error is to fail to reject </a:t>
            </a:r>
            <a:r>
              <a:rPr lang="en-US" altLang="en-US" sz="1600" i="1">
                <a:solidFill>
                  <a:srgbClr val="000000"/>
                </a:solidFill>
              </a:rPr>
              <a:t>H</a:t>
            </a:r>
            <a:r>
              <a:rPr lang="en-US" altLang="en-US" sz="1600" i="1" baseline="-25000">
                <a:solidFill>
                  <a:srgbClr val="000000"/>
                </a:solidFill>
              </a:rPr>
              <a:t>0</a:t>
            </a:r>
            <a:r>
              <a:rPr lang="en-US" altLang="en-US" sz="1600" i="1">
                <a:solidFill>
                  <a:srgbClr val="000000"/>
                </a:solidFill>
              </a:rPr>
              <a:t> </a:t>
            </a:r>
            <a:r>
              <a:rPr lang="en-US" altLang="en-US" sz="1600">
                <a:solidFill>
                  <a:srgbClr val="000000"/>
                </a:solidFill>
              </a:rPr>
              <a:t>: </a:t>
            </a:r>
            <a:r>
              <a:rPr lang="en-US" altLang="en-US" sz="1600" i="1">
                <a:solidFill>
                  <a:srgbClr val="000000"/>
                </a:solidFill>
              </a:rPr>
              <a:t>p </a:t>
            </a:r>
            <a:r>
              <a:rPr lang="en-US" altLang="en-US" sz="1600">
                <a:solidFill>
                  <a:srgbClr val="000000"/>
                </a:solidFill>
              </a:rPr>
              <a:t>= 0.08 when </a:t>
            </a:r>
            <a:r>
              <a:rPr lang="en-US" altLang="en-US" sz="1600" i="1">
                <a:solidFill>
                  <a:srgbClr val="000000"/>
                </a:solidFill>
              </a:rPr>
              <a:t>p </a:t>
            </a:r>
            <a:r>
              <a:rPr lang="en-US" altLang="en-US" sz="1600">
                <a:solidFill>
                  <a:srgbClr val="000000"/>
                </a:solidFill>
              </a:rPr>
              <a:t>= 0.11.</a:t>
            </a:r>
          </a:p>
        </p:txBody>
      </p:sp>
      <p:pic>
        <p:nvPicPr>
          <p:cNvPr id="39939" name="Picture 13" descr="Screen shot 2010-11-14 at 7.58.32 PM.png"/>
          <p:cNvPicPr>
            <a:picLocks noChangeAspect="1"/>
          </p:cNvPicPr>
          <p:nvPr/>
        </p:nvPicPr>
        <p:blipFill>
          <a:blip r:embed="rId3">
            <a:extLst>
              <a:ext uri="{28A0092B-C50C-407E-A947-70E740481C1C}">
                <a14:useLocalDpi xmlns:a14="http://schemas.microsoft.com/office/drawing/2010/main" val="0"/>
              </a:ext>
            </a:extLst>
          </a:blip>
          <a:srcRect b="50696"/>
          <a:stretch>
            <a:fillRect/>
          </a:stretch>
        </p:blipFill>
        <p:spPr bwMode="auto">
          <a:xfrm>
            <a:off x="484188" y="2111375"/>
            <a:ext cx="7515225"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5537200" y="1671638"/>
            <a:ext cx="3136900" cy="147796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defRPr/>
            </a:pPr>
            <a:r>
              <a:rPr lang="en-US" sz="1800" dirty="0">
                <a:solidFill>
                  <a:srgbClr val="000000"/>
                </a:solidFill>
                <a:ea typeface="ＭＳ Ｐゴシック" charset="-128"/>
              </a:rPr>
              <a:t>Earlier, we decided to reject </a:t>
            </a:r>
            <a:r>
              <a:rPr lang="en-US" sz="1800" i="1" dirty="0">
                <a:solidFill>
                  <a:srgbClr val="000000"/>
                </a:solidFill>
                <a:ea typeface="ＭＳ Ｐゴシック" charset="-128"/>
              </a:rPr>
              <a:t>H</a:t>
            </a:r>
            <a:r>
              <a:rPr lang="en-US" sz="1800" i="1" baseline="-25000" dirty="0">
                <a:solidFill>
                  <a:srgbClr val="000000"/>
                </a:solidFill>
                <a:ea typeface="ＭＳ Ｐゴシック" charset="-128"/>
              </a:rPr>
              <a:t>0</a:t>
            </a:r>
            <a:r>
              <a:rPr lang="en-US" sz="1800" i="1" dirty="0">
                <a:solidFill>
                  <a:srgbClr val="000000"/>
                </a:solidFill>
                <a:ea typeface="ＭＳ Ｐゴシック" charset="-128"/>
              </a:rPr>
              <a:t> </a:t>
            </a:r>
            <a:r>
              <a:rPr lang="en-US" sz="1800" dirty="0">
                <a:solidFill>
                  <a:srgbClr val="000000"/>
                </a:solidFill>
                <a:ea typeface="ＭＳ Ｐゴシック" charset="-128"/>
              </a:rPr>
              <a:t>at </a:t>
            </a:r>
            <a:r>
              <a:rPr lang="en-US" sz="1800" i="1" dirty="0">
                <a:solidFill>
                  <a:srgbClr val="000000"/>
                </a:solidFill>
                <a:ea typeface="ＭＳ Ｐゴシック" charset="-128"/>
              </a:rPr>
              <a:t>α </a:t>
            </a:r>
            <a:r>
              <a:rPr lang="en-US" sz="1800" dirty="0">
                <a:solidFill>
                  <a:srgbClr val="000000"/>
                </a:solidFill>
                <a:ea typeface="ＭＳ Ｐゴシック" charset="-128"/>
              </a:rPr>
              <a:t>= 0.05 if our sample yielded a sample proportion to the right of the green line. </a:t>
            </a:r>
          </a:p>
          <a:p>
            <a:pPr>
              <a:defRPr/>
            </a:pPr>
            <a:endParaRPr lang="en-US" sz="1800" dirty="0">
              <a:solidFill>
                <a:srgbClr val="000000"/>
              </a:solidFill>
              <a:ea typeface="ＭＳ Ｐゴシック" charset="-128"/>
            </a:endParaRPr>
          </a:p>
        </p:txBody>
      </p:sp>
      <p:sp>
        <p:nvSpPr>
          <p:cNvPr id="18" name="Rectangle 17"/>
          <p:cNvSpPr/>
          <p:nvPr/>
        </p:nvSpPr>
        <p:spPr>
          <a:xfrm>
            <a:off x="5699125" y="5157788"/>
            <a:ext cx="3138488" cy="14763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1800">
                <a:solidFill>
                  <a:srgbClr val="000000"/>
                </a:solidFill>
                <a:ea typeface="ＭＳ Ｐゴシック" charset="-128"/>
              </a:rPr>
              <a:t>Since we reject </a:t>
            </a:r>
            <a:r>
              <a:rPr lang="en-US" sz="1800" i="1">
                <a:solidFill>
                  <a:srgbClr val="000000"/>
                </a:solidFill>
                <a:ea typeface="ＭＳ Ｐゴシック" charset="-128"/>
              </a:rPr>
              <a:t>H</a:t>
            </a:r>
            <a:r>
              <a:rPr lang="en-US" sz="1800" i="1" baseline="-25000">
                <a:solidFill>
                  <a:srgbClr val="000000"/>
                </a:solidFill>
                <a:ea typeface="ＭＳ Ｐゴシック" charset="-128"/>
              </a:rPr>
              <a:t>0</a:t>
            </a:r>
            <a:r>
              <a:rPr lang="en-US" sz="1800" i="1">
                <a:solidFill>
                  <a:srgbClr val="000000"/>
                </a:solidFill>
                <a:ea typeface="ＭＳ Ｐゴシック" charset="-128"/>
              </a:rPr>
              <a:t> </a:t>
            </a:r>
            <a:r>
              <a:rPr lang="en-US" sz="1800">
                <a:solidFill>
                  <a:srgbClr val="000000"/>
                </a:solidFill>
                <a:ea typeface="ＭＳ Ｐゴシック" charset="-128"/>
              </a:rPr>
              <a:t>at </a:t>
            </a:r>
            <a:r>
              <a:rPr lang="en-US" sz="1800" i="1">
                <a:solidFill>
                  <a:srgbClr val="000000"/>
                </a:solidFill>
                <a:ea typeface="ＭＳ Ｐゴシック" charset="-128"/>
              </a:rPr>
              <a:t>α</a:t>
            </a:r>
            <a:r>
              <a:rPr lang="en-US" sz="1800">
                <a:solidFill>
                  <a:srgbClr val="000000"/>
                </a:solidFill>
                <a:ea typeface="ＭＳ Ｐゴシック" charset="-128"/>
              </a:rPr>
              <a:t>= 0.05 if our sample yields a proportion &gt; 0.0999, we’d correctly reject the shipment about 75% of the time.</a:t>
            </a:r>
          </a:p>
        </p:txBody>
      </p:sp>
      <p:grpSp>
        <p:nvGrpSpPr>
          <p:cNvPr id="2" name="Group 9"/>
          <p:cNvGrpSpPr>
            <a:grpSpLocks/>
          </p:cNvGrpSpPr>
          <p:nvPr/>
        </p:nvGrpSpPr>
        <p:grpSpPr bwMode="auto">
          <a:xfrm>
            <a:off x="122238" y="5475288"/>
            <a:ext cx="4805362" cy="1239837"/>
            <a:chOff x="422536" y="2946400"/>
            <a:chExt cx="7093949" cy="1240443"/>
          </a:xfrm>
        </p:grpSpPr>
        <p:sp>
          <p:nvSpPr>
            <p:cNvPr id="21" name="TextBox 20"/>
            <p:cNvSpPr txBox="1"/>
            <p:nvPr/>
          </p:nvSpPr>
          <p:spPr bwMode="auto">
            <a:xfrm>
              <a:off x="422536" y="3264055"/>
              <a:ext cx="7093949" cy="922788"/>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200"/>
                </a:spcAft>
                <a:defRPr/>
              </a:pPr>
              <a:r>
                <a:rPr lang="en-US" sz="1800">
                  <a:solidFill>
                    <a:srgbClr val="000000"/>
                  </a:solidFill>
                </a:rPr>
                <a:t>The power of a test against any alternative is 1 minus the probability of a Type II error for that alternative; that is, power = 1 - </a:t>
              </a:r>
              <a:r>
                <a:rPr lang="en-US" sz="1800" i="1">
                  <a:solidFill>
                    <a:srgbClr val="000000"/>
                  </a:solidFill>
                </a:rPr>
                <a:t>β</a:t>
              </a:r>
              <a:r>
                <a:rPr lang="en-US" sz="1800">
                  <a:solidFill>
                    <a:srgbClr val="000000"/>
                  </a:solidFill>
                </a:rPr>
                <a:t>.</a:t>
              </a:r>
            </a:p>
          </p:txBody>
        </p:sp>
        <p:sp>
          <p:nvSpPr>
            <p:cNvPr id="22" name="TextBox 21"/>
            <p:cNvSpPr txBox="1"/>
            <p:nvPr/>
          </p:nvSpPr>
          <p:spPr bwMode="auto">
            <a:xfrm>
              <a:off x="1907317" y="2946400"/>
              <a:ext cx="4019405" cy="338554"/>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sz="1600" b="1" dirty="0">
                  <a:solidFill>
                    <a:srgbClr val="FFFFFF"/>
                  </a:solidFill>
                  <a:ea typeface="ＭＳ Ｐゴシック" charset="-128"/>
                  <a:cs typeface="ＭＳ Ｐゴシック" charset="-128"/>
                </a:rPr>
                <a:t>Power and Type II Error</a:t>
              </a:r>
            </a:p>
          </p:txBody>
        </p:sp>
      </p:grpSp>
      <p:graphicFrame>
        <p:nvGraphicFramePr>
          <p:cNvPr id="12" name="Object 2"/>
          <p:cNvGraphicFramePr>
            <a:graphicFrameLocks noChangeAspect="1"/>
          </p:cNvGraphicFramePr>
          <p:nvPr/>
        </p:nvGraphicFramePr>
        <p:xfrm>
          <a:off x="6410325" y="4529138"/>
          <a:ext cx="1392238" cy="314325"/>
        </p:xfrm>
        <a:graphic>
          <a:graphicData uri="http://schemas.openxmlformats.org/presentationml/2006/ole">
            <mc:AlternateContent xmlns:mc="http://schemas.openxmlformats.org/markup-compatibility/2006">
              <mc:Choice xmlns:v="urn:schemas-microsoft-com:vml" Requires="v">
                <p:oleObj spid="_x0000_s39984" name="Equation" r:id="rId4" imgW="787400" imgH="177800" progId="Equation.3">
                  <p:embed/>
                </p:oleObj>
              </mc:Choice>
              <mc:Fallback>
                <p:oleObj name="Equation" r:id="rId4" imgW="787400" imgH="177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0325" y="4529138"/>
                        <a:ext cx="1392238"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from="(-#ppt_w/2)" to="(#ppt_x)" calcmode="lin" valueType="num">
                                      <p:cBhvr>
                                        <p:cTn id="7" dur="600" fill="hold">
                                          <p:stCondLst>
                                            <p:cond delay="0"/>
                                          </p:stCondLst>
                                        </p:cTn>
                                        <p:tgtEl>
                                          <p:spTgt spid="17"/>
                                        </p:tgtEl>
                                        <p:attrNameLst>
                                          <p:attrName>ppt_x</p:attrName>
                                        </p:attrNameLst>
                                      </p:cBhvr>
                                    </p:anim>
                                    <p:anim from="0" to="-1.0" calcmode="lin" valueType="num">
                                      <p:cBhvr>
                                        <p:cTn id="8" dur="200" decel="50000" autoRev="1" fill="hold">
                                          <p:stCondLst>
                                            <p:cond delay="600"/>
                                          </p:stCondLst>
                                        </p:cTn>
                                        <p:tgtEl>
                                          <p:spTgt spid="17"/>
                                        </p:tgtEl>
                                        <p:attrNameLst>
                                          <p:attrName>xshear</p:attrName>
                                        </p:attrNameLst>
                                      </p:cBhvr>
                                    </p:anim>
                                    <p:animScale>
                                      <p:cBhvr>
                                        <p:cTn id="9" dur="200" decel="100000" autoRev="1" fill="hold">
                                          <p:stCondLst>
                                            <p:cond delay="600"/>
                                          </p:stCondLst>
                                        </p:cTn>
                                        <p:tgtEl>
                                          <p:spTgt spid="17"/>
                                        </p:tgtEl>
                                      </p:cBhvr>
                                      <p:from x="100000" y="100000"/>
                                      <p:to x="80000" y="100000"/>
                                    </p:animScale>
                                    <p:anim by="(#ppt_h/3+#ppt_w*0.1)" calcmode="lin" valueType="num">
                                      <p:cBhvr additive="sum">
                                        <p:cTn id="10" dur="200" decel="100000" autoRev="1" fill="hold">
                                          <p:stCondLst>
                                            <p:cond delay="600"/>
                                          </p:stCondLst>
                                        </p:cTn>
                                        <p:tgtEl>
                                          <p:spTgt spid="17"/>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 from="(-#ppt_w/2)" to="(#ppt_x)" calcmode="lin" valueType="num">
                                      <p:cBhvr>
                                        <p:cTn id="13" dur="600" fill="hold">
                                          <p:stCondLst>
                                            <p:cond delay="0"/>
                                          </p:stCondLst>
                                        </p:cTn>
                                        <p:tgtEl>
                                          <p:spTgt spid="12"/>
                                        </p:tgtEl>
                                        <p:attrNameLst>
                                          <p:attrName>ppt_x</p:attrName>
                                        </p:attrNameLst>
                                      </p:cBhvr>
                                    </p:anim>
                                    <p:anim from="0" to="-1.0" calcmode="lin" valueType="num">
                                      <p:cBhvr>
                                        <p:cTn id="14" dur="200" decel="50000" autoRev="1" fill="hold">
                                          <p:stCondLst>
                                            <p:cond delay="600"/>
                                          </p:stCondLst>
                                        </p:cTn>
                                        <p:tgtEl>
                                          <p:spTgt spid="12"/>
                                        </p:tgtEl>
                                        <p:attrNameLst>
                                          <p:attrName>xshear</p:attrName>
                                        </p:attrNameLst>
                                      </p:cBhvr>
                                    </p:anim>
                                    <p:animScale>
                                      <p:cBhvr>
                                        <p:cTn id="15" dur="200" decel="100000" autoRev="1" fill="hold">
                                          <p:stCondLst>
                                            <p:cond delay="600"/>
                                          </p:stCondLst>
                                        </p:cTn>
                                        <p:tgtEl>
                                          <p:spTgt spid="12"/>
                                        </p:tgtEl>
                                      </p:cBhvr>
                                      <p:from x="100000" y="100000"/>
                                      <p:to x="80000" y="100000"/>
                                    </p:animScale>
                                    <p:anim by="(#ppt_h/3+#ppt_w*0.1)" calcmode="lin" valueType="num">
                                      <p:cBhvr additive="sum">
                                        <p:cTn id="16" dur="200" decel="100000" autoRev="1" fill="hold">
                                          <p:stCondLst>
                                            <p:cond delay="600"/>
                                          </p:stCondLst>
                                        </p:cTn>
                                        <p:tgtEl>
                                          <p:spTgt spid="12"/>
                                        </p:tgtEl>
                                        <p:attrNameLst>
                                          <p:attrName>ppt_x</p:attrName>
                                        </p:attrNameLst>
                                      </p:cBhvr>
                                    </p:anim>
                                  </p:childTnLst>
                                </p:cTn>
                              </p:par>
                              <p:par>
                                <p:cTn id="17" presetID="10" presetClass="exit" presetSubtype="0" fill="hold" grpId="1" nodeType="withEffect">
                                  <p:stCondLst>
                                    <p:cond delay="0"/>
                                  </p:stCondLst>
                                  <p:childTnLst>
                                    <p:animEffect transition="out" filter="fade">
                                      <p:cBhvr>
                                        <p:cTn id="18" dur="1000"/>
                                        <p:tgtEl>
                                          <p:spTgt spid="17"/>
                                        </p:tgtEl>
                                      </p:cBhvr>
                                    </p:animEffect>
                                    <p:set>
                                      <p:cBhvr>
                                        <p:cTn id="19" dur="1" fill="hold">
                                          <p:stCondLst>
                                            <p:cond delay="999"/>
                                          </p:stCondLst>
                                        </p:cTn>
                                        <p:tgtEl>
                                          <p:spTgt spid="17"/>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1000"/>
                                        <p:tgtEl>
                                          <p:spTgt spid="12"/>
                                        </p:tgtEl>
                                      </p:cBhvr>
                                    </p:animEffect>
                                    <p:set>
                                      <p:cBhvr>
                                        <p:cTn id="22" dur="1" fill="hold">
                                          <p:stCondLst>
                                            <p:cond delay="999"/>
                                          </p:stCondLst>
                                        </p:cTn>
                                        <p:tgtEl>
                                          <p:spTgt spid="1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4"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from="(-#ppt_w/2)" to="(#ppt_x)" calcmode="lin" valueType="num">
                                      <p:cBhvr>
                                        <p:cTn id="27" dur="600" fill="hold">
                                          <p:stCondLst>
                                            <p:cond delay="0"/>
                                          </p:stCondLst>
                                        </p:cTn>
                                        <p:tgtEl>
                                          <p:spTgt spid="18"/>
                                        </p:tgtEl>
                                        <p:attrNameLst>
                                          <p:attrName>ppt_x</p:attrName>
                                        </p:attrNameLst>
                                      </p:cBhvr>
                                    </p:anim>
                                    <p:anim from="0" to="-1.0" calcmode="lin" valueType="num">
                                      <p:cBhvr>
                                        <p:cTn id="28" dur="200" decel="50000" autoRev="1" fill="hold">
                                          <p:stCondLst>
                                            <p:cond delay="600"/>
                                          </p:stCondLst>
                                        </p:cTn>
                                        <p:tgtEl>
                                          <p:spTgt spid="18"/>
                                        </p:tgtEl>
                                        <p:attrNameLst>
                                          <p:attrName>xshear</p:attrName>
                                        </p:attrNameLst>
                                      </p:cBhvr>
                                    </p:anim>
                                    <p:animScale>
                                      <p:cBhvr>
                                        <p:cTn id="29" dur="200" decel="100000" autoRev="1" fill="hold">
                                          <p:stCondLst>
                                            <p:cond delay="600"/>
                                          </p:stCondLst>
                                        </p:cTn>
                                        <p:tgtEl>
                                          <p:spTgt spid="18"/>
                                        </p:tgtEl>
                                      </p:cBhvr>
                                      <p:from x="100000" y="100000"/>
                                      <p:to x="80000" y="100000"/>
                                    </p:animScale>
                                    <p:anim by="(#ppt_h/3+#ppt_w*0.1)" calcmode="lin" valueType="num">
                                      <p:cBhvr additive="sum">
                                        <p:cTn id="30" dur="200" decel="100000" autoRev="1" fill="hold">
                                          <p:stCondLst>
                                            <p:cond delay="600"/>
                                          </p:stCondLst>
                                        </p:cTn>
                                        <p:tgtEl>
                                          <p:spTgt spid="18"/>
                                        </p:tgtEl>
                                        <p:attrNameLst>
                                          <p:attrName>ppt_x</p:attrName>
                                        </p:attrNameLst>
                                      </p:cBhvr>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98475" y="484188"/>
            <a:ext cx="7681913" cy="1116012"/>
          </a:xfrm>
        </p:spPr>
        <p:txBody>
          <a:bodyPr/>
          <a:lstStyle/>
          <a:p>
            <a:pPr eaLnBrk="1" hangingPunct="1"/>
            <a:r>
              <a:rPr lang="en-US" altLang="en-US" sz="2400" b="1">
                <a:solidFill>
                  <a:srgbClr val="E81F30"/>
                </a:solidFill>
              </a:rPr>
              <a:t>Section 9.1</a:t>
            </a:r>
            <a:br>
              <a:rPr lang="en-US" altLang="en-US" sz="2400" b="1">
                <a:solidFill>
                  <a:srgbClr val="E81F30"/>
                </a:solidFill>
              </a:rPr>
            </a:br>
            <a:r>
              <a:rPr lang="en-US" altLang="en-US" sz="2400" b="1">
                <a:solidFill>
                  <a:srgbClr val="E81F30"/>
                </a:solidFill>
              </a:rPr>
              <a:t>Significance Tests: The Basics</a:t>
            </a:r>
            <a:endParaRPr lang="en-US" altLang="en-US" sz="2400" b="1"/>
          </a:p>
        </p:txBody>
      </p:sp>
      <p:sp>
        <p:nvSpPr>
          <p:cNvPr id="5" name="Text Placeholder 4"/>
          <p:cNvSpPr>
            <a:spLocks noGrp="1"/>
          </p:cNvSpPr>
          <p:nvPr>
            <p:ph type="body" idx="1"/>
          </p:nvPr>
        </p:nvSpPr>
        <p:spPr>
          <a:xfrm>
            <a:off x="496888" y="1746250"/>
            <a:ext cx="7224712" cy="323850"/>
          </a:xfrm>
        </p:spPr>
        <p:txBody>
          <a:bodyPr rtlCol="0">
            <a:normAutofit fontScale="85000" lnSpcReduction="20000"/>
          </a:bodyPr>
          <a:lstStyle/>
          <a:p>
            <a:pPr eaLnBrk="1" fontAlgn="auto" hangingPunct="1">
              <a:spcBef>
                <a:spcPct val="0"/>
              </a:spcBef>
              <a:spcAft>
                <a:spcPts val="0"/>
              </a:spcAft>
              <a:buFont typeface="Arial" pitchFamily="34" charset="0"/>
              <a:buNone/>
              <a:defRPr/>
            </a:pPr>
            <a:r>
              <a:rPr lang="en-US" sz="2000"/>
              <a:t>Summary</a:t>
            </a:r>
          </a:p>
        </p:txBody>
      </p:sp>
      <p:sp>
        <p:nvSpPr>
          <p:cNvPr id="3" name="Content Placeholder 2"/>
          <p:cNvSpPr>
            <a:spLocks noGrp="1"/>
          </p:cNvSpPr>
          <p:nvPr>
            <p:ph sz="half" idx="2"/>
          </p:nvPr>
        </p:nvSpPr>
        <p:spPr>
          <a:xfrm>
            <a:off x="496888" y="2070100"/>
            <a:ext cx="8402637" cy="4787900"/>
          </a:xfrm>
        </p:spPr>
        <p:txBody>
          <a:bodyPr rtlCol="0">
            <a:normAutofit fontScale="92500"/>
          </a:bodyPr>
          <a:lstStyle/>
          <a:p>
            <a:pPr eaLnBrk="1" fontAlgn="auto" hangingPunct="1">
              <a:lnSpc>
                <a:spcPct val="90000"/>
              </a:lnSpc>
              <a:spcAft>
                <a:spcPts val="2400"/>
              </a:spcAft>
              <a:buFont typeface="Wingdings" charset="2"/>
              <a:buNone/>
              <a:defRPr/>
            </a:pPr>
            <a:r>
              <a:rPr lang="en-US">
                <a:solidFill>
                  <a:srgbClr val="000000"/>
                </a:solidFill>
              </a:rPr>
              <a:t>In this section, we learned that…</a:t>
            </a:r>
          </a:p>
          <a:p>
            <a:pPr lvl="1" eaLnBrk="1" fontAlgn="auto" hangingPunct="1">
              <a:lnSpc>
                <a:spcPct val="90000"/>
              </a:lnSpc>
              <a:spcAft>
                <a:spcPts val="1200"/>
              </a:spcAft>
              <a:buClr>
                <a:srgbClr val="E81F30"/>
              </a:buClr>
              <a:buFont typeface="Wingdings" charset="2"/>
              <a:buChar char="ü"/>
              <a:defRPr/>
            </a:pPr>
            <a:r>
              <a:rPr lang="en-US">
                <a:solidFill>
                  <a:srgbClr val="000000"/>
                </a:solidFill>
              </a:rPr>
              <a:t>A </a:t>
            </a:r>
            <a:r>
              <a:rPr lang="en-US" b="1">
                <a:solidFill>
                  <a:srgbClr val="000000"/>
                </a:solidFill>
              </a:rPr>
              <a:t>significance test </a:t>
            </a:r>
            <a:r>
              <a:rPr lang="en-US">
                <a:solidFill>
                  <a:srgbClr val="000000"/>
                </a:solidFill>
              </a:rPr>
              <a:t>assesses the evidence provided by data against a </a:t>
            </a:r>
            <a:r>
              <a:rPr lang="en-US" b="1">
                <a:solidFill>
                  <a:srgbClr val="000000"/>
                </a:solidFill>
              </a:rPr>
              <a:t>null hypothesis </a:t>
            </a:r>
            <a:r>
              <a:rPr lang="en-US" b="1" i="1">
                <a:solidFill>
                  <a:srgbClr val="000000"/>
                </a:solidFill>
              </a:rPr>
              <a:t>H</a:t>
            </a:r>
            <a:r>
              <a:rPr lang="en-US" b="1" i="1" baseline="-25000">
                <a:solidFill>
                  <a:srgbClr val="000000"/>
                </a:solidFill>
              </a:rPr>
              <a:t>0</a:t>
            </a:r>
            <a:r>
              <a:rPr lang="en-US" b="1" i="1">
                <a:solidFill>
                  <a:srgbClr val="000000"/>
                </a:solidFill>
              </a:rPr>
              <a:t> </a:t>
            </a:r>
            <a:r>
              <a:rPr lang="en-US">
                <a:solidFill>
                  <a:srgbClr val="000000"/>
                </a:solidFill>
              </a:rPr>
              <a:t>in favor of an </a:t>
            </a:r>
            <a:r>
              <a:rPr lang="en-US" b="1">
                <a:solidFill>
                  <a:srgbClr val="000000"/>
                </a:solidFill>
              </a:rPr>
              <a:t>alternative hypothesis </a:t>
            </a:r>
            <a:r>
              <a:rPr lang="en-US" b="1" i="1">
                <a:solidFill>
                  <a:srgbClr val="000000"/>
                </a:solidFill>
              </a:rPr>
              <a:t>H</a:t>
            </a:r>
            <a:r>
              <a:rPr lang="en-US" b="1" i="1" baseline="-25000">
                <a:solidFill>
                  <a:srgbClr val="000000"/>
                </a:solidFill>
              </a:rPr>
              <a:t>a</a:t>
            </a:r>
            <a:r>
              <a:rPr lang="en-US">
                <a:solidFill>
                  <a:srgbClr val="000000"/>
                </a:solidFill>
              </a:rPr>
              <a:t>.</a:t>
            </a:r>
          </a:p>
          <a:p>
            <a:pPr lvl="1" eaLnBrk="1" fontAlgn="auto" hangingPunct="1">
              <a:lnSpc>
                <a:spcPct val="90000"/>
              </a:lnSpc>
              <a:spcAft>
                <a:spcPts val="1200"/>
              </a:spcAft>
              <a:buClr>
                <a:srgbClr val="E81F30"/>
              </a:buClr>
              <a:buFont typeface="Wingdings" charset="2"/>
              <a:buChar char="ü"/>
              <a:defRPr/>
            </a:pPr>
            <a:r>
              <a:rPr lang="en-US">
                <a:solidFill>
                  <a:srgbClr val="000000"/>
                </a:solidFill>
              </a:rPr>
              <a:t>The hypotheses are stated in terms of population parameters. Often,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is a statement of no change or no difference. </a:t>
            </a:r>
            <a:r>
              <a:rPr lang="en-US" b="1" i="1">
                <a:solidFill>
                  <a:srgbClr val="000000"/>
                </a:solidFill>
              </a:rPr>
              <a:t>H</a:t>
            </a:r>
            <a:r>
              <a:rPr lang="en-US" b="1" i="1" baseline="-25000">
                <a:solidFill>
                  <a:srgbClr val="000000"/>
                </a:solidFill>
              </a:rPr>
              <a:t>a </a:t>
            </a:r>
            <a:r>
              <a:rPr lang="en-US">
                <a:solidFill>
                  <a:srgbClr val="000000"/>
                </a:solidFill>
              </a:rPr>
              <a:t>says that a parameter differs from its null hypothesis value in a specific direction (</a:t>
            </a:r>
            <a:r>
              <a:rPr lang="en-US" b="1">
                <a:solidFill>
                  <a:srgbClr val="000000"/>
                </a:solidFill>
              </a:rPr>
              <a:t>one-sided alternative</a:t>
            </a:r>
            <a:r>
              <a:rPr lang="en-US">
                <a:solidFill>
                  <a:srgbClr val="000000"/>
                </a:solidFill>
              </a:rPr>
              <a:t>) or in either direction (</a:t>
            </a:r>
            <a:r>
              <a:rPr lang="en-US" b="1">
                <a:solidFill>
                  <a:srgbClr val="000000"/>
                </a:solidFill>
              </a:rPr>
              <a:t>two-sided alternative</a:t>
            </a:r>
            <a:r>
              <a:rPr lang="en-US">
                <a:solidFill>
                  <a:srgbClr val="000000"/>
                </a:solidFill>
              </a:rPr>
              <a:t>).</a:t>
            </a:r>
          </a:p>
          <a:p>
            <a:pPr lvl="1" eaLnBrk="1" fontAlgn="auto" hangingPunct="1">
              <a:lnSpc>
                <a:spcPct val="90000"/>
              </a:lnSpc>
              <a:spcAft>
                <a:spcPts val="1200"/>
              </a:spcAft>
              <a:buClr>
                <a:srgbClr val="E81F30"/>
              </a:buClr>
              <a:buFont typeface="Wingdings" charset="2"/>
              <a:buChar char="ü"/>
              <a:defRPr/>
            </a:pPr>
            <a:r>
              <a:rPr lang="en-US">
                <a:solidFill>
                  <a:srgbClr val="000000"/>
                </a:solidFill>
              </a:rPr>
              <a:t>The reasoning of a significance test is as follows. Suppose that the null hypothesis is true. If we repeated our data production many times, would we often get data as inconsistent with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as the data we actually have? If the data are unlikely when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is true, they provide evidence against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a:t>
            </a:r>
          </a:p>
          <a:p>
            <a:pPr lvl="1" eaLnBrk="1" fontAlgn="auto" hangingPunct="1">
              <a:lnSpc>
                <a:spcPct val="90000"/>
              </a:lnSpc>
              <a:spcAft>
                <a:spcPts val="1200"/>
              </a:spcAft>
              <a:buClr>
                <a:srgbClr val="E81F30"/>
              </a:buClr>
              <a:buFont typeface="Wingdings" charset="2"/>
              <a:buChar char="ü"/>
              <a:defRPr/>
            </a:pPr>
            <a:r>
              <a:rPr lang="en-US">
                <a:solidFill>
                  <a:srgbClr val="000000"/>
                </a:solidFill>
              </a:rPr>
              <a:t>The</a:t>
            </a:r>
            <a:r>
              <a:rPr lang="en-US" b="1">
                <a:solidFill>
                  <a:srgbClr val="000000"/>
                </a:solidFill>
              </a:rPr>
              <a:t> </a:t>
            </a:r>
            <a:r>
              <a:rPr lang="en-US" b="1" i="1">
                <a:solidFill>
                  <a:srgbClr val="000000"/>
                </a:solidFill>
              </a:rPr>
              <a:t>P</a:t>
            </a:r>
            <a:r>
              <a:rPr lang="en-US" b="1">
                <a:solidFill>
                  <a:srgbClr val="000000"/>
                </a:solidFill>
              </a:rPr>
              <a:t>-value </a:t>
            </a:r>
            <a:r>
              <a:rPr lang="en-US">
                <a:solidFill>
                  <a:srgbClr val="000000"/>
                </a:solidFill>
              </a:rPr>
              <a:t>of a test is the probability, computed supposing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to be true, that the statistic will take a value at least as extreme as that actually observed in the direction specified by </a:t>
            </a:r>
            <a:r>
              <a:rPr lang="en-US" i="1">
                <a:solidFill>
                  <a:srgbClr val="000000"/>
                </a:solidFill>
              </a:rPr>
              <a:t>H</a:t>
            </a:r>
            <a:r>
              <a:rPr lang="en-US" i="1" baseline="-25000">
                <a:solidFill>
                  <a:srgbClr val="000000"/>
                </a:solidFill>
              </a:rPr>
              <a:t>a </a:t>
            </a:r>
            <a:r>
              <a:rPr lang="en-US">
                <a:solidFill>
                  <a:srgbClr val="000000"/>
                </a:solidFill>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98475" y="484188"/>
            <a:ext cx="7681913" cy="1116012"/>
          </a:xfrm>
        </p:spPr>
        <p:txBody>
          <a:bodyPr/>
          <a:lstStyle/>
          <a:p>
            <a:pPr eaLnBrk="1" hangingPunct="1"/>
            <a:r>
              <a:rPr lang="en-US" altLang="en-US" sz="2400" b="1">
                <a:solidFill>
                  <a:srgbClr val="E81F30"/>
                </a:solidFill>
              </a:rPr>
              <a:t>Section 9.1</a:t>
            </a:r>
            <a:br>
              <a:rPr lang="en-US" altLang="en-US" sz="2400" b="1">
                <a:solidFill>
                  <a:srgbClr val="E81F30"/>
                </a:solidFill>
              </a:rPr>
            </a:br>
            <a:r>
              <a:rPr lang="en-US" altLang="en-US" sz="2400" b="1">
                <a:solidFill>
                  <a:srgbClr val="E81F30"/>
                </a:solidFill>
              </a:rPr>
              <a:t>Significance Tests: The Basics</a:t>
            </a:r>
            <a:endParaRPr lang="en-US" altLang="en-US" sz="2400" b="1"/>
          </a:p>
        </p:txBody>
      </p:sp>
      <p:sp>
        <p:nvSpPr>
          <p:cNvPr id="5" name="Text Placeholder 4"/>
          <p:cNvSpPr>
            <a:spLocks noGrp="1"/>
          </p:cNvSpPr>
          <p:nvPr>
            <p:ph type="body" idx="1"/>
          </p:nvPr>
        </p:nvSpPr>
        <p:spPr>
          <a:xfrm>
            <a:off x="496888" y="1746250"/>
            <a:ext cx="7224712" cy="323850"/>
          </a:xfrm>
        </p:spPr>
        <p:txBody>
          <a:bodyPr rtlCol="0">
            <a:normAutofit fontScale="85000" lnSpcReduction="20000"/>
          </a:bodyPr>
          <a:lstStyle/>
          <a:p>
            <a:pPr eaLnBrk="1" fontAlgn="auto" hangingPunct="1">
              <a:spcBef>
                <a:spcPct val="0"/>
              </a:spcBef>
              <a:spcAft>
                <a:spcPts val="0"/>
              </a:spcAft>
              <a:buFont typeface="Arial" pitchFamily="34" charset="0"/>
              <a:buNone/>
              <a:defRPr/>
            </a:pPr>
            <a:r>
              <a:rPr lang="en-US" sz="2000"/>
              <a:t>Summary</a:t>
            </a:r>
          </a:p>
        </p:txBody>
      </p:sp>
      <p:sp>
        <p:nvSpPr>
          <p:cNvPr id="3" name="Content Placeholder 2"/>
          <p:cNvSpPr>
            <a:spLocks noGrp="1"/>
          </p:cNvSpPr>
          <p:nvPr>
            <p:ph sz="half" idx="2"/>
          </p:nvPr>
        </p:nvSpPr>
        <p:spPr>
          <a:xfrm>
            <a:off x="496888" y="2070100"/>
            <a:ext cx="8402637" cy="4787900"/>
          </a:xfrm>
        </p:spPr>
        <p:txBody>
          <a:bodyPr rtlCol="0">
            <a:normAutofit fontScale="92500"/>
          </a:bodyPr>
          <a:lstStyle/>
          <a:p>
            <a:pPr lvl="1" eaLnBrk="1" fontAlgn="auto" hangingPunct="1">
              <a:spcAft>
                <a:spcPts val="1200"/>
              </a:spcAft>
              <a:buClr>
                <a:srgbClr val="E81F30"/>
              </a:buClr>
              <a:buFont typeface="Wingdings" charset="2"/>
              <a:buChar char="ü"/>
              <a:defRPr/>
            </a:pPr>
            <a:r>
              <a:rPr lang="en-US">
                <a:solidFill>
                  <a:srgbClr val="000000"/>
                </a:solidFill>
              </a:rPr>
              <a:t>Small </a:t>
            </a:r>
            <a:r>
              <a:rPr lang="en-US" i="1">
                <a:solidFill>
                  <a:srgbClr val="000000"/>
                </a:solidFill>
              </a:rPr>
              <a:t>P</a:t>
            </a:r>
            <a:r>
              <a:rPr lang="en-US">
                <a:solidFill>
                  <a:srgbClr val="000000"/>
                </a:solidFill>
              </a:rPr>
              <a:t>-values indicate strong evidence against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 To calculate a </a:t>
            </a:r>
            <a:r>
              <a:rPr lang="en-US" i="1">
                <a:solidFill>
                  <a:srgbClr val="000000"/>
                </a:solidFill>
              </a:rPr>
              <a:t>P</a:t>
            </a:r>
            <a:r>
              <a:rPr lang="en-US">
                <a:solidFill>
                  <a:srgbClr val="000000"/>
                </a:solidFill>
              </a:rPr>
              <a:t>-value, we must know the sampling distribution of the test statistic when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is true. There is no universal rule for how small a </a:t>
            </a:r>
            <a:r>
              <a:rPr lang="en-US" i="1">
                <a:solidFill>
                  <a:srgbClr val="000000"/>
                </a:solidFill>
              </a:rPr>
              <a:t>P</a:t>
            </a:r>
            <a:r>
              <a:rPr lang="en-US">
                <a:solidFill>
                  <a:srgbClr val="000000"/>
                </a:solidFill>
              </a:rPr>
              <a:t>-value in a significance test provides convincing evidence against the null hypothesis.</a:t>
            </a:r>
          </a:p>
          <a:p>
            <a:pPr lvl="1" eaLnBrk="1" fontAlgn="auto" hangingPunct="1">
              <a:spcAft>
                <a:spcPts val="1200"/>
              </a:spcAft>
              <a:buClr>
                <a:srgbClr val="E81F30"/>
              </a:buClr>
              <a:buFont typeface="Wingdings" charset="2"/>
              <a:buChar char="ü"/>
              <a:defRPr/>
            </a:pPr>
            <a:r>
              <a:rPr lang="en-US">
                <a:solidFill>
                  <a:srgbClr val="000000"/>
                </a:solidFill>
              </a:rPr>
              <a:t>If the </a:t>
            </a:r>
            <a:r>
              <a:rPr lang="en-US" i="1">
                <a:solidFill>
                  <a:srgbClr val="000000"/>
                </a:solidFill>
              </a:rPr>
              <a:t>P</a:t>
            </a:r>
            <a:r>
              <a:rPr lang="en-US">
                <a:solidFill>
                  <a:srgbClr val="000000"/>
                </a:solidFill>
              </a:rPr>
              <a:t>-value is smaller than a specified value </a:t>
            </a:r>
            <a:r>
              <a:rPr lang="en-US" i="1">
                <a:solidFill>
                  <a:srgbClr val="000000"/>
                </a:solidFill>
              </a:rPr>
              <a:t>α </a:t>
            </a:r>
            <a:r>
              <a:rPr lang="en-US">
                <a:solidFill>
                  <a:srgbClr val="000000"/>
                </a:solidFill>
              </a:rPr>
              <a:t>(called the </a:t>
            </a:r>
            <a:r>
              <a:rPr lang="en-US" b="1">
                <a:solidFill>
                  <a:srgbClr val="000000"/>
                </a:solidFill>
              </a:rPr>
              <a:t>significance level</a:t>
            </a:r>
            <a:r>
              <a:rPr lang="en-US">
                <a:solidFill>
                  <a:srgbClr val="000000"/>
                </a:solidFill>
              </a:rPr>
              <a:t>), the data are </a:t>
            </a:r>
            <a:r>
              <a:rPr lang="en-US" b="1">
                <a:solidFill>
                  <a:srgbClr val="000000"/>
                </a:solidFill>
              </a:rPr>
              <a:t>statistically significant </a:t>
            </a:r>
            <a:r>
              <a:rPr lang="en-US">
                <a:solidFill>
                  <a:srgbClr val="000000"/>
                </a:solidFill>
              </a:rPr>
              <a:t>at level </a:t>
            </a:r>
            <a:r>
              <a:rPr lang="en-US" i="1">
                <a:solidFill>
                  <a:srgbClr val="000000"/>
                </a:solidFill>
              </a:rPr>
              <a:t>α</a:t>
            </a:r>
            <a:r>
              <a:rPr lang="en-US">
                <a:solidFill>
                  <a:srgbClr val="000000"/>
                </a:solidFill>
              </a:rPr>
              <a:t>. In that case, we can reject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 If the </a:t>
            </a:r>
            <a:r>
              <a:rPr lang="en-US" i="1">
                <a:solidFill>
                  <a:srgbClr val="000000"/>
                </a:solidFill>
              </a:rPr>
              <a:t>P</a:t>
            </a:r>
            <a:r>
              <a:rPr lang="en-US">
                <a:solidFill>
                  <a:srgbClr val="000000"/>
                </a:solidFill>
              </a:rPr>
              <a:t>-value is greater than or equal to </a:t>
            </a:r>
            <a:r>
              <a:rPr lang="en-US" i="1">
                <a:solidFill>
                  <a:srgbClr val="000000"/>
                </a:solidFill>
              </a:rPr>
              <a:t>α</a:t>
            </a:r>
            <a:r>
              <a:rPr lang="en-US">
                <a:solidFill>
                  <a:srgbClr val="000000"/>
                </a:solidFill>
              </a:rPr>
              <a:t>, we fail to reject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a:t>
            </a:r>
          </a:p>
          <a:p>
            <a:pPr lvl="1" eaLnBrk="1" fontAlgn="auto" hangingPunct="1">
              <a:spcAft>
                <a:spcPts val="1200"/>
              </a:spcAft>
              <a:buClr>
                <a:srgbClr val="E81F30"/>
              </a:buClr>
              <a:buFont typeface="Wingdings" charset="2"/>
              <a:buChar char="ü"/>
              <a:defRPr/>
            </a:pPr>
            <a:r>
              <a:rPr lang="en-US">
                <a:solidFill>
                  <a:srgbClr val="000000"/>
                </a:solidFill>
              </a:rPr>
              <a:t>A </a:t>
            </a:r>
            <a:r>
              <a:rPr lang="en-US" b="1">
                <a:solidFill>
                  <a:srgbClr val="000000"/>
                </a:solidFill>
              </a:rPr>
              <a:t>Type I error </a:t>
            </a:r>
            <a:r>
              <a:rPr lang="en-US">
                <a:solidFill>
                  <a:srgbClr val="000000"/>
                </a:solidFill>
              </a:rPr>
              <a:t>occurs if we reject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when it is in fact true. </a:t>
            </a:r>
            <a:r>
              <a:rPr lang="en-US" b="1">
                <a:solidFill>
                  <a:srgbClr val="000000"/>
                </a:solidFill>
              </a:rPr>
              <a:t>A Type II error </a:t>
            </a:r>
            <a:r>
              <a:rPr lang="en-US">
                <a:solidFill>
                  <a:srgbClr val="000000"/>
                </a:solidFill>
              </a:rPr>
              <a:t>occurs if we fail to reject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when it is actually false. In a fixed level </a:t>
            </a:r>
            <a:r>
              <a:rPr lang="en-US" i="1">
                <a:solidFill>
                  <a:srgbClr val="000000"/>
                </a:solidFill>
              </a:rPr>
              <a:t>α</a:t>
            </a:r>
            <a:r>
              <a:rPr lang="en-US">
                <a:solidFill>
                  <a:srgbClr val="000000"/>
                </a:solidFill>
              </a:rPr>
              <a:t> significance test, the probability of a Type I error is the significance level </a:t>
            </a:r>
            <a:r>
              <a:rPr lang="en-US" i="1">
                <a:solidFill>
                  <a:srgbClr val="000000"/>
                </a:solidFill>
              </a:rPr>
              <a:t>α</a:t>
            </a:r>
            <a:r>
              <a:rPr lang="en-US">
                <a:solidFill>
                  <a:srgbClr val="000000"/>
                </a:solidFill>
              </a:rPr>
              <a:t>.</a:t>
            </a:r>
          </a:p>
          <a:p>
            <a:pPr lvl="1" eaLnBrk="1" fontAlgn="auto" hangingPunct="1">
              <a:spcAft>
                <a:spcPts val="1200"/>
              </a:spcAft>
              <a:buClr>
                <a:srgbClr val="E81F30"/>
              </a:buClr>
              <a:buFont typeface="Wingdings" charset="2"/>
              <a:buChar char="ü"/>
              <a:defRPr/>
            </a:pPr>
            <a:r>
              <a:rPr lang="en-US">
                <a:solidFill>
                  <a:srgbClr val="000000"/>
                </a:solidFill>
              </a:rPr>
              <a:t>The power of a significance test against a specific alternative is the probability that the test will reject </a:t>
            </a:r>
            <a:r>
              <a:rPr lang="en-US" i="1">
                <a:solidFill>
                  <a:srgbClr val="000000"/>
                </a:solidFill>
              </a:rPr>
              <a:t>H</a:t>
            </a:r>
            <a:r>
              <a:rPr lang="en-US" i="1" baseline="-25000">
                <a:solidFill>
                  <a:srgbClr val="000000"/>
                </a:solidFill>
              </a:rPr>
              <a:t>0</a:t>
            </a:r>
            <a:r>
              <a:rPr lang="en-US" i="1">
                <a:solidFill>
                  <a:srgbClr val="000000"/>
                </a:solidFill>
              </a:rPr>
              <a:t> </a:t>
            </a:r>
            <a:r>
              <a:rPr lang="en-US">
                <a:solidFill>
                  <a:srgbClr val="000000"/>
                </a:solidFill>
              </a:rPr>
              <a:t>when the alternative is true. </a:t>
            </a:r>
            <a:r>
              <a:rPr lang="en-US" b="1">
                <a:solidFill>
                  <a:srgbClr val="000000"/>
                </a:solidFill>
              </a:rPr>
              <a:t>Power </a:t>
            </a:r>
            <a:r>
              <a:rPr lang="en-US">
                <a:solidFill>
                  <a:srgbClr val="000000"/>
                </a:solidFill>
              </a:rPr>
              <a:t>measures the ability of the test to detect an alternative value of the parameter. For a specific alternative, </a:t>
            </a:r>
            <a:r>
              <a:rPr lang="en-US" i="1">
                <a:solidFill>
                  <a:srgbClr val="000000"/>
                </a:solidFill>
              </a:rPr>
              <a:t>P</a:t>
            </a:r>
            <a:r>
              <a:rPr lang="en-US">
                <a:solidFill>
                  <a:srgbClr val="000000"/>
                </a:solidFill>
              </a:rPr>
              <a:t>(Type II error) = 1 - power.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Type I &amp; II Errors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2727" y="1391955"/>
            <a:ext cx="7414757" cy="4953427"/>
          </a:xfrm>
        </p:spPr>
      </p:pic>
    </p:spTree>
    <p:extLst>
      <p:ext uri="{BB962C8B-B14F-4D97-AF65-F5344CB8AC3E}">
        <p14:creationId xmlns:p14="http://schemas.microsoft.com/office/powerpoint/2010/main" val="243033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Vertical Title 1"/>
          <p:cNvSpPr>
            <a:spLocks noGrp="1"/>
          </p:cNvSpPr>
          <p:nvPr>
            <p:ph type="title" orient="vert"/>
          </p:nvPr>
        </p:nvSpPr>
        <p:spPr>
          <a:xfrm rot="16200000">
            <a:off x="3767932" y="-3061494"/>
            <a:ext cx="1593850" cy="7716837"/>
          </a:xfrm>
        </p:spPr>
        <p:txBody>
          <a:bodyPr/>
          <a:lstStyle/>
          <a:p>
            <a:pPr eaLnBrk="1" hangingPunct="1"/>
            <a:r>
              <a:rPr lang="en-US" altLang="en-US" sz="4500" b="1" dirty="0">
                <a:solidFill>
                  <a:srgbClr val="FF0000"/>
                </a:solidFill>
              </a:rPr>
              <a:t>Type I &amp; II Errors</a:t>
            </a:r>
          </a:p>
        </p:txBody>
      </p:sp>
      <p:sp>
        <p:nvSpPr>
          <p:cNvPr id="3" name="Vertical Text Placeholder 2"/>
          <p:cNvSpPr>
            <a:spLocks noGrp="1"/>
          </p:cNvSpPr>
          <p:nvPr>
            <p:ph type="body" orient="vert" idx="1"/>
          </p:nvPr>
        </p:nvSpPr>
        <p:spPr>
          <a:xfrm rot="16200000">
            <a:off x="2174081" y="-150018"/>
            <a:ext cx="4727575" cy="7993062"/>
          </a:xfrm>
        </p:spPr>
        <p:txBody>
          <a:bodyPr/>
          <a:lstStyle/>
          <a:p>
            <a:pPr marL="0" indent="0" eaLnBrk="1" hangingPunct="1">
              <a:buFont typeface="Arial" charset="0"/>
              <a:buNone/>
              <a:defRPr/>
            </a:pPr>
            <a:r>
              <a:rPr lang="en-US" dirty="0"/>
              <a:t>American Justice System Example:</a:t>
            </a:r>
          </a:p>
          <a:p>
            <a:pPr marL="0" indent="0" eaLnBrk="1" hangingPunct="1">
              <a:buFont typeface="Arial" charset="0"/>
              <a:buNone/>
              <a:defRPr/>
            </a:pPr>
            <a:endParaRPr lang="en-US" sz="1500" dirty="0"/>
          </a:p>
          <a:p>
            <a:pPr eaLnBrk="1" hangingPunct="1">
              <a:defRPr/>
            </a:pPr>
            <a:r>
              <a:rPr lang="en-US" dirty="0"/>
              <a:t>Ho: innocent</a:t>
            </a:r>
          </a:p>
          <a:p>
            <a:pPr eaLnBrk="1" hangingPunct="1">
              <a:defRPr/>
            </a:pPr>
            <a:r>
              <a:rPr lang="en-US" dirty="0"/>
              <a:t>Ha: guilty</a:t>
            </a:r>
          </a:p>
          <a:p>
            <a:pPr marL="0" indent="0" eaLnBrk="1" hangingPunct="1">
              <a:buNone/>
              <a:defRPr/>
            </a:pPr>
            <a:endParaRPr lang="en-US" sz="1500" dirty="0"/>
          </a:p>
          <a:p>
            <a:pPr eaLnBrk="1" hangingPunct="1">
              <a:defRPr/>
            </a:pPr>
            <a:r>
              <a:rPr lang="en-US" dirty="0"/>
              <a:t>Type I error: punish an innocent person</a:t>
            </a:r>
          </a:p>
          <a:p>
            <a:pPr eaLnBrk="1" hangingPunct="1">
              <a:defRPr/>
            </a:pPr>
            <a:r>
              <a:rPr lang="en-US" dirty="0"/>
              <a:t>Type II error: let a not innocent (guilty) person go free</a:t>
            </a:r>
          </a:p>
          <a:p>
            <a:pPr eaLnBrk="1" hangingPunct="1">
              <a:defRPr/>
            </a:pPr>
            <a:endParaRPr lang="en-US" sz="1500" dirty="0"/>
          </a:p>
          <a:p>
            <a:pPr marL="0" indent="0" eaLnBrk="1" hangingPunct="1">
              <a:buNone/>
              <a:defRPr/>
            </a:pPr>
            <a:r>
              <a:rPr lang="en-US" sz="2500" dirty="0"/>
              <a:t>More: </a:t>
            </a:r>
            <a:r>
              <a:rPr lang="en-US" sz="2500" dirty="0">
                <a:hlinkClick r:id="rId2"/>
              </a:rPr>
              <a:t>http://www.intuitor.com/statistics/T1T2Errors.html</a:t>
            </a:r>
            <a:endParaRPr lang="en-US" sz="2500" dirty="0"/>
          </a:p>
          <a:p>
            <a:pPr eaLnBrk="1" hangingPunct="1">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6196" y="2022145"/>
            <a:ext cx="8070604" cy="4087709"/>
          </a:xfrm>
        </p:spPr>
      </p:pic>
      <p:sp>
        <p:nvSpPr>
          <p:cNvPr id="5" name="Title 1"/>
          <p:cNvSpPr>
            <a:spLocks noGrp="1"/>
          </p:cNvSpPr>
          <p:nvPr>
            <p:ph type="title"/>
          </p:nvPr>
        </p:nvSpPr>
        <p:spPr/>
        <p:txBody>
          <a:bodyPr/>
          <a:lstStyle/>
          <a:p>
            <a:r>
              <a:rPr lang="en-US" b="1" dirty="0">
                <a:solidFill>
                  <a:srgbClr val="FF0000"/>
                </a:solidFill>
              </a:rPr>
              <a:t>Type I &amp; II Errors</a:t>
            </a:r>
          </a:p>
        </p:txBody>
      </p:sp>
    </p:spTree>
    <p:extLst>
      <p:ext uri="{BB962C8B-B14F-4D97-AF65-F5344CB8AC3E}">
        <p14:creationId xmlns:p14="http://schemas.microsoft.com/office/powerpoint/2010/main" val="277094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Vertical Title 1"/>
          <p:cNvSpPr>
            <a:spLocks noGrp="1"/>
          </p:cNvSpPr>
          <p:nvPr>
            <p:ph type="title" orient="vert"/>
          </p:nvPr>
        </p:nvSpPr>
        <p:spPr>
          <a:xfrm rot="16200000">
            <a:off x="3767932" y="-3061494"/>
            <a:ext cx="1593850" cy="7716837"/>
          </a:xfrm>
        </p:spPr>
        <p:txBody>
          <a:bodyPr/>
          <a:lstStyle/>
          <a:p>
            <a:pPr eaLnBrk="1" hangingPunct="1"/>
            <a:r>
              <a:rPr lang="en-US" altLang="en-US" sz="4500" b="1" dirty="0">
                <a:solidFill>
                  <a:srgbClr val="FF0000"/>
                </a:solidFill>
              </a:rPr>
              <a:t>Type I and II Errors</a:t>
            </a:r>
          </a:p>
        </p:txBody>
      </p:sp>
      <p:sp>
        <p:nvSpPr>
          <p:cNvPr id="3" name="Vertical Text Placeholder 2"/>
          <p:cNvSpPr>
            <a:spLocks noGrp="1"/>
          </p:cNvSpPr>
          <p:nvPr>
            <p:ph type="body" orient="vert" idx="1"/>
          </p:nvPr>
        </p:nvSpPr>
        <p:spPr>
          <a:xfrm rot="16200000">
            <a:off x="2174081" y="-150018"/>
            <a:ext cx="4727575" cy="7993062"/>
          </a:xfrm>
        </p:spPr>
        <p:txBody>
          <a:bodyPr/>
          <a:lstStyle/>
          <a:p>
            <a:pPr marL="0" indent="0" eaLnBrk="1" hangingPunct="1">
              <a:buFont typeface="Arial" charset="0"/>
              <a:buNone/>
              <a:defRPr/>
            </a:pPr>
            <a:r>
              <a:rPr lang="en-US" dirty="0"/>
              <a:t>Quality Control Example:</a:t>
            </a:r>
          </a:p>
          <a:p>
            <a:pPr marL="0" indent="0" eaLnBrk="1" hangingPunct="1">
              <a:buFont typeface="Arial" charset="0"/>
              <a:buNone/>
              <a:defRPr/>
            </a:pPr>
            <a:endParaRPr lang="en-US" sz="1500" dirty="0"/>
          </a:p>
          <a:p>
            <a:pPr eaLnBrk="1" hangingPunct="1">
              <a:defRPr/>
            </a:pPr>
            <a:r>
              <a:rPr lang="en-US" dirty="0"/>
              <a:t>Ho: the product is acceptable to the customer</a:t>
            </a:r>
          </a:p>
          <a:p>
            <a:pPr eaLnBrk="1" hangingPunct="1">
              <a:defRPr/>
            </a:pPr>
            <a:r>
              <a:rPr lang="en-US" dirty="0"/>
              <a:t>Ha: the product is unacceptable to the customer</a:t>
            </a:r>
          </a:p>
          <a:p>
            <a:pPr eaLnBrk="1" hangingPunct="1">
              <a:defRPr/>
            </a:pPr>
            <a:r>
              <a:rPr lang="en-US" dirty="0"/>
              <a:t>type I error: reject acceptable product and don't ship it.</a:t>
            </a:r>
          </a:p>
          <a:p>
            <a:pPr eaLnBrk="1" hangingPunct="1">
              <a:defRPr/>
            </a:pPr>
            <a:r>
              <a:rPr lang="en-US" dirty="0"/>
              <a:t>type 2 error: ship unacceptable product to the customer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Vertical Text Placeholder 2"/>
          <p:cNvSpPr>
            <a:spLocks noGrp="1"/>
          </p:cNvSpPr>
          <p:nvPr>
            <p:ph type="body" orient="vert" idx="1"/>
          </p:nvPr>
        </p:nvSpPr>
        <p:spPr>
          <a:xfrm rot="16200000">
            <a:off x="3903663" y="-2922587"/>
            <a:ext cx="1154112" cy="7720012"/>
          </a:xfrm>
        </p:spPr>
        <p:txBody>
          <a:bodyPr/>
          <a:lstStyle/>
          <a:p>
            <a:pPr marL="0" indent="0" eaLnBrk="1" hangingPunct="1">
              <a:buFont typeface="Arial" charset="0"/>
              <a:buNone/>
            </a:pPr>
            <a:r>
              <a:rPr lang="en-US" altLang="en-US" sz="2400" b="1">
                <a:solidFill>
                  <a:srgbClr val="E81F30"/>
                </a:solidFill>
              </a:rPr>
              <a:t>Example: Perfect Potatoes</a:t>
            </a:r>
            <a:endParaRPr lang="en-US" altLang="en-US" sz="2400">
              <a:solidFill>
                <a:srgbClr val="E81F30"/>
              </a:solidFill>
            </a:endParaRPr>
          </a:p>
        </p:txBody>
      </p:sp>
      <p:sp>
        <p:nvSpPr>
          <p:cNvPr id="30723" name="Rectangle 23"/>
          <p:cNvSpPr>
            <a:spLocks noChangeArrowheads="1"/>
          </p:cNvSpPr>
          <p:nvPr/>
        </p:nvSpPr>
        <p:spPr bwMode="auto">
          <a:xfrm>
            <a:off x="514350" y="5573713"/>
            <a:ext cx="7913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chemeClr val="tx1"/>
              </a:buClr>
            </a:pPr>
            <a:r>
              <a:rPr lang="en-US" altLang="en-US" sz="1800" b="1"/>
              <a:t>Describe a Type I and a Type II error in this setting, and explain the consequences of each.</a:t>
            </a:r>
          </a:p>
        </p:txBody>
      </p:sp>
      <p:sp>
        <p:nvSpPr>
          <p:cNvPr id="38918" name="TextBox 8"/>
          <p:cNvSpPr txBox="1">
            <a:spLocks noChangeArrowheads="1"/>
          </p:cNvSpPr>
          <p:nvPr/>
        </p:nvSpPr>
        <p:spPr bwMode="auto">
          <a:xfrm>
            <a:off x="620713" y="936625"/>
            <a:ext cx="7913687"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200" dirty="0">
                <a:latin typeface="+mj-lt"/>
              </a:rPr>
              <a:t>A potato chip producer and its main supplier agree that each shipment of potatoes must meet certain quality standards. If the producer determines that more than 8% of the potatoes in the shipment have “blemishes,” the truck will be sent away to get another load of potatoes from the supplier. Otherwise, the entire truckload will be used to make potato chips. To make the decision, a supervisor will inspect a random sample of potatoes from the shipment. The producer will then perform a significance test using the hypotheses</a:t>
            </a:r>
          </a:p>
          <a:p>
            <a:pPr algn="ctr" eaLnBrk="1" hangingPunct="1">
              <a:defRPr/>
            </a:pPr>
            <a:r>
              <a:rPr lang="en-US" sz="2200" i="1" dirty="0">
                <a:latin typeface="+mj-lt"/>
              </a:rPr>
              <a:t>H</a:t>
            </a:r>
            <a:r>
              <a:rPr lang="en-US" sz="2200" i="1" baseline="-25000" dirty="0">
                <a:latin typeface="+mj-lt"/>
              </a:rPr>
              <a:t>0</a:t>
            </a:r>
            <a:r>
              <a:rPr lang="en-US" sz="2200" i="1" dirty="0">
                <a:latin typeface="+mj-lt"/>
              </a:rPr>
              <a:t> </a:t>
            </a:r>
            <a:r>
              <a:rPr lang="en-US" sz="2200" dirty="0">
                <a:latin typeface="+mj-lt"/>
              </a:rPr>
              <a:t>: </a:t>
            </a:r>
            <a:r>
              <a:rPr lang="en-US" sz="2200" i="1" dirty="0">
                <a:latin typeface="+mj-lt"/>
              </a:rPr>
              <a:t>p </a:t>
            </a:r>
            <a:r>
              <a:rPr lang="en-US" sz="2200" dirty="0">
                <a:latin typeface="+mj-lt"/>
              </a:rPr>
              <a:t>= 0.08</a:t>
            </a:r>
          </a:p>
          <a:p>
            <a:pPr algn="ctr" eaLnBrk="1" hangingPunct="1">
              <a:defRPr/>
            </a:pPr>
            <a:r>
              <a:rPr lang="en-US" sz="2200" i="1" dirty="0">
                <a:latin typeface="+mj-lt"/>
              </a:rPr>
              <a:t>H</a:t>
            </a:r>
            <a:r>
              <a:rPr lang="en-US" sz="2200" i="1" baseline="-25000" dirty="0">
                <a:latin typeface="+mj-lt"/>
              </a:rPr>
              <a:t>a</a:t>
            </a:r>
            <a:r>
              <a:rPr lang="en-US" sz="2200" i="1" dirty="0">
                <a:latin typeface="+mj-lt"/>
              </a:rPr>
              <a:t> </a:t>
            </a:r>
            <a:r>
              <a:rPr lang="en-US" sz="2200" dirty="0">
                <a:latin typeface="+mj-lt"/>
              </a:rPr>
              <a:t>: </a:t>
            </a:r>
            <a:r>
              <a:rPr lang="en-US" sz="2200" i="1" dirty="0">
                <a:latin typeface="+mj-lt"/>
              </a:rPr>
              <a:t>p </a:t>
            </a:r>
            <a:r>
              <a:rPr lang="en-US" sz="2200" dirty="0">
                <a:latin typeface="+mj-lt"/>
              </a:rPr>
              <a:t>&gt; 0.08</a:t>
            </a:r>
          </a:p>
          <a:p>
            <a:pPr eaLnBrk="1" hangingPunct="1">
              <a:defRPr/>
            </a:pPr>
            <a:r>
              <a:rPr lang="en-US" sz="2200" dirty="0">
                <a:latin typeface="+mj-lt"/>
              </a:rPr>
              <a:t>where </a:t>
            </a:r>
            <a:r>
              <a:rPr lang="en-US" sz="2200" i="1" dirty="0">
                <a:latin typeface="+mj-lt"/>
              </a:rPr>
              <a:t>p</a:t>
            </a:r>
            <a:r>
              <a:rPr lang="en-US" sz="2200" dirty="0">
                <a:latin typeface="+mj-lt"/>
              </a:rPr>
              <a:t> is the actual proportion of potatoes with blemishes in a given truckload.</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Vertical Text Placeholder 2"/>
          <p:cNvSpPr>
            <a:spLocks noGrp="1"/>
          </p:cNvSpPr>
          <p:nvPr>
            <p:ph type="body" orient="vert" idx="1"/>
          </p:nvPr>
        </p:nvSpPr>
        <p:spPr>
          <a:xfrm rot="16200000">
            <a:off x="3903663" y="-3036887"/>
            <a:ext cx="1154112" cy="7720012"/>
          </a:xfrm>
        </p:spPr>
        <p:txBody>
          <a:bodyPr/>
          <a:lstStyle/>
          <a:p>
            <a:pPr marL="0" indent="0" eaLnBrk="1" hangingPunct="1">
              <a:buFont typeface="Arial" charset="0"/>
              <a:buNone/>
            </a:pPr>
            <a:r>
              <a:rPr lang="en-US" altLang="en-US" sz="3500" b="1">
                <a:solidFill>
                  <a:srgbClr val="E81F30"/>
                </a:solidFill>
              </a:rPr>
              <a:t>Example: Perfect Potatoes</a:t>
            </a:r>
            <a:endParaRPr lang="en-US" altLang="en-US" sz="3500">
              <a:solidFill>
                <a:srgbClr val="E81F30"/>
              </a:solidFill>
            </a:endParaRPr>
          </a:p>
        </p:txBody>
      </p:sp>
      <p:sp>
        <p:nvSpPr>
          <p:cNvPr id="38916" name="Rectangle 23"/>
          <p:cNvSpPr>
            <a:spLocks noChangeArrowheads="1"/>
          </p:cNvSpPr>
          <p:nvPr/>
        </p:nvSpPr>
        <p:spPr bwMode="auto">
          <a:xfrm>
            <a:off x="427038" y="969963"/>
            <a:ext cx="85090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Aft>
                <a:spcPts val="1800"/>
              </a:spcAft>
              <a:buClr>
                <a:schemeClr val="tx1"/>
              </a:buClr>
              <a:defRPr/>
            </a:pPr>
            <a:r>
              <a:rPr lang="en-US" sz="2500" b="1" dirty="0">
                <a:latin typeface="+mj-lt"/>
              </a:rPr>
              <a:t>Describe a Type I and a Type II error in this setting, and explain the consequences of each.</a:t>
            </a:r>
          </a:p>
        </p:txBody>
      </p:sp>
      <p:sp>
        <p:nvSpPr>
          <p:cNvPr id="7" name="TextBox 6"/>
          <p:cNvSpPr txBox="1">
            <a:spLocks noChangeArrowheads="1"/>
          </p:cNvSpPr>
          <p:nvPr/>
        </p:nvSpPr>
        <p:spPr bwMode="auto">
          <a:xfrm>
            <a:off x="427038" y="2046288"/>
            <a:ext cx="8509000" cy="4324350"/>
          </a:xfrm>
          <a:prstGeom prst="rect">
            <a:avLst/>
          </a:prstGeom>
          <a:solidFill>
            <a:schemeClr val="bg1"/>
          </a:solidFill>
          <a:ln w="9525">
            <a:solidFill>
              <a:srgbClr val="000000"/>
            </a:solidFill>
            <a:miter lim="800000"/>
            <a:headEnd/>
            <a:tailEnd/>
          </a:ln>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Font typeface="Arial" charset="0"/>
              <a:buChar char="•"/>
              <a:defRPr/>
            </a:pPr>
            <a:r>
              <a:rPr lang="en-US" sz="2500" dirty="0">
                <a:latin typeface="+mj-lt"/>
              </a:rPr>
              <a:t> A Type I error would occur if the producer concludes that the proportion of potatoes  with blemishes is greater than 0.08 when the actual proportion is 0.08 (or less). </a:t>
            </a:r>
            <a:r>
              <a:rPr lang="en-US" sz="2500" i="1" dirty="0">
                <a:latin typeface="+mj-lt"/>
              </a:rPr>
              <a:t>Consequence</a:t>
            </a:r>
            <a:r>
              <a:rPr lang="en-US" sz="2500" dirty="0">
                <a:latin typeface="+mj-lt"/>
              </a:rPr>
              <a:t>:  The potato-chip producer sends the truckload of acceptable potatoes away, which may result in lost revenue for the supplier. </a:t>
            </a:r>
          </a:p>
          <a:p>
            <a:pPr eaLnBrk="1" hangingPunct="1">
              <a:defRPr/>
            </a:pPr>
            <a:endParaRPr lang="en-US" sz="2500" dirty="0">
              <a:latin typeface="+mj-lt"/>
            </a:endParaRPr>
          </a:p>
          <a:p>
            <a:pPr eaLnBrk="1" hangingPunct="1">
              <a:buFont typeface="Arial" charset="0"/>
              <a:buChar char="•"/>
              <a:defRPr/>
            </a:pPr>
            <a:r>
              <a:rPr lang="en-US" sz="2500" dirty="0">
                <a:latin typeface="+mj-lt"/>
              </a:rPr>
              <a:t> A Type II error would occur if the producer does not send the truck away when more than 8% of the potatoes in the shipment have blemishes.  </a:t>
            </a:r>
            <a:r>
              <a:rPr lang="en-US" sz="2500" i="1" dirty="0">
                <a:latin typeface="+mj-lt"/>
              </a:rPr>
              <a:t>Consequence</a:t>
            </a:r>
            <a:r>
              <a:rPr lang="en-US" sz="2500" dirty="0">
                <a:latin typeface="+mj-lt"/>
              </a:rPr>
              <a:t>: The producer uses the truckload of potatoes to make potato chips. More chips will be made with blemished potatoes, which may upset consumers.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1000"/>
                                        <p:tgtEl>
                                          <p:spTgt spid="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734" y="83128"/>
            <a:ext cx="6015266" cy="5263358"/>
          </a:xfrm>
        </p:spPr>
      </p:pic>
      <p:cxnSp>
        <p:nvCxnSpPr>
          <p:cNvPr id="6" name="Straight Arrow Connector 5"/>
          <p:cNvCxnSpPr>
            <a:stCxn id="9" idx="1"/>
          </p:cNvCxnSpPr>
          <p:nvPr/>
        </p:nvCxnSpPr>
        <p:spPr>
          <a:xfrm flipH="1">
            <a:off x="4308764" y="2387134"/>
            <a:ext cx="2618509" cy="67472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p:cNvSpPr txBox="1"/>
              <p:nvPr/>
            </p:nvSpPr>
            <p:spPr>
              <a:xfrm>
                <a:off x="6927273" y="1417638"/>
                <a:ext cx="207818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a:latin typeface="+mj-lt"/>
                  </a:rPr>
                  <a:t>The probability of making a Type 1 error is ALWSYS equal to the significance level (</a:t>
                </a:r>
                <a14:m>
                  <m:oMath xmlns:m="http://schemas.openxmlformats.org/officeDocument/2006/math">
                    <m:r>
                      <a:rPr lang="en-US" sz="2000" i="1" smtClean="0">
                        <a:latin typeface="Cambria Math" charset="0"/>
                        <a:ea typeface="Cambria Math"/>
                      </a:rPr>
                      <m:t>𝛼</m:t>
                    </m:r>
                  </m:oMath>
                </a14:m>
                <a:r>
                  <a:rPr lang="en-US" sz="2000" dirty="0">
                    <a:latin typeface="+mj-lt"/>
                  </a:rPr>
                  <a:t>). </a:t>
                </a:r>
              </a:p>
            </p:txBody>
          </p:sp>
        </mc:Choice>
        <mc:Fallback xmlns="">
          <p:sp>
            <p:nvSpPr>
              <p:cNvPr id="9" name="TextBox 8"/>
              <p:cNvSpPr txBox="1">
                <a:spLocks noRot="1" noChangeAspect="1" noMove="1" noResize="1" noEditPoints="1" noAdjustHandles="1" noChangeArrowheads="1" noChangeShapeType="1" noTextEdit="1"/>
              </p:cNvSpPr>
              <p:nvPr/>
            </p:nvSpPr>
            <p:spPr>
              <a:xfrm>
                <a:off x="6927273" y="1417638"/>
                <a:ext cx="2078181" cy="1938992"/>
              </a:xfrm>
              <a:prstGeom prst="rect">
                <a:avLst/>
              </a:prstGeom>
              <a:blipFill rotWithShape="1">
                <a:blip r:embed="rId3"/>
                <a:stretch>
                  <a:fillRect l="-2319" t="-932" r="-2029" b="-4037"/>
                </a:stretch>
              </a:blipFill>
            </p:spPr>
            <p:txBody>
              <a:bodyPr/>
              <a:lstStyle/>
              <a:p>
                <a:r>
                  <a:rPr lang="en-US">
                    <a:noFill/>
                  </a:rPr>
                  <a:t> </a:t>
                </a:r>
              </a:p>
            </p:txBody>
          </p:sp>
        </mc:Fallback>
      </mc:AlternateContent>
      <p:cxnSp>
        <p:nvCxnSpPr>
          <p:cNvPr id="15" name="Straight Arrow Connector 14"/>
          <p:cNvCxnSpPr>
            <a:stCxn id="18" idx="1"/>
          </p:cNvCxnSpPr>
          <p:nvPr/>
        </p:nvCxnSpPr>
        <p:spPr>
          <a:xfrm flipH="1" flipV="1">
            <a:off x="3477491" y="4170218"/>
            <a:ext cx="678872" cy="186324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4156363" y="5525634"/>
                <a:ext cx="368530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a:latin typeface="+mj-lt"/>
                  </a:rPr>
                  <a:t>The probability of making a Type 1 error is 1 - </a:t>
                </a:r>
                <a14:m>
                  <m:oMath xmlns:m="http://schemas.openxmlformats.org/officeDocument/2006/math">
                    <m:r>
                      <a:rPr lang="en-US" sz="2000" i="1" smtClean="0">
                        <a:latin typeface="Cambria Math"/>
                        <a:ea typeface="Cambria Math"/>
                      </a:rPr>
                      <m:t>𝛽</m:t>
                    </m:r>
                  </m:oMath>
                </a14:m>
                <a:r>
                  <a:rPr lang="en-US" sz="2000" dirty="0">
                    <a:latin typeface="+mj-lt"/>
                  </a:rPr>
                  <a:t>.  Beta is the “power” of the test.</a:t>
                </a:r>
              </a:p>
            </p:txBody>
          </p:sp>
        </mc:Choice>
        <mc:Fallback xmlns="">
          <p:sp>
            <p:nvSpPr>
              <p:cNvPr id="18" name="TextBox 17"/>
              <p:cNvSpPr txBox="1">
                <a:spLocks noRot="1" noChangeAspect="1" noMove="1" noResize="1" noEditPoints="1" noAdjustHandles="1" noChangeArrowheads="1" noChangeShapeType="1" noTextEdit="1"/>
              </p:cNvSpPr>
              <p:nvPr/>
            </p:nvSpPr>
            <p:spPr>
              <a:xfrm>
                <a:off x="4156363" y="5525634"/>
                <a:ext cx="3685309" cy="1015663"/>
              </a:xfrm>
              <a:prstGeom prst="rect">
                <a:avLst/>
              </a:prstGeom>
              <a:blipFill rotWithShape="1">
                <a:blip r:embed="rId4"/>
                <a:stretch>
                  <a:fillRect l="-1480" t="-1754" b="-8187"/>
                </a:stretch>
              </a:blipFill>
            </p:spPr>
            <p:txBody>
              <a:bodyPr/>
              <a:lstStyle/>
              <a:p>
                <a:r>
                  <a:rPr lang="en-US">
                    <a:noFill/>
                  </a:rPr>
                  <a:t> </a:t>
                </a:r>
              </a:p>
            </p:txBody>
          </p:sp>
        </mc:Fallback>
      </mc:AlternateContent>
    </p:spTree>
    <p:extLst>
      <p:ext uri="{BB962C8B-B14F-4D97-AF65-F5344CB8AC3E}">
        <p14:creationId xmlns:p14="http://schemas.microsoft.com/office/powerpoint/2010/main" val="1873343391"/>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TotalTime>
  <Words>1478</Words>
  <Application>Microsoft Office PowerPoint</Application>
  <PresentationFormat>On-screen Show (4:3)</PresentationFormat>
  <Paragraphs>98</Paragraphs>
  <Slides>22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Cambria Math</vt:lpstr>
      <vt:lpstr>Wingdings</vt:lpstr>
      <vt:lpstr>Office Theme</vt:lpstr>
      <vt:lpstr>Equation</vt:lpstr>
      <vt:lpstr>Type I &amp; II Errors AND Power</vt:lpstr>
      <vt:lpstr>PowerPoint Presentation</vt:lpstr>
      <vt:lpstr>Type I &amp; II Errors</vt:lpstr>
      <vt:lpstr>Type I &amp; II Errors</vt:lpstr>
      <vt:lpstr>Type I &amp; II Errors</vt:lpstr>
      <vt:lpstr>Type I and II Errors</vt:lpstr>
      <vt:lpstr>PowerPoint Presentation</vt:lpstr>
      <vt:lpstr>PowerPoint Presentation</vt:lpstr>
      <vt:lpstr>PowerPoint Presentation</vt:lpstr>
      <vt:lpstr>Power</vt:lpstr>
      <vt:lpstr>Factors that Increase Power</vt:lpstr>
      <vt:lpstr>Increase Power, Decrease Type II</vt:lpstr>
      <vt:lpstr>Increase Power, Decrease Type II</vt:lpstr>
      <vt:lpstr>What’s Worse? Type I or II</vt:lpstr>
      <vt:lpstr>PowerPoint Presentation</vt:lpstr>
      <vt:lpstr>PowerPoint Presentation</vt:lpstr>
      <vt:lpstr>PowerPoint Presentation</vt:lpstr>
      <vt:lpstr>PowerPoint Presentation</vt:lpstr>
      <vt:lpstr>PowerPoint Presentation</vt:lpstr>
      <vt:lpstr>PowerPoint Presentation</vt:lpstr>
      <vt:lpstr>Section 9.1 Significance Tests: The Basics</vt:lpstr>
      <vt:lpstr>Section 9.1 Significance Tests: The Basics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FLOYD, JAMEIL</dc:creator>
  <cp:lastModifiedBy>FLOYD, JAMEIL</cp:lastModifiedBy>
  <cp:revision>10</cp:revision>
  <dcterms:created xsi:type="dcterms:W3CDTF">2019-01-31T12:34:16Z</dcterms:created>
  <dcterms:modified xsi:type="dcterms:W3CDTF">2020-01-24T13:32:20Z</dcterms:modified>
</cp:coreProperties>
</file>