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3" r:id="rId7"/>
    <p:sldId id="261" r:id="rId8"/>
    <p:sldId id="262" r:id="rId9"/>
    <p:sldId id="274" r:id="rId10"/>
    <p:sldId id="275" r:id="rId11"/>
    <p:sldId id="263" r:id="rId12"/>
    <p:sldId id="268" r:id="rId13"/>
    <p:sldId id="264" r:id="rId14"/>
    <p:sldId id="266" r:id="rId15"/>
    <p:sldId id="276" r:id="rId16"/>
    <p:sldId id="278" r:id="rId17"/>
    <p:sldId id="265" r:id="rId18"/>
    <p:sldId id="267" r:id="rId19"/>
    <p:sldId id="277" r:id="rId20"/>
    <p:sldId id="269" r:id="rId21"/>
    <p:sldId id="270" r:id="rId22"/>
    <p:sldId id="271" r:id="rId23"/>
    <p:sldId id="27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0000FF"/>
    <a:srgbClr val="CC00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2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2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9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75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10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8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732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344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5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57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5F893-C509-426D-900D-ACDCCE167EF9}" type="datetimeFigureOut">
              <a:rPr lang="en-US" smtClean="0"/>
              <a:t>12/13/2017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366DF-6169-425B-8FBB-F3F8DE8C1B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09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7" Type="http://schemas.openxmlformats.org/officeDocument/2006/relationships/image" Target="../media/image22.png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1.png"/><Relationship Id="rId4" Type="http://schemas.openxmlformats.org/officeDocument/2006/relationships/image" Target="../media/image3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0.png"/><Relationship Id="rId4" Type="http://schemas.openxmlformats.org/officeDocument/2006/relationships/image" Target="../media/image1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0.png"/><Relationship Id="rId7" Type="http://schemas.openxmlformats.org/officeDocument/2006/relationships/image" Target="../media/image29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0.png"/><Relationship Id="rId11" Type="http://schemas.openxmlformats.org/officeDocument/2006/relationships/image" Target="../media/image34.png"/><Relationship Id="rId5" Type="http://schemas.openxmlformats.org/officeDocument/2006/relationships/image" Target="../media/image34.emf"/><Relationship Id="rId10" Type="http://schemas.openxmlformats.org/officeDocument/2006/relationships/image" Target="../media/image33.png"/><Relationship Id="rId4" Type="http://schemas.openxmlformats.org/officeDocument/2006/relationships/image" Target="../media/image33.emf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1.emf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3.emf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14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1231" y="213836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Concavity 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and the</a:t>
            </a:r>
            <a:b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r>
              <a: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Second Derivative Test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9591" y="5437059"/>
            <a:ext cx="9144000" cy="988623"/>
          </a:xfrm>
        </p:spPr>
        <p:txBody>
          <a:bodyPr/>
          <a:lstStyle/>
          <a:p>
            <a:r>
              <a:rPr lang="en-US" sz="3600" b="1" dirty="0">
                <a:solidFill>
                  <a:srgbClr val="0066CC"/>
                </a:solidFill>
              </a:rPr>
              <a:t>Section 3.4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04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49" y="130969"/>
            <a:ext cx="11643915" cy="65944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78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515938" indent="-515938">
                  <a:buNone/>
                </a:pPr>
                <a:r>
                  <a:rPr lang="en-US" dirty="0"/>
                  <a:t>2)  Determine the points of inflection and discuss the concavity of the graph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0737" y="3221414"/>
            <a:ext cx="3301707" cy="330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491857" y="3878642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82452" y="5530632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22621" y="3878642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0058400" y="4001477"/>
            <a:ext cx="578338" cy="200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738616" y="4981870"/>
            <a:ext cx="1273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Point of Inflections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806355" y="4316831"/>
            <a:ext cx="252045" cy="6650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9211519" y="4973570"/>
            <a:ext cx="578338" cy="2003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61209" y="2890441"/>
                <a:ext cx="2211754" cy="3755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1209" y="2890441"/>
                <a:ext cx="2211754" cy="375552"/>
              </a:xfrm>
              <a:prstGeom prst="rect">
                <a:avLst/>
              </a:prstGeom>
              <a:blipFill>
                <a:blip r:embed="rId4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436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1457566"/>
                <a:ext cx="12121662" cy="223568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/>
                  <a:t>Example:</a:t>
                </a:r>
              </a:p>
              <a:p>
                <a:pPr marL="460375" indent="-460375">
                  <a:buNone/>
                </a:pPr>
                <a:r>
                  <a:rPr lang="en-US" sz="2200" dirty="0"/>
                  <a:t>2)  Given the graph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dirty="0"/>
                  <a:t>, (a) determine intervals when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increasing or decreasing, (b) identify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200" dirty="0"/>
                  <a:t>-values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has a relative maximum or minimum, and  (c) identify intervals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concave upward or concave downward.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457566"/>
                <a:ext cx="12121662" cy="2235688"/>
              </a:xfrm>
              <a:blipFill>
                <a:blip r:embed="rId2"/>
                <a:stretch>
                  <a:fillRect l="-755" t="-3815" r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952" y="3068604"/>
            <a:ext cx="3712923" cy="302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615" y="2719510"/>
            <a:ext cx="3712923" cy="302656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41766" y="3571630"/>
                <a:ext cx="47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1766" y="3571630"/>
                <a:ext cx="476739" cy="400110"/>
              </a:xfrm>
              <a:prstGeom prst="rect">
                <a:avLst/>
              </a:prstGeom>
              <a:blipFill>
                <a:blip r:embed="rId5"/>
                <a:stretch>
                  <a:fillRect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166230" y="3371575"/>
                <a:ext cx="4767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66230" y="3371575"/>
                <a:ext cx="476739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339936" y="3068604"/>
            <a:ext cx="33365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Increasing                     Decreasing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Rel. Max                         Rel. Min</a:t>
            </a:r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Concave                          </a:t>
            </a:r>
            <a:r>
              <a:rPr lang="en-US" b="1" dirty="0" err="1"/>
              <a:t>Concave</a:t>
            </a:r>
            <a:endParaRPr lang="en-US" b="1" dirty="0"/>
          </a:p>
          <a:p>
            <a:r>
              <a:rPr lang="en-US" b="1" dirty="0"/>
              <a:t>Downward               	      Upward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92675" y="6085559"/>
                <a:ext cx="11562863" cy="33855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2200" dirty="0"/>
                  <a:t>AP type question- (d) Identify intervals where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is increasing </a:t>
                </a:r>
                <a:r>
                  <a:rPr lang="en-US" sz="2200" b="1" dirty="0"/>
                  <a:t>and</a:t>
                </a:r>
                <a:r>
                  <a:rPr lang="en-US" sz="2200" dirty="0"/>
                  <a:t> concave up.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75" y="6085559"/>
                <a:ext cx="11562863" cy="338554"/>
              </a:xfrm>
              <a:prstGeom prst="rect">
                <a:avLst/>
              </a:prstGeom>
              <a:blipFill>
                <a:blip r:embed="rId7"/>
                <a:stretch>
                  <a:fillRect l="-1477" t="-25000" b="-48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59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2210249"/>
              </p:ext>
            </p:extLst>
          </p:nvPr>
        </p:nvGraphicFramePr>
        <p:xfrm>
          <a:off x="775996" y="1949850"/>
          <a:ext cx="10515600" cy="3163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2960600383"/>
                    </a:ext>
                  </a:extLst>
                </a:gridCol>
              </a:tblGrid>
              <a:tr h="762248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Theorem 3.9- Second Derivative Test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1696"/>
                  </a:ext>
                </a:extLst>
              </a:tr>
              <a:tr h="240125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792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75996" y="2708346"/>
                <a:ext cx="1057780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Let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be a function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800" b="1" dirty="0"/>
                  <a:t> and the second derivative of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800" b="1" dirty="0"/>
                  <a:t> exist on an open interval containing </a:t>
                </a:r>
                <a14:m>
                  <m:oMath xmlns:m="http://schemas.openxmlformats.org/officeDocument/2006/math">
                    <m:r>
                      <a:rPr lang="en-US" sz="2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800" b="1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996" y="2708346"/>
                <a:ext cx="10577804" cy="954107"/>
              </a:xfrm>
              <a:prstGeom prst="rect">
                <a:avLst/>
              </a:prstGeom>
              <a:blipFill>
                <a:blip r:embed="rId2"/>
                <a:stretch>
                  <a:fillRect l="-1152" t="-5732" b="-17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78840" y="3614896"/>
                <a:ext cx="10236200" cy="613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/>
                  <a:t>1)  If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000" b="1" dirty="0"/>
                  <a:t>, then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000" b="1" dirty="0"/>
                  <a:t> has a </a:t>
                </a:r>
                <a:r>
                  <a:rPr lang="en-US" sz="3000" b="1" dirty="0">
                    <a:solidFill>
                      <a:srgbClr val="0000FF"/>
                    </a:solidFill>
                  </a:rPr>
                  <a:t>relative minimum </a:t>
                </a:r>
                <a:r>
                  <a:rPr lang="en-US" sz="3000" b="1" dirty="0"/>
                  <a:t>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b="1" dirty="0"/>
                  <a:t>.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40" y="3614896"/>
                <a:ext cx="10236200" cy="613438"/>
              </a:xfrm>
              <a:prstGeom prst="rect">
                <a:avLst/>
              </a:prstGeom>
              <a:blipFill>
                <a:blip r:embed="rId3"/>
                <a:stretch>
                  <a:fillRect l="-1370" t="-5941" b="-26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78840" y="4363654"/>
                <a:ext cx="9997440" cy="890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/>
                  <a:t>2)  If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3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000" b="1" dirty="0"/>
                  <a:t>, then </a:t>
                </a:r>
                <a14:m>
                  <m:oMath xmlns:m="http://schemas.openxmlformats.org/officeDocument/2006/math">
                    <m:r>
                      <a:rPr lang="en-US" sz="30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3000" b="1" dirty="0"/>
                  <a:t> has a </a:t>
                </a:r>
                <a:r>
                  <a:rPr lang="en-US" sz="3000" b="1" dirty="0">
                    <a:solidFill>
                      <a:srgbClr val="CC0099"/>
                    </a:solidFill>
                  </a:rPr>
                  <a:t>relative maximum</a:t>
                </a:r>
                <a:r>
                  <a:rPr lang="en-US" sz="3000" b="1" dirty="0"/>
                  <a:t> at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000" b="1" i="1"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en-US" sz="3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000" b="1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840" y="4363654"/>
                <a:ext cx="9997440" cy="890437"/>
              </a:xfrm>
              <a:prstGeom prst="rect">
                <a:avLst/>
              </a:prstGeom>
              <a:blipFill>
                <a:blip r:embed="rId4"/>
                <a:stretch>
                  <a:fillRect l="-1402" t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97840" y="5463071"/>
                <a:ext cx="11511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dirty="0"/>
                  <a:t>, then the </a:t>
                </a:r>
                <a:r>
                  <a:rPr lang="en-US" sz="2400" b="1" dirty="0">
                    <a:solidFill>
                      <a:srgbClr val="6600CC"/>
                    </a:solidFill>
                  </a:rPr>
                  <a:t>test fails</a:t>
                </a:r>
                <a:r>
                  <a:rPr lang="en-US" sz="2400" dirty="0"/>
                  <a:t>.  That is,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may have a relative maximum, a relative minimum, or neither.  In such cases, you can use the First Derivative Test.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5463071"/>
                <a:ext cx="11511280" cy="830997"/>
              </a:xfrm>
              <a:prstGeom prst="rect">
                <a:avLst/>
              </a:prstGeom>
              <a:blipFill>
                <a:blip r:embed="rId5"/>
                <a:stretch>
                  <a:fillRect l="-847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>
            <a:off x="3390122" y="5878569"/>
            <a:ext cx="1188098" cy="0"/>
          </a:xfrm>
          <a:prstGeom prst="line">
            <a:avLst/>
          </a:prstGeom>
          <a:ln w="76200">
            <a:solidFill>
              <a:srgbClr val="66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60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3281020"/>
              </p:ext>
            </p:extLst>
          </p:nvPr>
        </p:nvGraphicFramePr>
        <p:xfrm>
          <a:off x="497840" y="1807893"/>
          <a:ext cx="11233850" cy="1358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3850">
                  <a:extLst>
                    <a:ext uri="{9D8B030D-6E8A-4147-A177-3AD203B41FA5}">
                      <a16:colId xmlns:a16="http://schemas.microsoft.com/office/drawing/2014/main" val="2960600383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Theorem 3.9- Second Derivative Te</a:t>
                      </a:r>
                      <a:r>
                        <a:rPr lang="en-US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241696"/>
                  </a:ext>
                </a:extLst>
              </a:tr>
              <a:tr h="779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56792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840" y="2335433"/>
                <a:ext cx="1123385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/>
                  <a:t> be a function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400" b="1" dirty="0"/>
                  <a:t> and the second derivative of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𝒇</m:t>
                    </m:r>
                  </m:oMath>
                </a14:m>
                <a:r>
                  <a:rPr lang="en-US" sz="2400" b="1" dirty="0"/>
                  <a:t> exist on an open interval containing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2400" b="1" dirty="0"/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40" y="2335433"/>
                <a:ext cx="11233850" cy="830997"/>
              </a:xfrm>
              <a:prstGeom prst="rect">
                <a:avLst/>
              </a:prstGeom>
              <a:blipFill>
                <a:blip r:embed="rId2"/>
                <a:stretch>
                  <a:fillRect l="-869" t="-5882" r="-651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48816" y="6141762"/>
                <a:ext cx="11760304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22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200" dirty="0"/>
                  <a:t>, the </a:t>
                </a:r>
                <a:r>
                  <a:rPr lang="en-US" sz="2200" b="1" u="heavy" dirty="0">
                    <a:solidFill>
                      <a:srgbClr val="6600CC"/>
                    </a:solidFill>
                  </a:rPr>
                  <a:t>test fails</a:t>
                </a:r>
                <a:r>
                  <a:rPr lang="en-US" sz="2200" dirty="0"/>
                  <a:t>.  That is,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may have a </a:t>
                </a:r>
                <a:r>
                  <a:rPr lang="en-US" sz="2200" b="1" dirty="0">
                    <a:solidFill>
                      <a:srgbClr val="CC0099"/>
                    </a:solidFill>
                  </a:rPr>
                  <a:t>relative maximum</a:t>
                </a:r>
                <a:r>
                  <a:rPr lang="en-US" sz="2200" dirty="0"/>
                  <a:t>, a </a:t>
                </a:r>
                <a:r>
                  <a:rPr lang="en-US" sz="2200" b="1" dirty="0">
                    <a:solidFill>
                      <a:srgbClr val="0000FF"/>
                    </a:solidFill>
                  </a:rPr>
                  <a:t>relative minimum</a:t>
                </a:r>
                <a:r>
                  <a:rPr lang="en-US" sz="2200" dirty="0"/>
                  <a:t>, or </a:t>
                </a:r>
                <a:r>
                  <a:rPr lang="en-US" sz="2200" b="1" dirty="0">
                    <a:solidFill>
                      <a:srgbClr val="6600CC"/>
                    </a:solidFill>
                  </a:rPr>
                  <a:t>neither</a:t>
                </a:r>
                <a:r>
                  <a:rPr lang="en-US" sz="2200" dirty="0"/>
                  <a:t>.  In such cases, you can use the First Derivative Test.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816" y="6141762"/>
                <a:ext cx="11760304" cy="769441"/>
              </a:xfrm>
              <a:prstGeom prst="rect">
                <a:avLst/>
              </a:prstGeom>
              <a:blipFill>
                <a:blip r:embed="rId3"/>
                <a:stretch>
                  <a:fillRect l="-674" t="-5556" r="-881" b="-15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845" y="3100580"/>
            <a:ext cx="2867995" cy="2867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401" y="3100784"/>
            <a:ext cx="2867995" cy="2867148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407149" y="3487893"/>
                <a:ext cx="2227385" cy="39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7149" y="3487893"/>
                <a:ext cx="2227385" cy="390941"/>
              </a:xfrm>
              <a:prstGeom prst="rect">
                <a:avLst/>
              </a:prstGeom>
              <a:blipFill>
                <a:blip r:embed="rId6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681182" y="3231211"/>
                <a:ext cx="2227385" cy="390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182" y="3231211"/>
                <a:ext cx="2227385" cy="390941"/>
              </a:xfrm>
              <a:prstGeom prst="rect">
                <a:avLst/>
              </a:prstGeom>
              <a:blipFill>
                <a:blip r:embed="rId7"/>
                <a:stretch>
                  <a:fillRect b="-14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28364" y="4122800"/>
                <a:ext cx="492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364" y="4122800"/>
                <a:ext cx="492369" cy="369332"/>
              </a:xfrm>
              <a:prstGeom prst="rect">
                <a:avLst/>
              </a:prstGeom>
              <a:blipFill>
                <a:blip r:embed="rId8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279429" y="4142853"/>
                <a:ext cx="492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9429" y="4142853"/>
                <a:ext cx="492369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2961956" y="4030636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513522" y="4593727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703779" y="5387535"/>
                <a:ext cx="4064000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)&gt;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is a </a:t>
                </a:r>
                <a:r>
                  <a:rPr lang="en-US" sz="2000" b="1" dirty="0">
                    <a:solidFill>
                      <a:srgbClr val="0000FF"/>
                    </a:solidFill>
                  </a:rPr>
                  <a:t>relative minimum</a:t>
                </a:r>
                <a:r>
                  <a:rPr lang="en-US" sz="2000" b="1" dirty="0"/>
                  <a:t>.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3779" y="5387535"/>
                <a:ext cx="4064000" cy="731995"/>
              </a:xfrm>
              <a:prstGeom prst="rect">
                <a:avLst/>
              </a:prstGeom>
              <a:blipFill>
                <a:blip r:embed="rId10"/>
                <a:stretch>
                  <a:fillRect l="-1652" t="-1667" r="-1652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663207" y="5483760"/>
                <a:ext cx="4217182" cy="731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sz="2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)&lt;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2000" b="1" dirty="0"/>
                  <a:t>,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/>
                  <a:t> is a relative maximum.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3207" y="5483760"/>
                <a:ext cx="4217182" cy="731995"/>
              </a:xfrm>
              <a:prstGeom prst="rect">
                <a:avLst/>
              </a:prstGeom>
              <a:blipFill>
                <a:blip r:embed="rId11"/>
                <a:stretch>
                  <a:fillRect l="-1445" t="-1667" b="-1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60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42" y="2664750"/>
            <a:ext cx="11889716" cy="42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141" y="118268"/>
            <a:ext cx="11842783" cy="222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2938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04" y="365125"/>
            <a:ext cx="11074831" cy="60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0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460375" indent="-460375">
                  <a:buNone/>
                </a:pPr>
                <a:r>
                  <a:rPr lang="en-US" dirty="0"/>
                  <a:t>3) Use the </a:t>
                </a:r>
                <a:r>
                  <a:rPr lang="en-US" b="1" dirty="0"/>
                  <a:t>second derivative</a:t>
                </a:r>
                <a:r>
                  <a:rPr lang="en-US" dirty="0"/>
                  <a:t> </a:t>
                </a:r>
                <a:r>
                  <a:rPr lang="en-US" b="1" dirty="0"/>
                  <a:t>test</a:t>
                </a:r>
                <a:r>
                  <a:rPr lang="en-US" dirty="0"/>
                  <a:t> to find relative extrema for </a:t>
                </a:r>
              </a:p>
              <a:p>
                <a:pPr marL="460375" indent="-460375">
                  <a:buNone/>
                </a:pPr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822" y="3067513"/>
            <a:ext cx="3693978" cy="369288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0792178" y="3262489"/>
            <a:ext cx="119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Relative Maximum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25734" y="5842000"/>
            <a:ext cx="1196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Relative Minimum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556979" y="4330777"/>
            <a:ext cx="7789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Neither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7879644" y="6365220"/>
            <a:ext cx="553156" cy="92024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493023" y="3338688"/>
            <a:ext cx="508000" cy="172156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2"/>
          </p:cNvCxnSpPr>
          <p:nvPr/>
        </p:nvCxnSpPr>
        <p:spPr>
          <a:xfrm>
            <a:off x="8946445" y="4638554"/>
            <a:ext cx="389466" cy="187446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294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Example:  </a:t>
                </a:r>
              </a:p>
              <a:p>
                <a:pPr marL="514350" indent="-514350">
                  <a:buAutoNum type="arabicParenR" startAt="4"/>
                </a:pPr>
                <a:r>
                  <a:rPr lang="en-US" dirty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.  Use the equation of the tangent line 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 to approximate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1.2</m:t>
                        </m:r>
                      </m:e>
                    </m:d>
                  </m:oMath>
                </a14:m>
                <a:r>
                  <a:rPr lang="en-US" dirty="0"/>
                  <a:t>.  Is this an overestimate or an underestimate?  Explain your reasoning.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96" y="3715803"/>
            <a:ext cx="2572389" cy="257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203" y="3660568"/>
            <a:ext cx="2572389" cy="2571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1646" y="3512063"/>
            <a:ext cx="3212154" cy="3091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2042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on 4.3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6156691"/>
                  </p:ext>
                </p:extLst>
              </p:nvPr>
            </p:nvGraphicFramePr>
            <p:xfrm>
              <a:off x="838200" y="1825625"/>
              <a:ext cx="10515600" cy="5056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130071410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1940363024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Concavity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2979077"/>
                      </a:ext>
                    </a:extLst>
                  </a:tr>
                  <a:tr h="610866">
                    <a:tc gridSpan="2"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 graph of  a differentiable function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(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</a:t>
                          </a:r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66113"/>
                      </a:ext>
                    </a:extLst>
                  </a:tr>
                  <a:tr h="3926998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457200" indent="-457200">
                            <a:buAutoNum type="arabicParenR"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/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7611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526156691"/>
                  </p:ext>
                </p:extLst>
              </p:nvPr>
            </p:nvGraphicFramePr>
            <p:xfrm>
              <a:off x="838200" y="1825625"/>
              <a:ext cx="10515600" cy="50560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257800">
                      <a:extLst>
                        <a:ext uri="{9D8B030D-6E8A-4147-A177-3AD203B41FA5}">
                          <a16:colId xmlns:a16="http://schemas.microsoft.com/office/drawing/2014/main" val="1300714106"/>
                        </a:ext>
                      </a:extLst>
                    </a:gridCol>
                    <a:gridCol w="5257800">
                      <a:extLst>
                        <a:ext uri="{9D8B030D-6E8A-4147-A177-3AD203B41FA5}">
                          <a16:colId xmlns:a16="http://schemas.microsoft.com/office/drawing/2014/main" val="1940363024"/>
                        </a:ext>
                      </a:extLst>
                    </a:gridCol>
                  </a:tblGrid>
                  <a:tr h="518160">
                    <a:tc gridSpan="2"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Concavity</a:t>
                          </a:r>
                          <a:endParaRPr lang="en-US" sz="2800" dirty="0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2979077"/>
                      </a:ext>
                    </a:extLst>
                  </a:tr>
                  <a:tr h="610866"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94000" r="-232" b="-647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3166113"/>
                      </a:ext>
                    </a:extLst>
                  </a:tr>
                  <a:tr h="3926998">
                    <a:tc>
                      <a:txBody>
                        <a:bodyPr/>
                        <a:lstStyle/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457200" indent="-457200">
                            <a:buAutoNum type="arabicParenR"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US" sz="2200" kern="1200" dirty="0">
                            <a:solidFill>
                              <a:schemeClr val="dk1"/>
                            </a:solidFill>
                            <a:effectLst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342900" indent="-342900"/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938761137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55075" y="6100381"/>
                <a:ext cx="477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***NOTE:  The graph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/>
                  <a:t> lies </a:t>
                </a:r>
                <a:r>
                  <a:rPr lang="en-US" b="1" u="heavy" dirty="0"/>
                  <a:t>above</a:t>
                </a:r>
                <a:r>
                  <a:rPr lang="en-US" b="1" dirty="0"/>
                  <a:t> its tangent line.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5075" y="6100381"/>
                <a:ext cx="4775200" cy="646331"/>
              </a:xfrm>
              <a:prstGeom prst="rect">
                <a:avLst/>
              </a:prstGeom>
              <a:blipFill>
                <a:blip r:embed="rId3"/>
                <a:stretch>
                  <a:fillRect l="-1022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959" y="3700077"/>
            <a:ext cx="3264516" cy="233283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45660" y="2933526"/>
                <a:ext cx="4994030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8463" indent="-398463"/>
                <a:r>
                  <a:rPr lang="en-US" sz="2200" b="1" dirty="0">
                    <a:solidFill>
                      <a:schemeClr val="dk1"/>
                    </a:solidFill>
                  </a:rPr>
                  <a:t>1)  </a:t>
                </a:r>
                <a:r>
                  <a:rPr lang="en-US" sz="2200" b="1" dirty="0">
                    <a:solidFill>
                      <a:srgbClr val="6600CC"/>
                    </a:solidFill>
                  </a:rPr>
                  <a:t>Concave upward</a:t>
                </a:r>
                <a:r>
                  <a:rPr lang="en-US" sz="2200" dirty="0">
                    <a:solidFill>
                      <a:schemeClr val="dk1"/>
                    </a:solidFill>
                  </a:rPr>
                  <a:t> on an open interval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6600CC"/>
                    </a:solidFill>
                  </a:rPr>
                  <a:t>increasing</a:t>
                </a:r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0" y="2933526"/>
                <a:ext cx="4994030" cy="1046440"/>
              </a:xfrm>
              <a:prstGeom prst="rect">
                <a:avLst/>
              </a:prstGeom>
              <a:blipFill>
                <a:blip r:embed="rId5"/>
                <a:stretch>
                  <a:fillRect l="-1587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820986" y="3889867"/>
                <a:ext cx="20320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6600CC"/>
                    </a:solidFill>
                  </a:rPr>
                  <a:t>Concave upward</a:t>
                </a:r>
              </a:p>
              <a:p>
                <a:pPr algn="ctr"/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/>
                  <a:t> is </a:t>
                </a:r>
                <a:r>
                  <a:rPr lang="en-US" b="1" dirty="0">
                    <a:solidFill>
                      <a:srgbClr val="6600CC"/>
                    </a:solidFill>
                  </a:rPr>
                  <a:t>increasing</a:t>
                </a:r>
                <a:endParaRPr lang="en-US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986" y="3889867"/>
                <a:ext cx="2032000" cy="646331"/>
              </a:xfrm>
              <a:prstGeom prst="rect">
                <a:avLst/>
              </a:prstGeom>
              <a:blipFill>
                <a:blip r:embed="rId6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98" y="3712440"/>
            <a:ext cx="3341631" cy="238794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204437" y="6094221"/>
                <a:ext cx="47752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***NOTE:  The graph of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</m:oMath>
                </a14:m>
                <a:r>
                  <a:rPr lang="en-US" b="1" dirty="0"/>
                  <a:t> lies </a:t>
                </a:r>
                <a:r>
                  <a:rPr lang="en-US" b="1" u="heavy" dirty="0"/>
                  <a:t>below</a:t>
                </a:r>
                <a:r>
                  <a:rPr lang="en-US" b="1" dirty="0"/>
                  <a:t> its tangent line.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4437" y="6094221"/>
                <a:ext cx="4775200" cy="646331"/>
              </a:xfrm>
              <a:prstGeom prst="rect">
                <a:avLst/>
              </a:prstGeom>
              <a:blipFill>
                <a:blip r:embed="rId8"/>
                <a:stretch>
                  <a:fillRect l="-1149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895552" y="3904564"/>
                <a:ext cx="222574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srgbClr val="CC0099"/>
                    </a:solidFill>
                  </a:rPr>
                  <a:t>Concave downward</a:t>
                </a:r>
                <a:endParaRPr lang="en-US" dirty="0">
                  <a:solidFill>
                    <a:srgbClr val="CC0099"/>
                  </a:solidFill>
                </a:endParaRPr>
              </a:p>
              <a:p>
                <a:pPr algn="ctr"/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/>
                      </a:rPr>
                      <m:t>𝒇</m:t>
                    </m:r>
                    <m:r>
                      <a:rPr lang="en-US" b="1" i="1">
                        <a:latin typeface="Cambria Math"/>
                      </a:rPr>
                      <m:t>′</m:t>
                    </m:r>
                  </m:oMath>
                </a14:m>
                <a:r>
                  <a:rPr lang="en-US" b="1" dirty="0"/>
                  <a:t> is </a:t>
                </a:r>
                <a:r>
                  <a:rPr lang="en-US" b="1" dirty="0">
                    <a:solidFill>
                      <a:srgbClr val="CC0099"/>
                    </a:solidFill>
                  </a:rPr>
                  <a:t>decreasing</a:t>
                </a:r>
                <a:endParaRPr lang="en-US" dirty="0">
                  <a:solidFill>
                    <a:srgbClr val="CC0099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5552" y="3904564"/>
                <a:ext cx="2225740" cy="646331"/>
              </a:xfrm>
              <a:prstGeom prst="rect">
                <a:avLst/>
              </a:prstGeom>
              <a:blipFill>
                <a:blip r:embed="rId9"/>
                <a:stretch>
                  <a:fillRect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072063" y="2933526"/>
                <a:ext cx="5281737" cy="10464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4488" indent="-344488"/>
                <a:r>
                  <a:rPr lang="en-US" sz="2200" b="1" dirty="0">
                    <a:solidFill>
                      <a:schemeClr val="dk1"/>
                    </a:solidFill>
                  </a:rPr>
                  <a:t>2)  </a:t>
                </a:r>
                <a:r>
                  <a:rPr lang="en-US" sz="2200" b="1" dirty="0">
                    <a:solidFill>
                      <a:srgbClr val="CC0099"/>
                    </a:solidFill>
                  </a:rPr>
                  <a:t>Concave downward</a:t>
                </a:r>
                <a:r>
                  <a:rPr lang="en-US" sz="2200" dirty="0">
                    <a:solidFill>
                      <a:schemeClr val="dk1"/>
                    </a:solidFill>
                  </a:rPr>
                  <a:t> on an open interval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 is </a:t>
                </a:r>
                <a:r>
                  <a:rPr lang="en-US" sz="2200" b="1" dirty="0">
                    <a:solidFill>
                      <a:srgbClr val="CC0099"/>
                    </a:solidFill>
                  </a:rPr>
                  <a:t>decreasin</a:t>
                </a:r>
                <a:r>
                  <a:rPr lang="en-US" sz="2200" dirty="0">
                    <a:solidFill>
                      <a:srgbClr val="CC0099"/>
                    </a:solidFill>
                  </a:rPr>
                  <a:t>g</a:t>
                </a:r>
                <a:r>
                  <a:rPr lang="en-US" sz="2200" dirty="0">
                    <a:solidFill>
                      <a:schemeClr val="dk1"/>
                    </a:solidFill>
                  </a:rPr>
                  <a:t> on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200" dirty="0">
                    <a:solidFill>
                      <a:schemeClr val="dk1"/>
                    </a:solidFill>
                  </a:rPr>
                  <a:t>.</a:t>
                </a:r>
                <a:endParaRPr lang="en-US" sz="22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2063" y="2933526"/>
                <a:ext cx="5281737" cy="1046440"/>
              </a:xfrm>
              <a:prstGeom prst="rect">
                <a:avLst/>
              </a:prstGeom>
              <a:blipFill>
                <a:blip r:embed="rId10"/>
                <a:stretch>
                  <a:fillRect l="-1499" t="-4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251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6468" y="1279416"/>
            <a:ext cx="11639064" cy="4865095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97328" y="108490"/>
            <a:ext cx="9928978" cy="1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208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9904" y="1536051"/>
            <a:ext cx="11593644" cy="503277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9904" y="197103"/>
            <a:ext cx="9928978" cy="1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73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16" y="1450007"/>
            <a:ext cx="11678401" cy="5244791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07" y="202963"/>
            <a:ext cx="9928978" cy="117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660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8867"/>
            <a:ext cx="12111289" cy="352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68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24333" y="2733958"/>
                <a:ext cx="3065319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33" y="2733958"/>
                <a:ext cx="3065319" cy="612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47" y="2615593"/>
            <a:ext cx="3575725" cy="1918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046" y="4579378"/>
            <a:ext cx="3575725" cy="20296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43449" y="2492892"/>
            <a:ext cx="172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6600CC"/>
                </a:solidFill>
              </a:rPr>
              <a:t>Concave </a:t>
            </a:r>
          </a:p>
          <a:p>
            <a:pPr algn="ctr"/>
            <a:r>
              <a:rPr lang="en-US" b="1" dirty="0">
                <a:solidFill>
                  <a:srgbClr val="6600CC"/>
                </a:solidFill>
              </a:rPr>
              <a:t>Downward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8237" y="2511754"/>
            <a:ext cx="172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CC0099"/>
                </a:solidFill>
              </a:rPr>
              <a:t>Concave </a:t>
            </a:r>
          </a:p>
          <a:p>
            <a:pPr algn="ctr"/>
            <a:r>
              <a:rPr lang="en-US" b="1" dirty="0">
                <a:solidFill>
                  <a:srgbClr val="CC0099"/>
                </a:solidFill>
              </a:rPr>
              <a:t>Upward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52852" y="4669199"/>
                <a:ext cx="1995054" cy="416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852" y="4669199"/>
                <a:ext cx="1995054" cy="416396"/>
              </a:xfrm>
              <a:prstGeom prst="rect">
                <a:avLst/>
              </a:prstGeom>
              <a:blipFill>
                <a:blip r:embed="rId5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647906" y="5959500"/>
                <a:ext cx="1791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6600CC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6600CC"/>
                    </a:solidFill>
                  </a:rPr>
                  <a:t>is decreasing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7906" y="5959500"/>
                <a:ext cx="1791901" cy="400110"/>
              </a:xfrm>
              <a:prstGeom prst="rect">
                <a:avLst/>
              </a:prstGeom>
              <a:blipFill>
                <a:blip r:embed="rId6"/>
                <a:stretch>
                  <a:fillRect l="-1361" t="-9231" r="-272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94216" y="5959500"/>
                <a:ext cx="179190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CC0099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CC0099"/>
                    </a:solidFill>
                  </a:rPr>
                  <a:t>is increasing</a:t>
                </a:r>
                <a:endParaRPr lang="en-US" sz="20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4216" y="5959500"/>
                <a:ext cx="1791901" cy="400110"/>
              </a:xfrm>
              <a:prstGeom prst="rect">
                <a:avLst/>
              </a:prstGeom>
              <a:blipFill>
                <a:blip r:embed="rId7"/>
                <a:stretch>
                  <a:fillRect l="-1361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3634153" y="5244123"/>
            <a:ext cx="586904" cy="6698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857308" y="5282635"/>
            <a:ext cx="391662" cy="63937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70057" y="2718244"/>
                <a:ext cx="5548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0057" y="2718244"/>
                <a:ext cx="554893" cy="400110"/>
              </a:xfrm>
              <a:prstGeom prst="rect">
                <a:avLst/>
              </a:prstGeom>
              <a:blipFill>
                <a:blip r:embed="rId8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613128" y="4772214"/>
                <a:ext cx="5548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128" y="4772214"/>
                <a:ext cx="554893" cy="400110"/>
              </a:xfrm>
              <a:prstGeom prst="rect">
                <a:avLst/>
              </a:prstGeom>
              <a:blipFill>
                <a:blip r:embed="rId9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661" y="4587757"/>
            <a:ext cx="3576782" cy="2029131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0316307" y="4445570"/>
                <a:ext cx="59396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′′</m:t>
                      </m:r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6307" y="4445570"/>
                <a:ext cx="593969" cy="400110"/>
              </a:xfrm>
              <a:prstGeom prst="rect">
                <a:avLst/>
              </a:prstGeom>
              <a:blipFill>
                <a:blip r:embed="rId11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812661" y="4953652"/>
                <a:ext cx="15166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′′</m:t>
                      </m:r>
                      <m:d>
                        <m:dPr>
                          <m:ctrlP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661" y="4953652"/>
                <a:ext cx="1516687" cy="400110"/>
              </a:xfrm>
              <a:prstGeom prst="rect">
                <a:avLst/>
              </a:prstGeom>
              <a:blipFill>
                <a:blip r:embed="rId12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>
          <a:xfrm>
            <a:off x="8659446" y="5486400"/>
            <a:ext cx="554892" cy="58615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0305238" y="4772214"/>
                <a:ext cx="15166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rgbClr val="6600CC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2000" b="1" i="1" smtClean="0">
                          <a:solidFill>
                            <a:srgbClr val="66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000" b="1" dirty="0">
                  <a:solidFill>
                    <a:srgbClr val="6600CC"/>
                  </a:solidFill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5238" y="4772214"/>
                <a:ext cx="1516687" cy="400110"/>
              </a:xfrm>
              <a:prstGeom prst="rect">
                <a:avLst/>
              </a:prstGeom>
              <a:blipFill>
                <a:blip r:embed="rId1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9894277" y="5085595"/>
            <a:ext cx="523631" cy="8672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1947" y="156077"/>
            <a:ext cx="97541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/>
              <a:t>LET’S EXAMINE THESE GRAPHS AND STUDY THEIR RELATIONSHIPS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1947" y="777589"/>
            <a:ext cx="11334067" cy="1281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617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2" grpId="0"/>
      <p:bldP spid="5" grpId="0"/>
      <p:bldP spid="6" grpId="0"/>
      <p:bldP spid="13" grpId="0"/>
      <p:bldP spid="18" grpId="0"/>
      <p:bldP spid="19" grpId="0"/>
      <p:bldP spid="21" grpId="0"/>
      <p:bldP spid="24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9001501"/>
                  </p:ext>
                </p:extLst>
              </p:nvPr>
            </p:nvGraphicFramePr>
            <p:xfrm>
              <a:off x="712939" y="294444"/>
              <a:ext cx="10515600" cy="3139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86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3.7- Test for Concavity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3454">
                    <a:tc>
                      <a:txBody>
                        <a:bodyPr/>
                        <a:lstStyle/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a function whose second derivative exist on an open interval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𝐼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679001501"/>
                  </p:ext>
                </p:extLst>
              </p:nvPr>
            </p:nvGraphicFramePr>
            <p:xfrm>
              <a:off x="712939" y="294444"/>
              <a:ext cx="10515600" cy="313967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68622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3.7- Test for Concavity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45345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30273" r="-290" b="-4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914401" y="1448783"/>
                <a:ext cx="825163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5288" indent="-395288"/>
                <a:r>
                  <a:rPr lang="en-US" sz="2400" dirty="0"/>
                  <a:t>1) 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, then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CC0099"/>
                    </a:solidFill>
                  </a:rPr>
                  <a:t>concave upward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448783"/>
                <a:ext cx="8251634" cy="830997"/>
              </a:xfrm>
              <a:prstGeom prst="rect">
                <a:avLst/>
              </a:prstGeom>
              <a:blipFill>
                <a:blip r:embed="rId3"/>
                <a:stretch>
                  <a:fillRect l="-1108" t="-5882" b="-161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914401" y="2349296"/>
                <a:ext cx="861342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95288" indent="-395288"/>
                <a:r>
                  <a:rPr lang="en-US" sz="2400" dirty="0"/>
                  <a:t>2)  If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′′(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sz="2400" dirty="0"/>
                  <a:t> for all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400" dirty="0"/>
                  <a:t> in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, then the graph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400" dirty="0"/>
                  <a:t> is </a:t>
                </a:r>
                <a:r>
                  <a:rPr lang="en-US" sz="2400" b="1" dirty="0">
                    <a:solidFill>
                      <a:srgbClr val="0000FF"/>
                    </a:solidFill>
                  </a:rPr>
                  <a:t>concave downward</a:t>
                </a:r>
                <a:r>
                  <a:rPr lang="en-US" sz="2400" dirty="0"/>
                  <a:t> on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2349296"/>
                <a:ext cx="8613422" cy="1107996"/>
              </a:xfrm>
              <a:prstGeom prst="rect">
                <a:avLst/>
              </a:prstGeom>
              <a:blipFill>
                <a:blip r:embed="rId4"/>
                <a:stretch>
                  <a:fillRect l="-1062" t="-4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561" y="3638746"/>
            <a:ext cx="11287473" cy="18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84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Example:</a:t>
                </a:r>
              </a:p>
              <a:p>
                <a:pPr marL="463550" indent="-463550">
                  <a:buNone/>
                </a:pPr>
                <a:r>
                  <a:rPr lang="en-US" dirty="0"/>
                  <a:t>1)  Determine open intervals on which the graph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=5−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type m:val="li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dirty="0"/>
                  <a:t> is concave upward or downward.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17" r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0231" y="3322031"/>
            <a:ext cx="3257080" cy="32579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10187865" y="3867199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817831" y="4344491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8921128" y="4218197"/>
            <a:ext cx="418815" cy="318196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9802074" y="4171906"/>
            <a:ext cx="413656" cy="430149"/>
          </a:xfrm>
          <a:prstGeom prst="straightConnector1">
            <a:avLst/>
          </a:prstGeom>
          <a:ln w="57150"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660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932" y="523081"/>
            <a:ext cx="11276044" cy="21891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465"/>
            <a:ext cx="10515600" cy="13652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840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1399580"/>
                  </p:ext>
                </p:extLst>
              </p:nvPr>
            </p:nvGraphicFramePr>
            <p:xfrm>
              <a:off x="806939" y="1710062"/>
              <a:ext cx="10515600" cy="2089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Point of Inflection</a:t>
                          </a:r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1534">
                    <a:tc>
                      <a:txBody>
                        <a:bodyPr/>
                        <a:lstStyle/>
                        <a:p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Let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a function that is continuous on an open interval and let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be a point in the interval.  If the graph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has a tangent line at this point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 </m:t>
                                  </m:r>
                                  <m:r>
                                    <a:rPr lang="en-US" sz="24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this point is a </a:t>
                          </a:r>
                          <a:r>
                            <a:rPr lang="en-US" sz="2400" b="1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point of inflection</a:t>
                          </a:r>
                          <a:r>
                            <a:rPr lang="en-US" sz="2400" kern="1200" dirty="0">
                              <a:solidFill>
                                <a:srgbClr val="0000FF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of the graph of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if the </a:t>
                          </a:r>
                          <a:r>
                            <a:rPr lang="en-US" sz="2400" b="1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concavity of changes</a:t>
                          </a:r>
                          <a:r>
                            <a:rPr lang="en-US" sz="2400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from </a:t>
                          </a:r>
                          <a:r>
                            <a:rPr lang="en-US" sz="24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upward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to </a:t>
                          </a:r>
                          <a:r>
                            <a:rPr lang="en-US" sz="2400" b="1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downward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(or </a:t>
                          </a:r>
                          <a:r>
                            <a:rPr lang="en-US" sz="2400" b="1" kern="1200" dirty="0">
                              <a:solidFill>
                                <a:srgbClr val="FF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downward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to </a:t>
                          </a:r>
                          <a:r>
                            <a:rPr lang="en-US" sz="24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upward</a:t>
                          </a:r>
                          <a:r>
                            <a:rPr lang="en-US" sz="24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) at the point.</a:t>
                          </a:r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291399580"/>
                  </p:ext>
                </p:extLst>
              </p:nvPr>
            </p:nvGraphicFramePr>
            <p:xfrm>
              <a:off x="806939" y="1710062"/>
              <a:ext cx="10515600" cy="208921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4876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6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Definition of Point of Inflection</a:t>
                          </a:r>
                          <a:endParaRPr lang="en-US" sz="2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160153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33333" r="-232" b="-87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5" name="Straight Connector 4"/>
          <p:cNvCxnSpPr/>
          <p:nvPr/>
        </p:nvCxnSpPr>
        <p:spPr>
          <a:xfrm flipV="1">
            <a:off x="6573377" y="3413090"/>
            <a:ext cx="2637453" cy="1244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334" y="3799277"/>
            <a:ext cx="2480518" cy="247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838" y="3750905"/>
            <a:ext cx="2480518" cy="2479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369" y="3799282"/>
            <a:ext cx="2480518" cy="247978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1626" y="6133515"/>
                <a:ext cx="1054599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/>
                  <a:t>The concavity of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sz="2200" dirty="0"/>
                  <a:t> changes at a point of inflection.  </a:t>
                </a:r>
                <a:r>
                  <a:rPr lang="en-US" sz="2200" b="1" dirty="0"/>
                  <a:t>Note</a:t>
                </a:r>
                <a:r>
                  <a:rPr lang="en-US" sz="2200" dirty="0"/>
                  <a:t> that the graph crosses its tangent line at the point of inflection.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26" y="6133515"/>
                <a:ext cx="10545992" cy="769441"/>
              </a:xfrm>
              <a:prstGeom prst="rect">
                <a:avLst/>
              </a:prstGeom>
              <a:blipFill>
                <a:blip r:embed="rId6"/>
                <a:stretch>
                  <a:fillRect l="-751" t="-5556" r="-116" b="-15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2161442" y="4643230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801225" y="5128558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55324" y="4030007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16771" y="5197126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92979" y="4600463"/>
            <a:ext cx="1258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Downward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28165" y="4378827"/>
            <a:ext cx="1039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Concave Upward</a:t>
            </a:r>
          </a:p>
        </p:txBody>
      </p:sp>
    </p:spTree>
    <p:extLst>
      <p:ext uri="{BB962C8B-B14F-4D97-AF65-F5344CB8AC3E}">
        <p14:creationId xmlns:p14="http://schemas.microsoft.com/office/powerpoint/2010/main" val="16217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39457"/>
                  </p:ext>
                </p:extLst>
              </p:nvPr>
            </p:nvGraphicFramePr>
            <p:xfrm>
              <a:off x="838200" y="2177317"/>
              <a:ext cx="10515600" cy="1685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64017614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3.8- Points of Inflection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1730715"/>
                      </a:ext>
                    </a:extLst>
                  </a:tr>
                  <a:tr h="1167765">
                    <a:tc>
                      <a:txBody>
                        <a:bodyPr/>
                        <a:lstStyle/>
                        <a:p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If </a:t>
                          </a:r>
                          <a14:m>
                            <m:oMath xmlns:m="http://schemas.openxmlformats.org/officeDocument/2006/math">
                              <m:d>
                                <m:d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,</m:t>
                                  </m:r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3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200" i="1" kern="1200">
                                          <a:solidFill>
                                            <a:schemeClr val="dk1"/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+mn-ea"/>
                                          <a:cs typeface="+mn-cs"/>
                                        </a:rPr>
                                        <m:t>𝑐</m:t>
                                      </m:r>
                                    </m:e>
                                  </m:d>
                                </m:e>
                              </m:d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is a </a:t>
                          </a:r>
                          <a:r>
                            <a:rPr lang="en-US" sz="3200" b="1" kern="1200" dirty="0">
                              <a:solidFill>
                                <a:srgbClr val="6600CC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point of inflection</a:t>
                          </a:r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of the graph of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then either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𝑓</m:t>
                                  </m:r>
                                </m:e>
                                <m:sup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′′</m:t>
                                  </m:r>
                                </m:sup>
                              </m:sSup>
                              <m:d>
                                <m:dPr>
                                  <m:ctrlP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 kern="1200">
                                      <a:solidFill>
                                        <a:schemeClr val="dk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𝑐</m:t>
                                  </m:r>
                                </m:e>
                              </m:d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=0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or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′′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does not exist at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=</m:t>
                              </m:r>
                              <m:r>
                                <a:rPr lang="en-US" sz="3200" i="1" kern="1200">
                                  <a:solidFill>
                                    <a:schemeClr val="dk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</m:oMath>
                          </a14:m>
                          <a:r>
                            <a:rPr lang="en-US" sz="3200" kern="1200" dirty="0">
                              <a:solidFill>
                                <a:schemeClr val="dk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.</a:t>
                          </a:r>
                          <a:endParaRPr lang="en-US" sz="3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575825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54939457"/>
                  </p:ext>
                </p:extLst>
              </p:nvPr>
            </p:nvGraphicFramePr>
            <p:xfrm>
              <a:off x="838200" y="2177317"/>
              <a:ext cx="10515600" cy="168592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0515600">
                      <a:extLst>
                        <a:ext uri="{9D8B030D-6E8A-4147-A177-3AD203B41FA5}">
                          <a16:colId xmlns:a16="http://schemas.microsoft.com/office/drawing/2014/main" val="3640176146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8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Theorem 3.8- Points of Inflection</a:t>
                          </a:r>
                          <a:endParaRPr lang="en-US" sz="2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01730715"/>
                      </a:ext>
                    </a:extLst>
                  </a:tr>
                  <a:tr h="116776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8" t="-48958" r="-232" b="-1770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758259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8200" y="4509477"/>
                <a:ext cx="10775462" cy="16330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/>
                  <a:t>True or False:</a:t>
                </a:r>
              </a:p>
              <a:p>
                <a:r>
                  <a:rPr lang="en-US" sz="3200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d>
                      <m:dPr>
                        <m:ctrlP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sz="3200" i="1">
                        <a:solidFill>
                          <a:schemeClr val="dk1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200" dirty="0"/>
                  <a:t>, then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chemeClr val="dk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chemeClr val="dk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3200" dirty="0"/>
                  <a:t> is a point of inflection.  Justify why or why not.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509477"/>
                <a:ext cx="10775462" cy="1633076"/>
              </a:xfrm>
              <a:prstGeom prst="rect">
                <a:avLst/>
              </a:prstGeom>
              <a:blipFill>
                <a:blip r:embed="rId3"/>
                <a:stretch>
                  <a:fillRect l="-1471" t="-4851" r="-566" b="-1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2887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99" y="336860"/>
            <a:ext cx="11723981" cy="38321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176" y="5076609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99" y="4641742"/>
            <a:ext cx="11456611" cy="1945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12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931</Words>
  <Application>Microsoft Office PowerPoint</Application>
  <PresentationFormat>Widescreen</PresentationFormat>
  <Paragraphs>99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Office Theme</vt:lpstr>
      <vt:lpstr>Concavity  and the Second Derivative Test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 on 4.3 Practice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Concavity and the Second Derivative Test</dc:title>
  <dc:creator>mariacabanez</dc:creator>
  <cp:lastModifiedBy>FLOYD, JAMEIL</cp:lastModifiedBy>
  <cp:revision>62</cp:revision>
  <dcterms:created xsi:type="dcterms:W3CDTF">2016-11-17T18:17:23Z</dcterms:created>
  <dcterms:modified xsi:type="dcterms:W3CDTF">2017-12-13T19:43:58Z</dcterms:modified>
</cp:coreProperties>
</file>