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9" r:id="rId4"/>
    <p:sldId id="257" r:id="rId5"/>
    <p:sldId id="268" r:id="rId6"/>
    <p:sldId id="259" r:id="rId7"/>
    <p:sldId id="260" r:id="rId8"/>
    <p:sldId id="273" r:id="rId9"/>
    <p:sldId id="261" r:id="rId10"/>
    <p:sldId id="271" r:id="rId11"/>
    <p:sldId id="272" r:id="rId12"/>
    <p:sldId id="262" r:id="rId13"/>
    <p:sldId id="266" r:id="rId14"/>
    <p:sldId id="267" r:id="rId15"/>
    <p:sldId id="263" r:id="rId16"/>
    <p:sldId id="274" r:id="rId17"/>
    <p:sldId id="275" r:id="rId18"/>
    <p:sldId id="276" r:id="rId19"/>
    <p:sldId id="264" r:id="rId20"/>
    <p:sldId id="277" r:id="rId21"/>
    <p:sldId id="265" r:id="rId22"/>
    <p:sldId id="281" r:id="rId23"/>
    <p:sldId id="278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3"/>
    <p:restoredTop sz="94692"/>
  </p:normalViewPr>
  <p:slideViewPr>
    <p:cSldViewPr snapToGrid="0" snapToObjects="1">
      <p:cViewPr varScale="1">
        <p:scale>
          <a:sx n="55" d="100"/>
          <a:sy n="55" d="100"/>
        </p:scale>
        <p:origin x="216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6695-156B-7147-8B58-E874E2659DA8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61B4-3D39-0840-88A0-D6817F68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7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6695-156B-7147-8B58-E874E2659DA8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61B4-3D39-0840-88A0-D6817F68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6695-156B-7147-8B58-E874E2659DA8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61B4-3D39-0840-88A0-D6817F68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4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6695-156B-7147-8B58-E874E2659DA8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61B4-3D39-0840-88A0-D6817F68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3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6695-156B-7147-8B58-E874E2659DA8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61B4-3D39-0840-88A0-D6817F68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6695-156B-7147-8B58-E874E2659DA8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61B4-3D39-0840-88A0-D6817F68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8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6695-156B-7147-8B58-E874E2659DA8}" type="datetimeFigureOut">
              <a:rPr lang="en-US" smtClean="0"/>
              <a:t>9/28/20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61B4-3D39-0840-88A0-D6817F68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8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6695-156B-7147-8B58-E874E2659DA8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61B4-3D39-0840-88A0-D6817F68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6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6695-156B-7147-8B58-E874E2659DA8}" type="datetimeFigureOut">
              <a:rPr lang="en-US" smtClean="0"/>
              <a:t>9/28/20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61B4-3D39-0840-88A0-D6817F68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7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6695-156B-7147-8B58-E874E2659DA8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61B4-3D39-0840-88A0-D6817F68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2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6695-156B-7147-8B58-E874E2659DA8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61B4-3D39-0840-88A0-D6817F68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16695-156B-7147-8B58-E874E2659DA8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161B4-3D39-0840-88A0-D6817F68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Volume</a:t>
            </a:r>
            <a:endParaRPr lang="en-US" sz="96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Shell Method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475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319088"/>
            <a:ext cx="8458200" cy="685800"/>
          </a:xfrm>
          <a:noFill/>
        </p:spPr>
        <p:txBody>
          <a:bodyPr/>
          <a:lstStyle/>
          <a:p>
            <a:r>
              <a:rPr lang="en-US" altLang="en-US" sz="2700" dirty="0"/>
              <a:t> </a:t>
            </a:r>
            <a:r>
              <a:rPr lang="en-US" altLang="en-US" sz="2700" dirty="0" smtClean="0"/>
              <a:t>Example </a:t>
            </a:r>
            <a:r>
              <a:rPr lang="en-US" altLang="en-US" sz="2700" dirty="0"/>
              <a:t>– </a:t>
            </a:r>
            <a:r>
              <a:rPr lang="en-US" altLang="en-US" sz="2700" i="1" dirty="0"/>
              <a:t>Using the Shell Method to Find Volume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251325" y="369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1370013"/>
            <a:ext cx="8458200" cy="5256212"/>
          </a:xfr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en-US"/>
              <a:t>Find the volume of the solid of revolution formed by revolving the region bounded by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x</a:t>
            </a:r>
            <a:r>
              <a:rPr lang="en-US" altLang="en-US"/>
              <a:t> </a:t>
            </a:r>
            <a:r>
              <a:rPr lang="en-US" altLang="en-US">
                <a:solidFill>
                  <a:srgbClr val="000000"/>
                </a:solidFill>
                <a:ea typeface="Times New Roman" charset="0"/>
                <a:cs typeface="Times New Roman" charset="0"/>
              </a:rPr>
              <a:t>–</a:t>
            </a:r>
            <a:r>
              <a:rPr lang="en-US" altLang="en-US"/>
              <a:t> </a:t>
            </a:r>
            <a:r>
              <a:rPr lang="en-US" altLang="en-US" i="1"/>
              <a:t>x</a:t>
            </a:r>
            <a:r>
              <a:rPr lang="en-US" altLang="en-US" baseline="30000"/>
              <a:t>3</a:t>
            </a:r>
            <a:r>
              <a:rPr lang="en-US" altLang="en-US"/>
              <a:t> and the </a:t>
            </a:r>
            <a:r>
              <a:rPr lang="en-US" altLang="en-US" i="1"/>
              <a:t>x</a:t>
            </a:r>
            <a:r>
              <a:rPr lang="en-US" altLang="en-US">
                <a:solidFill>
                  <a:srgbClr val="000000"/>
                </a:solidFill>
                <a:ea typeface="Times New Roman" charset="0"/>
                <a:cs typeface="Times New Roman" charset="0"/>
              </a:rPr>
              <a:t>-</a:t>
            </a:r>
            <a:r>
              <a:rPr lang="en-US" altLang="en-US">
                <a:latin typeface="Times-Roman" charset="0"/>
              </a:rPr>
              <a:t>axis (0 ≤ </a:t>
            </a:r>
            <a:r>
              <a:rPr lang="en-US" altLang="en-US" i="1"/>
              <a:t>x</a:t>
            </a:r>
            <a:r>
              <a:rPr lang="en-US" altLang="en-US">
                <a:latin typeface="Times-Roman" charset="0"/>
              </a:rPr>
              <a:t> ≤ 1) </a:t>
            </a:r>
            <a:r>
              <a:rPr lang="en-US" altLang="en-US"/>
              <a:t>about the </a:t>
            </a:r>
            <a:r>
              <a:rPr lang="en-US" altLang="en-US" i="1"/>
              <a:t>y</a:t>
            </a:r>
            <a:r>
              <a:rPr lang="en-US" altLang="en-US">
                <a:solidFill>
                  <a:srgbClr val="000000"/>
                </a:solidFill>
                <a:ea typeface="Times New Roman" charset="0"/>
                <a:cs typeface="Times New Roman" charset="0"/>
              </a:rPr>
              <a:t>-</a:t>
            </a:r>
            <a:r>
              <a:rPr lang="en-US" altLang="en-US"/>
              <a:t>axis.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en-US"/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>
                <a:solidFill>
                  <a:srgbClr val="0073AE"/>
                </a:solidFill>
              </a:rPr>
              <a:t>Solution: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/>
              <a:t>Because the axis of revolution is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/>
              <a:t>vertical, use a vertical representative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/>
              <a:t>rectangle, as shown in Figure 7.30.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/>
              <a:t>The width </a:t>
            </a:r>
            <a:r>
              <a:rPr lang="en-US" altLang="en-US">
                <a:ea typeface="Arial" charset="0"/>
                <a:cs typeface="Arial" charset="0"/>
              </a:rPr>
              <a:t>∆</a:t>
            </a:r>
            <a:r>
              <a:rPr lang="en-US" altLang="en-US" i="1">
                <a:ea typeface="Arial" charset="0"/>
                <a:cs typeface="Arial" charset="0"/>
              </a:rPr>
              <a:t>x</a:t>
            </a:r>
            <a:r>
              <a:rPr lang="en-US" altLang="en-US">
                <a:ea typeface="Arial" charset="0"/>
                <a:cs typeface="Arial" charset="0"/>
              </a:rPr>
              <a:t> </a:t>
            </a:r>
            <a:r>
              <a:rPr lang="en-US" altLang="en-US"/>
              <a:t>indicates that </a:t>
            </a:r>
            <a:r>
              <a:rPr lang="en-US" altLang="en-US" i="1"/>
              <a:t>x</a:t>
            </a:r>
            <a:r>
              <a:rPr lang="en-US" altLang="en-US"/>
              <a:t> is the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/>
              <a:t>variable of integration.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8429943" y="5791201"/>
            <a:ext cx="8931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1"/>
              <a:t>Figure 7.30</a:t>
            </a:r>
          </a:p>
        </p:txBody>
      </p:sp>
      <p:pic>
        <p:nvPicPr>
          <p:cNvPr id="40972" name="Picture 1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4" y="3082926"/>
            <a:ext cx="3271837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319088"/>
            <a:ext cx="8458200" cy="639762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4000" dirty="0"/>
              <a:t> Example </a:t>
            </a:r>
            <a:r>
              <a:rPr lang="en-US" altLang="en-US" sz="4000" dirty="0" smtClean="0"/>
              <a:t> </a:t>
            </a:r>
            <a:r>
              <a:rPr lang="en-US" altLang="en-US" sz="4000" dirty="0"/>
              <a:t>– </a:t>
            </a:r>
            <a:r>
              <a:rPr lang="en-US" altLang="en-US" sz="4000" i="1" dirty="0"/>
              <a:t>Solution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251325" y="3694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2370" y="1152525"/>
            <a:ext cx="10668000" cy="1797051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The distance from the center of the rectangle to the axis of revolution is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</a:t>
            </a:r>
            <a:r>
              <a:rPr lang="en-US" altLang="en-US" i="1" dirty="0"/>
              <a:t>x</a:t>
            </a:r>
            <a:r>
              <a:rPr lang="en-US" altLang="en-US" dirty="0"/>
              <a:t>, and the height of the rectangle is</a:t>
            </a:r>
          </a:p>
          <a:p>
            <a:pPr marL="0" indent="0">
              <a:buNone/>
            </a:pP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</a:t>
            </a:r>
            <a:r>
              <a:rPr lang="en-US" altLang="en-US" i="1" dirty="0"/>
              <a:t>x </a:t>
            </a:r>
            <a:r>
              <a:rPr lang="en-US" altLang="en-US" dirty="0">
                <a:solidFill>
                  <a:schemeClr val="tx2"/>
                </a:solidFill>
              </a:rPr>
              <a:t>–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baseline="30000" dirty="0"/>
              <a:t>3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r>
              <a:rPr lang="en-US" altLang="en-US" dirty="0"/>
              <a:t>Because </a:t>
            </a:r>
            <a:r>
              <a:rPr lang="en-US" altLang="en-US" i="1" dirty="0"/>
              <a:t>x</a:t>
            </a:r>
            <a:r>
              <a:rPr lang="en-US" altLang="en-US" dirty="0"/>
              <a:t> ranges from 0 to 1, the volume of the solid is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9432925" y="785813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/>
              <a:t>cont’d</a:t>
            </a: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9" y="3051176"/>
            <a:ext cx="68103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3879851"/>
            <a:ext cx="380206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1" y="4621213"/>
            <a:ext cx="3884613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6" y="5464175"/>
            <a:ext cx="19288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6" y="6064250"/>
            <a:ext cx="96837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2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3" y="0"/>
            <a:ext cx="11815017" cy="5814646"/>
          </a:xfrm>
        </p:spPr>
      </p:pic>
    </p:spTree>
    <p:extLst>
      <p:ext uri="{BB962C8B-B14F-4D97-AF65-F5344CB8AC3E}">
        <p14:creationId xmlns:p14="http://schemas.microsoft.com/office/powerpoint/2010/main" val="2046811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7" y="184394"/>
            <a:ext cx="11420147" cy="5911606"/>
          </a:xfrm>
        </p:spPr>
      </p:pic>
    </p:spTree>
    <p:extLst>
      <p:ext uri="{BB962C8B-B14F-4D97-AF65-F5344CB8AC3E}">
        <p14:creationId xmlns:p14="http://schemas.microsoft.com/office/powerpoint/2010/main" val="159460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9" y="365124"/>
            <a:ext cx="11555812" cy="4746137"/>
          </a:xfrm>
        </p:spPr>
      </p:pic>
    </p:spTree>
    <p:extLst>
      <p:ext uri="{BB962C8B-B14F-4D97-AF65-F5344CB8AC3E}">
        <p14:creationId xmlns:p14="http://schemas.microsoft.com/office/powerpoint/2010/main" val="92769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3" y="184394"/>
            <a:ext cx="10051841" cy="6271868"/>
          </a:xfrm>
        </p:spPr>
      </p:pic>
    </p:spTree>
    <p:extLst>
      <p:ext uri="{BB962C8B-B14F-4D97-AF65-F5344CB8AC3E}">
        <p14:creationId xmlns:p14="http://schemas.microsoft.com/office/powerpoint/2010/main" val="101619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9" y="184456"/>
            <a:ext cx="10699262" cy="4121399"/>
          </a:xfrm>
        </p:spPr>
      </p:pic>
    </p:spTree>
    <p:extLst>
      <p:ext uri="{BB962C8B-B14F-4D97-AF65-F5344CB8AC3E}">
        <p14:creationId xmlns:p14="http://schemas.microsoft.com/office/powerpoint/2010/main" val="95107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7" y="160338"/>
            <a:ext cx="9969500" cy="3060700"/>
          </a:xfrm>
        </p:spPr>
      </p:pic>
    </p:spTree>
    <p:extLst>
      <p:ext uri="{BB962C8B-B14F-4D97-AF65-F5344CB8AC3E}">
        <p14:creationId xmlns:p14="http://schemas.microsoft.com/office/powerpoint/2010/main" val="111847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8" y="365124"/>
            <a:ext cx="11830156" cy="4464783"/>
          </a:xfrm>
        </p:spPr>
      </p:pic>
    </p:spTree>
    <p:extLst>
      <p:ext uri="{BB962C8B-B14F-4D97-AF65-F5344CB8AC3E}">
        <p14:creationId xmlns:p14="http://schemas.microsoft.com/office/powerpoint/2010/main" val="963029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6" y="365125"/>
            <a:ext cx="11990092" cy="1862260"/>
          </a:xfrm>
        </p:spPr>
      </p:pic>
    </p:spTree>
    <p:extLst>
      <p:ext uri="{BB962C8B-B14F-4D97-AF65-F5344CB8AC3E}">
        <p14:creationId xmlns:p14="http://schemas.microsoft.com/office/powerpoint/2010/main" val="140037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6831" y="1332155"/>
            <a:ext cx="9483969" cy="5561014"/>
          </a:xfrm>
          <a:noFill/>
          <a:ln/>
        </p:spPr>
        <p:txBody>
          <a:bodyPr/>
          <a:lstStyle/>
          <a:p>
            <a:pPr marL="350838" indent="-350838">
              <a:buClr>
                <a:srgbClr val="0073AE"/>
              </a:buClr>
              <a:buFont typeface="Wingdings" charset="2"/>
              <a:buChar char="n"/>
            </a:pPr>
            <a:r>
              <a:rPr lang="en-US" altLang="en-US" sz="4000" dirty="0"/>
              <a:t>Find the volume of a solid of revolution using the shell method.</a:t>
            </a:r>
          </a:p>
          <a:p>
            <a:pPr marL="350838" indent="-350838">
              <a:buClr>
                <a:srgbClr val="0073AE"/>
              </a:buClr>
              <a:buNone/>
            </a:pPr>
            <a:endParaRPr lang="en-US" altLang="en-US" sz="4000" dirty="0"/>
          </a:p>
          <a:p>
            <a:pPr marL="350838" indent="-350838">
              <a:buClr>
                <a:srgbClr val="0073AE"/>
              </a:buClr>
              <a:buFont typeface="Wingdings" charset="2"/>
              <a:buChar char="n"/>
            </a:pPr>
            <a:r>
              <a:rPr lang="en-US" altLang="en-US" sz="4000" dirty="0"/>
              <a:t>Compare the uses of the disk method and    the shell method.</a:t>
            </a:r>
          </a:p>
          <a:p>
            <a:pPr marL="350838" indent="-350838">
              <a:buClr>
                <a:srgbClr val="0073AE"/>
              </a:buClr>
              <a:buNone/>
            </a:pPr>
            <a:endParaRPr lang="en-US" altLang="en-US" sz="3000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76601" y="381000"/>
            <a:ext cx="82264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u="sng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0079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9" y="365124"/>
            <a:ext cx="11455731" cy="5355737"/>
          </a:xfrm>
        </p:spPr>
      </p:pic>
    </p:spTree>
    <p:extLst>
      <p:ext uri="{BB962C8B-B14F-4D97-AF65-F5344CB8AC3E}">
        <p14:creationId xmlns:p14="http://schemas.microsoft.com/office/powerpoint/2010/main" val="968160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1206654" cy="6858000"/>
          </a:xfrm>
        </p:spPr>
      </p:pic>
    </p:spTree>
    <p:extLst>
      <p:ext uri="{BB962C8B-B14F-4D97-AF65-F5344CB8AC3E}">
        <p14:creationId xmlns:p14="http://schemas.microsoft.com/office/powerpoint/2010/main" val="290063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7" y="176152"/>
            <a:ext cx="11732877" cy="3129756"/>
          </a:xfrm>
        </p:spPr>
      </p:pic>
    </p:spTree>
    <p:extLst>
      <p:ext uri="{BB962C8B-B14F-4D97-AF65-F5344CB8AC3E}">
        <p14:creationId xmlns:p14="http://schemas.microsoft.com/office/powerpoint/2010/main" val="828793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3" y="365125"/>
            <a:ext cx="11470317" cy="4675798"/>
          </a:xfrm>
        </p:spPr>
      </p:pic>
    </p:spTree>
    <p:extLst>
      <p:ext uri="{BB962C8B-B14F-4D97-AF65-F5344CB8AC3E}">
        <p14:creationId xmlns:p14="http://schemas.microsoft.com/office/powerpoint/2010/main" val="2012631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7" y="350837"/>
            <a:ext cx="11576040" cy="3095747"/>
          </a:xfrm>
        </p:spPr>
      </p:pic>
    </p:spTree>
    <p:extLst>
      <p:ext uri="{BB962C8B-B14F-4D97-AF65-F5344CB8AC3E}">
        <p14:creationId xmlns:p14="http://schemas.microsoft.com/office/powerpoint/2010/main" val="37802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5" y="365125"/>
            <a:ext cx="11649384" cy="2893890"/>
          </a:xfrm>
        </p:spPr>
      </p:pic>
    </p:spTree>
    <p:extLst>
      <p:ext uri="{BB962C8B-B14F-4D97-AF65-F5344CB8AC3E}">
        <p14:creationId xmlns:p14="http://schemas.microsoft.com/office/powerpoint/2010/main" val="65993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319088"/>
            <a:ext cx="8229600" cy="685800"/>
          </a:xfrm>
          <a:noFill/>
        </p:spPr>
        <p:txBody>
          <a:bodyPr/>
          <a:lstStyle/>
          <a:p>
            <a:r>
              <a:rPr lang="en-US" altLang="en-US" sz="4000"/>
              <a:t>The Shell Method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85950" y="1192988"/>
            <a:ext cx="8229600" cy="525621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An alternative method for finding the volume of a solid of revolution is called the </a:t>
            </a:r>
            <a:r>
              <a:rPr lang="en-US" altLang="en-US" b="1" dirty="0"/>
              <a:t>shell method </a:t>
            </a:r>
            <a:r>
              <a:rPr lang="en-US" altLang="en-US" dirty="0"/>
              <a:t>because it uses cylindrical shells. 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dirty="0"/>
              <a:t>A comparison of the advantages of the disk and shell methods is given later in this section.</a:t>
            </a:r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r>
              <a:rPr lang="en-US" altLang="en-US" dirty="0"/>
              <a:t>Consider a representative rectangle as shown in </a:t>
            </a:r>
          </a:p>
          <a:p>
            <a:pPr marL="0" indent="0">
              <a:buNone/>
            </a:pPr>
            <a:r>
              <a:rPr lang="en-US" altLang="en-US" dirty="0" smtClean="0"/>
              <a:t>Figure, </a:t>
            </a:r>
            <a:r>
              <a:rPr lang="en-US" altLang="en-US" dirty="0"/>
              <a:t>where </a:t>
            </a:r>
            <a:r>
              <a:rPr lang="en-US" altLang="en-US" i="1" dirty="0"/>
              <a:t>w</a:t>
            </a:r>
            <a:r>
              <a:rPr lang="en-US" altLang="en-US" dirty="0"/>
              <a:t> is the width </a:t>
            </a:r>
          </a:p>
          <a:p>
            <a:pPr marL="0" indent="0">
              <a:buNone/>
            </a:pPr>
            <a:r>
              <a:rPr lang="en-US" altLang="en-US" dirty="0"/>
              <a:t>of the rectangle, </a:t>
            </a:r>
            <a:r>
              <a:rPr lang="en-US" altLang="en-US" i="1" dirty="0"/>
              <a:t>h</a:t>
            </a:r>
            <a:r>
              <a:rPr lang="en-US" altLang="en-US" dirty="0"/>
              <a:t> is the height of</a:t>
            </a:r>
          </a:p>
          <a:p>
            <a:pPr marL="0" indent="0">
              <a:buNone/>
            </a:pPr>
            <a:r>
              <a:rPr lang="en-US" altLang="en-US" dirty="0"/>
              <a:t>the rectangle, and </a:t>
            </a:r>
            <a:r>
              <a:rPr lang="en-US" altLang="en-US" i="1" dirty="0"/>
              <a:t>p</a:t>
            </a:r>
            <a:r>
              <a:rPr lang="en-US" altLang="en-US" dirty="0"/>
              <a:t> is the distance </a:t>
            </a:r>
          </a:p>
          <a:p>
            <a:pPr marL="0" indent="0">
              <a:buNone/>
            </a:pPr>
            <a:r>
              <a:rPr lang="en-US" altLang="en-US" dirty="0"/>
              <a:t>between the axis of revolution </a:t>
            </a:r>
          </a:p>
          <a:p>
            <a:pPr marL="0" indent="0">
              <a:buNone/>
            </a:pPr>
            <a:r>
              <a:rPr lang="en-US" altLang="en-US" dirty="0"/>
              <a:t>and the </a:t>
            </a:r>
            <a:r>
              <a:rPr lang="en-US" altLang="en-US" i="1" dirty="0"/>
              <a:t>center </a:t>
            </a:r>
            <a:r>
              <a:rPr lang="en-US" altLang="en-US" dirty="0"/>
              <a:t>of the rectangle.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7820343" y="6172201"/>
            <a:ext cx="8931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1"/>
              <a:t>Figure 7.27</a:t>
            </a:r>
          </a:p>
        </p:txBody>
      </p:sp>
      <p:pic>
        <p:nvPicPr>
          <p:cNvPr id="33804" name="Picture 1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31" y="4247041"/>
            <a:ext cx="4015154" cy="239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5" y="0"/>
            <a:ext cx="11527197" cy="48199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625878"/>
            <a:ext cx="7504545" cy="223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4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10587" y="1128487"/>
            <a:ext cx="8229600" cy="5256212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So, the volume of the shell is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l-GR" altLang="en-US" dirty="0" err="1"/>
              <a:t>You</a:t>
            </a:r>
            <a:r>
              <a:rPr lang="el-GR" altLang="en-US" dirty="0"/>
              <a:t> </a:t>
            </a:r>
            <a:r>
              <a:rPr lang="el-GR" altLang="en-US" dirty="0" err="1"/>
              <a:t>can</a:t>
            </a:r>
            <a:r>
              <a:rPr lang="el-GR" altLang="en-US" dirty="0"/>
              <a:t> </a:t>
            </a:r>
            <a:r>
              <a:rPr lang="el-GR" altLang="en-US" dirty="0" err="1"/>
              <a:t>use</a:t>
            </a:r>
            <a:r>
              <a:rPr lang="el-GR" altLang="en-US" dirty="0"/>
              <a:t> </a:t>
            </a:r>
            <a:r>
              <a:rPr lang="el-GR" altLang="en-US" dirty="0" err="1"/>
              <a:t>this</a:t>
            </a:r>
            <a:r>
              <a:rPr lang="el-GR" altLang="en-US" dirty="0"/>
              <a:t> </a:t>
            </a:r>
            <a:r>
              <a:rPr lang="el-GR" altLang="en-US" dirty="0" err="1"/>
              <a:t>formula</a:t>
            </a:r>
            <a:r>
              <a:rPr lang="el-GR" altLang="en-US" dirty="0"/>
              <a:t> </a:t>
            </a:r>
            <a:r>
              <a:rPr lang="el-GR" altLang="en-US" dirty="0" err="1"/>
              <a:t>to</a:t>
            </a:r>
            <a:r>
              <a:rPr lang="el-GR" altLang="en-US" dirty="0"/>
              <a:t> </a:t>
            </a:r>
            <a:r>
              <a:rPr lang="el-GR" altLang="en-US" dirty="0" err="1"/>
              <a:t>find</a:t>
            </a:r>
            <a:r>
              <a:rPr lang="el-GR" altLang="en-US" dirty="0"/>
              <a:t> the </a:t>
            </a:r>
            <a:r>
              <a:rPr lang="el-GR" altLang="en-US" dirty="0" err="1"/>
              <a:t>volume</a:t>
            </a:r>
            <a:r>
              <a:rPr lang="el-GR" altLang="en-US" dirty="0"/>
              <a:t> of a </a:t>
            </a:r>
            <a:r>
              <a:rPr lang="el-GR" altLang="en-US" dirty="0" err="1"/>
              <a:t>solid</a:t>
            </a:r>
            <a:r>
              <a:rPr lang="el-GR" altLang="en-US" dirty="0"/>
              <a:t> of </a:t>
            </a:r>
            <a:r>
              <a:rPr lang="el-GR" altLang="en-US" dirty="0" err="1"/>
              <a:t>revolution</a:t>
            </a:r>
            <a:r>
              <a:rPr lang="el-GR" altLang="en-US" dirty="0"/>
              <a:t>.</a:t>
            </a:r>
            <a:endParaRPr lang="en-US" altLang="en-US" dirty="0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74" y="2291007"/>
            <a:ext cx="760571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73" name="Rectangle 9"/>
          <p:cNvSpPr>
            <a:spLocks noGrp="1" noChangeArrowheads="1"/>
          </p:cNvSpPr>
          <p:nvPr>
            <p:ph type="title"/>
          </p:nvPr>
        </p:nvSpPr>
        <p:spPr>
          <a:xfrm>
            <a:off x="2071688" y="319088"/>
            <a:ext cx="8229600" cy="685800"/>
          </a:xfrm>
          <a:noFill/>
          <a:ln/>
        </p:spPr>
        <p:txBody>
          <a:bodyPr/>
          <a:lstStyle/>
          <a:p>
            <a:r>
              <a:rPr lang="en-US" altLang="en-US" sz="4000"/>
              <a:t>The Shell Method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6" y="1975216"/>
            <a:ext cx="4068168" cy="28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8" y="341077"/>
            <a:ext cx="10621092" cy="6516923"/>
          </a:xfrm>
        </p:spPr>
      </p:pic>
    </p:spTree>
    <p:extLst>
      <p:ext uri="{BB962C8B-B14F-4D97-AF65-F5344CB8AC3E}">
        <p14:creationId xmlns:p14="http://schemas.microsoft.com/office/powerpoint/2010/main" val="7148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1" y="0"/>
            <a:ext cx="11535876" cy="6858000"/>
          </a:xfrm>
        </p:spPr>
      </p:pic>
    </p:spTree>
    <p:extLst>
      <p:ext uri="{BB962C8B-B14F-4D97-AF65-F5344CB8AC3E}">
        <p14:creationId xmlns:p14="http://schemas.microsoft.com/office/powerpoint/2010/main" val="84965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319088"/>
            <a:ext cx="8229600" cy="685800"/>
          </a:xfrm>
          <a:noFill/>
        </p:spPr>
        <p:txBody>
          <a:bodyPr/>
          <a:lstStyle/>
          <a:p>
            <a:r>
              <a:rPr lang="en-US" altLang="en-US" sz="3600"/>
              <a:t>Comparison of Disk and Shell Methods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381943" y="6324601"/>
            <a:ext cx="8931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b="1"/>
              <a:t>Figure 7.32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0277" y="1370013"/>
            <a:ext cx="10691446" cy="5256212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 disk and shell methods can be distinguished as follows.</a:t>
            </a:r>
          </a:p>
          <a:p>
            <a:pPr marL="0" indent="0">
              <a:buNone/>
            </a:pPr>
            <a:r>
              <a:rPr lang="en-US" altLang="en-US" dirty="0"/>
              <a:t>For the disk method, the representative rectangle is always </a:t>
            </a:r>
            <a:r>
              <a:rPr lang="en-US" altLang="en-US" i="1" dirty="0"/>
              <a:t>perpendicular </a:t>
            </a:r>
            <a:r>
              <a:rPr lang="en-US" altLang="en-US" dirty="0"/>
              <a:t>to the axis of revolution, whereas for the shell method, the representative rectangle is always </a:t>
            </a:r>
            <a:r>
              <a:rPr lang="en-US" altLang="en-US" i="1" dirty="0"/>
              <a:t>parallel </a:t>
            </a:r>
            <a:r>
              <a:rPr lang="en-US" altLang="en-US" dirty="0"/>
              <a:t>to the axis of revolution, as shown </a:t>
            </a:r>
            <a:r>
              <a:rPr lang="en-US" altLang="en-US" dirty="0" smtClean="0"/>
              <a:t>below.</a:t>
            </a:r>
            <a:endParaRPr lang="en-US" altLang="en-US" dirty="0"/>
          </a:p>
        </p:txBody>
      </p:sp>
      <p:pic>
        <p:nvPicPr>
          <p:cNvPr id="44040" name="Picture 8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1"/>
            <a:ext cx="79248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3" y="236538"/>
            <a:ext cx="11831697" cy="3374170"/>
          </a:xfrm>
        </p:spPr>
      </p:pic>
    </p:spTree>
    <p:extLst>
      <p:ext uri="{BB962C8B-B14F-4D97-AF65-F5344CB8AC3E}">
        <p14:creationId xmlns:p14="http://schemas.microsoft.com/office/powerpoint/2010/main" val="1048731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335</Words>
  <Application>Microsoft Macintosh PowerPoint</Application>
  <PresentationFormat>Widescreen</PresentationFormat>
  <Paragraphs>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Abadi MT Condensed Extra Bold</vt:lpstr>
      <vt:lpstr>Calibri</vt:lpstr>
      <vt:lpstr>Calibri Light</vt:lpstr>
      <vt:lpstr>Arial</vt:lpstr>
      <vt:lpstr>Times New Roman</vt:lpstr>
      <vt:lpstr>Times-Roman</vt:lpstr>
      <vt:lpstr>Wingdings</vt:lpstr>
      <vt:lpstr>Office Theme</vt:lpstr>
      <vt:lpstr>Volume</vt:lpstr>
      <vt:lpstr>PowerPoint Presentation</vt:lpstr>
      <vt:lpstr>The Shell Method</vt:lpstr>
      <vt:lpstr>PowerPoint Presentation</vt:lpstr>
      <vt:lpstr>The Shell Method</vt:lpstr>
      <vt:lpstr>PowerPoint Presentation</vt:lpstr>
      <vt:lpstr>PowerPoint Presentation</vt:lpstr>
      <vt:lpstr>Comparison of Disk and Shell Methods</vt:lpstr>
      <vt:lpstr>PowerPoint Presentation</vt:lpstr>
      <vt:lpstr> Example – Using the Shell Method to Find Volume</vt:lpstr>
      <vt:lpstr> Example  –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</dc:title>
  <dc:creator>Jameil Floyd</dc:creator>
  <cp:lastModifiedBy>Jameil Floyd</cp:lastModifiedBy>
  <cp:revision>3</cp:revision>
  <dcterms:created xsi:type="dcterms:W3CDTF">2020-09-28T23:22:53Z</dcterms:created>
  <dcterms:modified xsi:type="dcterms:W3CDTF">2020-09-28T23:45:59Z</dcterms:modified>
</cp:coreProperties>
</file>